
<file path=[Content_Types].xml><?xml version="1.0" encoding="utf-8"?>
<Types xmlns="http://schemas.openxmlformats.org/package/2006/content-types">
  <Default ContentType="application/vnd.openxmlformats-package.core-properties+xml" Extension="xml"/>
  <Default ContentType="image/jpeg" Extension="jpg"/>
  <Default ContentType="image/png" Extension="png"/>
  <Default ContentType="application/x-fontdata" Extension="fntdata"/>
  <Default ContentType="application/vnd.openxmlformats-package.relationships+xml" Extension="rels"/>
  <Override ContentType="application/vnd.openxmlformats-officedocument.presentationml.presentation.main+xml" PartName="/ppt/presentation.xml"/>
  <Override ContentType="application/vnd.openxmlformats-officedocument.presentationml.slide+xml" PartName="/ppt/slides/slide35.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theme+xml" PartName="/ppt/theme/theme2.xml"/>
  <Override ContentType="application/vnd.openxmlformats-officedocument.presentationml.slideLayout+xml" PartName="/ppt/slideLayouts/slideLayout6.xml"/>
  <Override ContentType="application/vnd.openxmlformats-officedocument.presentationml.notesSlide+xml" PartName="/ppt/notesSlides/notesSlide35.xml"/>
  <Override ContentType="application/vnd.openxmlformats-officedocument.presentationml.notesMaster+xml" PartName="/ppt/notesMasters/notesMaster1.xml"/>
  <Override ContentType="application/vnd.openxmlformats-officedocument.theme+xml" PartName="/ppt/theme/theme3.xml"/>
  <Override ContentType="application/vnd.openxmlformats-officedocument.presentationml.slide+xml" PartName="/ppt/slides/slide37.xml"/>
  <Override ContentType="application/vnd.openxmlformats-officedocument.presentationml.slideLayout+xml" PartName="/ppt/slideLayouts/slideLayout14.xml"/>
  <Override ContentType="application/vnd.openxmlformats-officedocument.presentationml.slideMaster+xml" PartName="/ppt/slideMasters/slideMaster2.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1.xml"/>
  <Override ContentType="application/vnd.openxmlformats-officedocument.presentationml.notesSlide+xml" PartName="/ppt/notesSlides/notesSlide37.xml"/>
  <Override ContentType="application/vnd.openxmlformats-officedocument.presentationml.slide+xml" PartName="/ppt/slides/slide36.xml"/>
  <Override ContentType="application/vnd.openxmlformats-officedocument.presentationml.notesSlide+xml" PartName="/ppt/notesSlides/notesSlide36.xml"/>
  <Override ContentType="application/vnd.openxmlformats-officedocument.presentationml.slide+xml" PartName="/ppt/slides/slide39.xml"/>
  <Override ContentType="application/vnd.openxmlformats-officedocument.presentationml.notesSlide+xml" PartName="/ppt/notesSlides/notesSlide39.xml"/>
  <Override ContentType="application/vnd.openxmlformats-officedocument.presentationml.slide+xml" PartName="/ppt/slides/slide38.xml"/>
  <Override ContentType="application/vnd.openxmlformats-officedocument.presentationml.notesSlide+xml" PartName="/ppt/notesSlides/notesSlide38.xml"/>
  <Override ContentType="application/vnd.openxmlformats-officedocument.presentationml.slide+xml" PartName="/ppt/slides/slide40.xml"/>
  <Override ContentType="application/vnd.openxmlformats-officedocument.presentationml.notesSlide+xml" PartName="/ppt/notesSlides/notesSlide40.xml"/>
  <Override ContentType="application/vnd.openxmlformats-officedocument.presentationml.presProps+xml" PartName="/ppt/presProps.xml"/>
  <Override ContentType="application/vnd.openxmlformats-officedocument.presentationml.slide+xml" PartName="/ppt/slides/slide4.xml"/>
  <Override ContentType="application/vnd.openxmlformats-officedocument.presentationml.notesSlide+xml" PartName="/ppt/notesSlides/notesSlide4.xml"/>
  <Override ContentType="application/vnd.openxmlformats-officedocument.presentationml.slide+xml" PartName="/ppt/slides/slide1.xml"/>
  <Override ContentType="application/vnd.openxmlformats-officedocument.presentationml.notesSlide+xml" PartName="/ppt/notesSlides/notesSlide1.xml"/>
  <Override ContentType="application/vnd.openxmlformats-officedocument.presentationml.slide+xml" PartName="/ppt/slides/slide2.xml"/>
  <Override ContentType="application/vnd.openxmlformats-officedocument.presentationml.notesSlide+xml" PartName="/ppt/notesSlides/notesSlide2.xml"/>
  <Override ContentType="application/vnd.openxmlformats-officedocument.presentationml.slide+xml" PartName="/ppt/slides/slide3.xml"/>
  <Override ContentType="application/vnd.openxmlformats-officedocument.presentationml.notesSlide+xml" PartName="/ppt/notesSlides/notesSlide3.xml"/>
  <Override ContentType="application/vnd.openxmlformats-officedocument.presentationml.slide+xml" PartName="/ppt/slides/slide26.xml"/>
  <Override ContentType="application/vnd.openxmlformats-officedocument.presentationml.notesSlide+xml" PartName="/ppt/notesSlides/notesSlide26.xml"/>
  <Override ContentType="application/vnd.openxmlformats-officedocument.presentationml.slide+xml" PartName="/ppt/slides/slide25.xml"/>
  <Override ContentType="application/vnd.openxmlformats-officedocument.presentationml.notesSlide+xml" PartName="/ppt/notesSlides/notesSlide25.xml"/>
  <Override ContentType="application/vnd.openxmlformats-officedocument.presentationml.slide+xml" PartName="/ppt/slides/slide28.xml"/>
  <Override ContentType="application/vnd.openxmlformats-officedocument.presentationml.notesSlide+xml" PartName="/ppt/notesSlides/notesSlide28.xml"/>
  <Override ContentType="application/vnd.openxmlformats-officedocument.presentationml.slide+xml" PartName="/ppt/slides/slide27.xml"/>
  <Override ContentType="application/vnd.openxmlformats-officedocument.presentationml.notesSlide+xml" PartName="/ppt/notesSlides/notesSlide27.xml"/>
  <Override ContentType="application/vnd.openxmlformats-officedocument.presentationml.slide+xml" PartName="/ppt/slides/slide30.xml"/>
  <Override ContentType="application/vnd.openxmlformats-officedocument.presentationml.notesSlide+xml" PartName="/ppt/notesSlides/notesSlide30.xml"/>
  <Override ContentType="application/vnd.openxmlformats-officedocument.presentationml.slide+xml" PartName="/ppt/slides/slide29.xml"/>
  <Override ContentType="application/vnd.openxmlformats-officedocument.presentationml.notesSlide+xml" PartName="/ppt/notesSlides/notesSlide29.xml"/>
  <Override ContentType="application/vnd.openxmlformats-officedocument.presentationml.slide+xml" PartName="/ppt/slides/slide32.xml"/>
  <Override ContentType="application/vnd.openxmlformats-officedocument.presentationml.notesSlide+xml" PartName="/ppt/notesSlides/notesSlide32.xml"/>
  <Override ContentType="application/vnd.openxmlformats-officedocument.presentationml.slide+xml" PartName="/ppt/slides/slide31.xml"/>
  <Override ContentType="application/vnd.openxmlformats-officedocument.presentationml.notesSlide+xml" PartName="/ppt/notesSlides/notesSlide31.xml"/>
  <Override ContentType="application/vnd.openxmlformats-officedocument.presentationml.slide+xml" PartName="/ppt/slides/slide34.xml"/>
  <Override ContentType="application/vnd.openxmlformats-officedocument.presentationml.notesSlide+xml" PartName="/ppt/notesSlides/notesSlide34.xml"/>
  <Override ContentType="application/vnd.openxmlformats-officedocument.presentationml.slide+xml" PartName="/ppt/slides/slide33.xml"/>
  <Override ContentType="application/vnd.openxmlformats-officedocument.presentationml.notesSlide+xml" PartName="/ppt/notesSlides/notesSlide33.xml"/>
  <Override ContentType="application/vnd.openxmlformats-officedocument.presentationml.slide+xml" PartName="/ppt/slides/slide15.xml"/>
  <Override ContentType="application/vnd.openxmlformats-officedocument.presentationml.notesSlide+xml" PartName="/ppt/notesSlides/notesSlide15.xml"/>
  <Override ContentType="application/vnd.openxmlformats-officedocument.presentationml.slide+xml" PartName="/ppt/slides/slide17.xml"/>
  <Override ContentType="application/vnd.openxmlformats-officedocument.presentationml.notesSlide+xml" PartName="/ppt/notesSlides/notesSlide17.xml"/>
  <Override ContentType="application/vnd.openxmlformats-officedocument.presentationml.slide+xml" PartName="/ppt/slides/slide16.xml"/>
  <Override ContentType="application/vnd.openxmlformats-officedocument.presentationml.notesSlide+xml" PartName="/ppt/notesSlides/notesSlide16.xml"/>
  <Override ContentType="application/vnd.openxmlformats-officedocument.presentationml.slide+xml" PartName="/ppt/slides/slide19.xml"/>
  <Override ContentType="application/vnd.openxmlformats-officedocument.presentationml.notesSlide+xml" PartName="/ppt/notesSlides/notesSlide19.xml"/>
  <Override ContentType="application/vnd.openxmlformats-officedocument.presentationml.slide+xml" PartName="/ppt/slides/slide18.xml"/>
  <Override ContentType="application/vnd.openxmlformats-officedocument.presentationml.notesSlide+xml" PartName="/ppt/notesSlides/notesSlide18.xml"/>
  <Override ContentType="application/vnd.openxmlformats-officedocument.presentationml.slide+xml" PartName="/ppt/slides/slide21.xml"/>
  <Override ContentType="application/vnd.openxmlformats-officedocument.presentationml.notesSlide+xml" PartName="/ppt/notesSlides/notesSlide21.xml"/>
  <Override ContentType="application/vnd.openxmlformats-officedocument.presentationml.slide+xml" PartName="/ppt/slides/slide20.xml"/>
  <Override ContentType="application/vnd.openxmlformats-officedocument.presentationml.notesSlide+xml" PartName="/ppt/notesSlides/notesSlide20.xml"/>
  <Override ContentType="application/vnd.openxmlformats-officedocument.presentationml.slide+xml" PartName="/ppt/slides/slide23.xml"/>
  <Override ContentType="application/vnd.openxmlformats-officedocument.presentationml.notesSlide+xml" PartName="/ppt/notesSlides/notesSlide23.xml"/>
  <Override ContentType="application/vnd.openxmlformats-officedocument.presentationml.slide+xml" PartName="/ppt/slides/slide22.xml"/>
  <Override ContentType="application/vnd.openxmlformats-officedocument.presentationml.notesSlide+xml" PartName="/ppt/notesSlides/notesSlide22.xml"/>
  <Override ContentType="application/vnd.openxmlformats-officedocument.presentationml.slide+xml" PartName="/ppt/slides/slide24.xml"/>
  <Override ContentType="application/vnd.openxmlformats-officedocument.presentationml.notesSlide+xml" PartName="/ppt/notesSlides/notesSlide24.xml"/>
  <Override ContentType="application/binary" PartName="/ppt/metadata"/>
  <Override ContentType="application/vnd.openxmlformats-officedocument.presentationml.slide+xml" PartName="/ppt/slides/slide6.xml"/>
  <Override ContentType="application/vnd.openxmlformats-officedocument.presentationml.notesSlide+xml" PartName="/ppt/notesSlides/notesSlide6.xml"/>
  <Override ContentType="application/vnd.openxmlformats-officedocument.presentationml.slide+xml" PartName="/ppt/slides/slide5.xml"/>
  <Override ContentType="application/vnd.openxmlformats-officedocument.presentationml.notesSlide+xml" PartName="/ppt/notesSlides/notesSlide5.xml"/>
  <Override ContentType="application/vnd.openxmlformats-officedocument.presentationml.slide+xml" PartName="/ppt/slides/slide8.xml"/>
  <Override ContentType="application/vnd.openxmlformats-officedocument.presentationml.notesSlide+xml" PartName="/ppt/notesSlides/notesSlide8.xml"/>
  <Override ContentType="application/vnd.openxmlformats-officedocument.presentationml.slide+xml" PartName="/ppt/slides/slide7.xml"/>
  <Override ContentType="application/vnd.openxmlformats-officedocument.presentationml.notesSlide+xml" PartName="/ppt/notesSlides/notesSlide7.xml"/>
  <Override ContentType="application/vnd.openxmlformats-officedocument.presentationml.slide+xml" PartName="/ppt/slides/slide10.xml"/>
  <Override ContentType="application/vnd.openxmlformats-officedocument.presentationml.notesSlide+xml" PartName="/ppt/notesSlides/notesSlide10.xml"/>
  <Override ContentType="application/vnd.openxmlformats-officedocument.presentationml.slide+xml" PartName="/ppt/slides/slide9.xml"/>
  <Override ContentType="application/vnd.openxmlformats-officedocument.presentationml.notesSlide+xml" PartName="/ppt/notesSlides/notesSlide9.xml"/>
  <Override ContentType="application/vnd.openxmlformats-officedocument.presentationml.slide+xml" PartName="/ppt/slides/slide12.xml"/>
  <Override ContentType="application/vnd.openxmlformats-officedocument.presentationml.notesSlide+xml" PartName="/ppt/notesSlides/notesSlide12.xml"/>
  <Override ContentType="application/vnd.openxmlformats-officedocument.presentationml.slide+xml" PartName="/ppt/slides/slide11.xml"/>
  <Override ContentType="application/vnd.openxmlformats-officedocument.presentationml.notesSlide+xml" PartName="/ppt/notesSlides/notesSlide11.xml"/>
  <Override ContentType="application/vnd.openxmlformats-officedocument.presentationml.slide+xml" PartName="/ppt/slides/slide14.xml"/>
  <Override ContentType="application/vnd.openxmlformats-officedocument.presentationml.notesSlide+xml" PartName="/ppt/notesSlides/notesSlide14.xml"/>
  <Override ContentType="application/vnd.openxmlformats-officedocument.presentationml.slide+xml" PartName="/ppt/slides/slide13.xml"/>
  <Override ContentType="application/vnd.openxmlformats-officedocument.presentationml.notesSlide+xml" PartName="/ppt/notesSlides/notesSlide13.xml"/>
  <Override ContentType="application/vnd.openxmlformats-officedocument.custom-properties+xml" PartName="/docProps/custom.xml"/>
</Types>
</file>

<file path=_rels/.rels><?xml version="1.0" encoding="utf-8" standalone="no" ?><Relationships xmlns="http://schemas.openxmlformats.org/package/2006/relationships"><Relationship Id="rId1" Target="/docProps/core.xml" Type="http://schemas.openxmlformats.org/package/2006/relationships/metadata/core-properties"/><Relationship Id="rId2" Target="/ppt/presentation.xml" Type="http://schemas.openxmlformats.org/officeDocument/2006/relationships/officeDocument"/><Relationship Id="rId3" Target="docProps/custom.xml" Type="http://schemas.openxmlformats.org/officeDocument/2006/relationships/custom-properties"/></Relationships>
</file>

<file path=ppt/presentation.xml><?xml version="1.0" encoding="utf-8"?>
<p:presentation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trictFirstAndLastChars="0" embedTrueTypeFonts="1" saveSubsetFonts="1" autoCompressPictures="0">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r:id="rId50" roundtripDataSignature="AMtx7mg5cBj74RyFIxyIsx6KghXn1h/6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&#65279;<?xml version="1.0" encoding="utf-8"?><Relationships xmlns="http://schemas.openxmlformats.org/package/2006/relationships"><Relationship Type="http://schemas.openxmlformats.org/officeDocument/2006/relationships/slide" Target="/ppt/slides/slide35.xml" Id="rId40" /><Relationship Type="http://schemas.openxmlformats.org/officeDocument/2006/relationships/slide" Target="/ppt/slides/slide37.xml" Id="rId42" /><Relationship Type="http://schemas.openxmlformats.org/officeDocument/2006/relationships/slide" Target="/ppt/slides/slide36.xml" Id="rId41" /><Relationship Type="http://schemas.openxmlformats.org/officeDocument/2006/relationships/slide" Target="/ppt/slides/slide39.xml" Id="rId44" /><Relationship Type="http://schemas.openxmlformats.org/officeDocument/2006/relationships/slide" Target="/ppt/slides/slide38.xml" Id="rId43" /><Relationship Type="http://schemas.openxmlformats.org/officeDocument/2006/relationships/font" Target="/ppt/fonts/Inter-regular.fntdata" Id="rId46" /><Relationship Type="http://schemas.openxmlformats.org/officeDocument/2006/relationships/slide" Target="/ppt/slides/slide40.xml" Id="rId45" /><Relationship Type="http://schemas.openxmlformats.org/officeDocument/2006/relationships/theme" Target="/ppt/theme/theme2.xml" Id="rId1" /><Relationship Type="http://schemas.openxmlformats.org/officeDocument/2006/relationships/presProps" Target="/ppt/presProps.xml" Id="rId2" /><Relationship Type="http://schemas.openxmlformats.org/officeDocument/2006/relationships/slideMaster" Target="/ppt/slideMasters/slideMaster1.xml" Id="rId3" /><Relationship Type="http://schemas.openxmlformats.org/officeDocument/2006/relationships/slideMaster" Target="/ppt/slideMasters/slideMaster2.xml" Id="rId4" /><Relationship Type="http://schemas.openxmlformats.org/officeDocument/2006/relationships/slide" Target="/ppt/slides/slide4.xml" Id="rId9" /><Relationship Type="http://schemas.openxmlformats.org/officeDocument/2006/relationships/font" Target="/ppt/fonts/Inter-italic.fntdata" Id="rId48" /><Relationship Type="http://schemas.openxmlformats.org/officeDocument/2006/relationships/font" Target="/ppt/fonts/Inter-bold.fntdata" Id="rId47" /><Relationship Type="http://schemas.openxmlformats.org/officeDocument/2006/relationships/font" Target="/ppt/fonts/Inter-boldItalic.fntdata" Id="rId49" /><Relationship Type="http://schemas.openxmlformats.org/officeDocument/2006/relationships/notesMaster" Target="/ppt/notesMasters/notesMaster1.xml" Id="rId5" /><Relationship Type="http://schemas.openxmlformats.org/officeDocument/2006/relationships/slide" Target="/ppt/slides/slide1.xml" Id="rId6"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slide" Target="/ppt/slides/slide26.xml" Id="rId31" /><Relationship Type="http://schemas.openxmlformats.org/officeDocument/2006/relationships/slide" Target="/ppt/slides/slide25.xml" Id="rId30" /><Relationship Type="http://schemas.openxmlformats.org/officeDocument/2006/relationships/slide" Target="/ppt/slides/slide28.xml" Id="rId33" /><Relationship Type="http://schemas.openxmlformats.org/officeDocument/2006/relationships/slide" Target="/ppt/slides/slide27.xml" Id="rId32" /><Relationship Type="http://schemas.openxmlformats.org/officeDocument/2006/relationships/slide" Target="/ppt/slides/slide30.xml" Id="rId35" /><Relationship Type="http://schemas.openxmlformats.org/officeDocument/2006/relationships/slide" Target="/ppt/slides/slide29.xml" Id="rId34" /><Relationship Type="http://schemas.openxmlformats.org/officeDocument/2006/relationships/slide" Target="/ppt/slides/slide32.xml" Id="rId37" /><Relationship Type="http://schemas.openxmlformats.org/officeDocument/2006/relationships/slide" Target="/ppt/slides/slide31.xml" Id="rId36" /><Relationship Type="http://schemas.openxmlformats.org/officeDocument/2006/relationships/slide" Target="/ppt/slides/slide34.xml" Id="rId39" /><Relationship Type="http://schemas.openxmlformats.org/officeDocument/2006/relationships/slide" Target="/ppt/slides/slide33.xml" Id="rId38" /><Relationship Type="http://schemas.openxmlformats.org/officeDocument/2006/relationships/slide" Target="/ppt/slides/slide15.xml" Id="rId20" /><Relationship Type="http://schemas.openxmlformats.org/officeDocument/2006/relationships/slide" Target="/ppt/slides/slide17.xml" Id="rId22" /><Relationship Type="http://schemas.openxmlformats.org/officeDocument/2006/relationships/slide" Target="/ppt/slides/slide16.xml" Id="rId21" /><Relationship Type="http://schemas.openxmlformats.org/officeDocument/2006/relationships/slide" Target="/ppt/slides/slide19.xml" Id="rId24" /><Relationship Type="http://schemas.openxmlformats.org/officeDocument/2006/relationships/slide" Target="/ppt/slides/slide18.xml" Id="rId23" /><Relationship Type="http://schemas.openxmlformats.org/officeDocument/2006/relationships/slide" Target="/ppt/slides/slide21.xml" Id="rId26" /><Relationship Type="http://schemas.openxmlformats.org/officeDocument/2006/relationships/slide" Target="/ppt/slides/slide20.xml" Id="rId25" /><Relationship Type="http://schemas.openxmlformats.org/officeDocument/2006/relationships/slide" Target="/ppt/slides/slide23.xml" Id="rId28" /><Relationship Type="http://schemas.openxmlformats.org/officeDocument/2006/relationships/slide" Target="/ppt/slides/slide22.xml" Id="rId27" /><Relationship Type="http://schemas.openxmlformats.org/officeDocument/2006/relationships/slide" Target="/ppt/slides/slide24.xml" Id="rId29" /><Relationship Type="http://customschemas.google.com/relationships/presentationmetadata" Target="/ppt/metadata" Id="rId50" /><Relationship Type="http://schemas.openxmlformats.org/officeDocument/2006/relationships/slide" Target="/ppt/slides/slide6.xml" Id="rId11" /><Relationship Type="http://schemas.openxmlformats.org/officeDocument/2006/relationships/slide" Target="/ppt/slides/slide5.xml" Id="rId10" /><Relationship Type="http://schemas.openxmlformats.org/officeDocument/2006/relationships/slide" Target="/ppt/slides/slide8.xml" Id="rId13" /><Relationship Type="http://schemas.openxmlformats.org/officeDocument/2006/relationships/slide" Target="/ppt/slides/slide7.xml" Id="rId12" /><Relationship Type="http://schemas.openxmlformats.org/officeDocument/2006/relationships/slide" Target="/ppt/slides/slide10.xml" Id="rId15" /><Relationship Type="http://schemas.openxmlformats.org/officeDocument/2006/relationships/slide" Target="/ppt/slides/slide9.xml" Id="rId14" /><Relationship Type="http://schemas.openxmlformats.org/officeDocument/2006/relationships/slide" Target="/ppt/slides/slide12.xml" Id="rId17" /><Relationship Type="http://schemas.openxmlformats.org/officeDocument/2006/relationships/slide" Target="/ppt/slides/slide11.xml" Id="rId16" /><Relationship Type="http://schemas.openxmlformats.org/officeDocument/2006/relationships/slide" Target="/ppt/slides/slide14.xml" Id="rId19" /><Relationship Type="http://schemas.openxmlformats.org/officeDocument/2006/relationships/slide" Target="/ppt/slides/slide13.xml" Id="rId18" /></Relationships>
</file>

<file path=ppt/notesMasters/_rels/notesMaster1.xml.rels>&#65279;<?xml version="1.0" encoding="utf-8"?><Relationships xmlns="http://schemas.openxmlformats.org/package/2006/relationships"><Relationship Type="http://schemas.openxmlformats.org/officeDocument/2006/relationships/theme" Target="/ppt/theme/theme3.xml" Id="rId1" /></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9.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0.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9.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0.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5.xml.rels>&#65279;<?xml version="1.0" encoding="utf-8"?><Relationships xmlns="http://schemas.openxmlformats.org/package/2006/relationships"><Relationship Type="http://schemas.openxmlformats.org/officeDocument/2006/relationships/notesMaster" Target="/ppt/notesMasters/notesMaster1.xml" Id="rId1" /><Relationship Type="http://schemas.openxmlformats.org/officeDocument/2006/relationships/hyperlink" Target="https://algowatch.eu/host/activities/game/" TargetMode="External" Id="rId2" /></Relationships>
</file>

<file path=ppt/notesSlides/_rels/notesSlide3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9.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40.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rgbClr val="FFFFFF"/>
                </a:solidFill>
              </a:rPr>
              <a:t>Enseignants: la définition complète est ici : l'engagement fait référence à la qualité de la connexion et de l'interaction qu'un public a avec un contenu particulier, ce qui peut impliquer un investissement émotionnel, une implication cognitive et une interaction telle que les commentaires et les partages, </a:t>
            </a:r>
            <a:endParaRPr/>
          </a:p>
          <a:p>
            <a:pPr indent="0" lvl="0" marL="0" rtl="0" algn="l">
              <a:spcBef>
                <a:spcPts val="0"/>
              </a:spcBef>
              <a:spcAft>
                <a:spcPts val="0"/>
              </a:spcAft>
              <a:buNone/>
            </a:pPr>
            <a:r>
              <a:rPr lang="fr-FR" sz="1200">
                <a:solidFill>
                  <a:srgbClr val="FFFFFF"/>
                </a:solidFill>
              </a:rPr>
              <a:t>l'implication cognitive et l'interaction telle que les commentaires et les partages. Pour les étudiants, il est important de souligner le comportement des étudiants (utile pour le jeu) : commentaires, partages, likes, téléchargements... (Lim &amp; Chai, 2015).</a:t>
            </a:r>
            <a:endParaRPr/>
          </a:p>
          <a:p>
            <a:pPr indent="0" lvl="0" marL="0" rtl="0" algn="l">
              <a:spcBef>
                <a:spcPts val="0"/>
              </a:spcBef>
              <a:spcAft>
                <a:spcPts val="0"/>
              </a:spcAft>
              <a:buNone/>
            </a:pPr>
            <a:r>
              <a:t/>
            </a:r>
            <a:endParaRPr sz="1200">
              <a:solidFill>
                <a:srgbClr val="FFFFFF"/>
              </a:solidFill>
            </a:endParaRPr>
          </a:p>
          <a:p>
            <a:pPr indent="0" lvl="0" marL="0" rtl="0" algn="r">
              <a:spcBef>
                <a:spcPts val="0"/>
              </a:spcBef>
              <a:spcAft>
                <a:spcPts val="0"/>
              </a:spcAft>
              <a:buNone/>
            </a:pPr>
            <a:r>
              <a:rPr lang="fr-FR" sz="1200">
                <a:solidFill>
                  <a:schemeClr val="dk1"/>
                </a:solidFill>
              </a:rPr>
              <a:t>(Lim &amp; Chai, 2015)</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FFFFFF"/>
              </a:solidFill>
            </a:endParaRPr>
          </a:p>
          <a:p>
            <a:pPr indent="0" lvl="0" marL="0" rtl="0" algn="l">
              <a:spcBef>
                <a:spcPts val="0"/>
              </a:spcBef>
              <a:spcAft>
                <a:spcPts val="0"/>
              </a:spcAft>
              <a:buNone/>
            </a:pPr>
            <a:r>
              <a:t/>
            </a:r>
            <a:endParaRPr/>
          </a:p>
        </p:txBody>
      </p:sp>
      <p:sp>
        <p:nvSpPr>
          <p:cNvPr id="236" name="Google Shape;23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rgbClr val="FFFFFF"/>
                </a:solidFill>
              </a:rPr>
              <a:t>Enseignants : L'apprentissage automatique et l'IA sont la capacité d'un système informatique à être entrainés sur des données massives, à extraire des modèles et à changer en réponse à de nouvelles données, sans l'aide d'un être humain. (Commission européenne, 2022)</a:t>
            </a:r>
            <a:endParaRPr sz="1000">
              <a:solidFill>
                <a:srgbClr val="FFFFFF"/>
              </a:solidFill>
            </a:endParaRPr>
          </a:p>
        </p:txBody>
      </p:sp>
      <p:sp>
        <p:nvSpPr>
          <p:cNvPr id="248" name="Google Shape;24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Enseignants : informations complémentaires sur la loi sur l'IA : ... ils peuvent « générer des résultats tels que du contenu, des prédictions, des recommandations ou des décisions influençant les environnements avec lesquels ils interagissent ». </a:t>
            </a:r>
            <a:endParaRPr/>
          </a:p>
          <a:p>
            <a:pPr indent="0" lvl="0" marL="0" rtl="0" algn="l">
              <a:spcBef>
                <a:spcPts val="0"/>
              </a:spcBef>
              <a:spcAft>
                <a:spcPts val="0"/>
              </a:spcAft>
              <a:buNone/>
            </a:pPr>
            <a:r>
              <a:rPr lang="fr-FR"/>
              <a:t>S’il reste du temps, il est possible d’emmener les élèves sur le tokenizer d'open AI pour leur montrer comment le système est formé par le langage naturel : https://platform.openai.com/tokenizer   Vous pouvez aussi aller sur un autre espace de référence comme Vittascience https://fr.vittascience.com/ia/</a:t>
            </a:r>
            <a:endParaRPr/>
          </a:p>
          <a:p>
            <a:pPr indent="0" lvl="0" marL="0" rtl="0" algn="l">
              <a:spcBef>
                <a:spcPts val="0"/>
              </a:spcBef>
              <a:spcAft>
                <a:spcPts val="0"/>
              </a:spcAft>
              <a:buNone/>
            </a:pPr>
            <a:r>
              <a:rPr lang="fr-FR"/>
              <a:t> </a:t>
            </a:r>
            <a:endParaRPr/>
          </a:p>
        </p:txBody>
      </p:sp>
      <p:sp>
        <p:nvSpPr>
          <p:cNvPr id="262" name="Google Shape;26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1. Une instruction est une requête spécifique qui guide le LLM dans la génération d'une réponse. Elle peut prendre la forme d'une phrase, d'une expression ou d'une question qui oriente les résultats du modèle.</a:t>
            </a:r>
            <a:endParaRPr/>
          </a:p>
          <a:p>
            <a:pPr indent="0" lvl="0" marL="0" rtl="0" algn="l">
              <a:spcBef>
                <a:spcPts val="0"/>
              </a:spcBef>
              <a:spcAft>
                <a:spcPts val="0"/>
              </a:spcAft>
              <a:buNone/>
            </a:pPr>
            <a:r>
              <a:rPr lang="fr-FR"/>
              <a:t>2. Enseignants : l’instruction peut être testée pendant l'atelier et varier selon les matières (mais restée centrée sur démocratie et désinformation). Vous pouvez prendre un autre poète que Paul Verlaine… Vous pouvez utiliser plusieurs LLM (Mistral, Gemini, Chat CPT…). Cependant, si vous pensez que l'activité prendra trop de temps, vous pouvez la préparer à l'avance et présenter les résultats sur une diapositive supplémentaire.</a:t>
            </a:r>
            <a:endParaRPr/>
          </a:p>
          <a:p>
            <a:pPr indent="0" lvl="0" marL="0" rtl="0" algn="l">
              <a:spcBef>
                <a:spcPts val="0"/>
              </a:spcBef>
              <a:spcAft>
                <a:spcPts val="0"/>
              </a:spcAft>
              <a:buNone/>
            </a:pPr>
            <a:r>
              <a:t/>
            </a:r>
            <a:endParaRPr/>
          </a:p>
        </p:txBody>
      </p:sp>
      <p:sp>
        <p:nvSpPr>
          <p:cNvPr id="272" name="Google Shape;27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1. Le résultat de cette instruction est dans la diapositive suivante. Si vous n’avez pas le temps de faire l’exercice en classe, vous pouvez l’afficher après avoir fait s’exprimer les élèves sur le résultat auquel ils s’attendent.</a:t>
            </a:r>
            <a:endParaRPr/>
          </a:p>
        </p:txBody>
      </p:sp>
      <p:sp>
        <p:nvSpPr>
          <p:cNvPr id="307" name="Google Shape;30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Arial"/>
              <a:buNone/>
            </a:pPr>
            <a:r>
              <a:rPr lang="fr-FR" sz="1200"/>
              <a:t>Enseignants: le biais ici porte sur le handicap:  s’il n’est pas précisé, le LLM, par défaut, une personne en chaise roulante. C’est-à-dire la manière la plus visible, qui  traite du handicap sous un angle spécifique, celui des handicapés moteurs accidentés de la route, un lobby puissant aux Etats-Unis (où sont entraînés les LLM comme ChatGPT…)</a:t>
            </a:r>
            <a:endParaRPr/>
          </a:p>
          <a:p>
            <a:pPr indent="0" lvl="0" marL="0" rtl="0" algn="l">
              <a:spcBef>
                <a:spcPts val="0"/>
              </a:spcBef>
              <a:spcAft>
                <a:spcPts val="0"/>
              </a:spcAft>
              <a:buNone/>
            </a:pPr>
            <a:r>
              <a:t/>
            </a:r>
            <a:endParaRPr/>
          </a:p>
        </p:txBody>
      </p:sp>
      <p:sp>
        <p:nvSpPr>
          <p:cNvPr id="319" name="Google Shape;31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sz="1200">
                <a:solidFill>
                  <a:schemeClr val="dk1"/>
                </a:solidFill>
              </a:rPr>
              <a:t>1. Cadre juridique garantissant que les fournisseurs de systèmes d'IA respectent les niveaux de « risque » classifiés (pour les droits fondamentaux des individus en particulier) et suivent les exigences obligatoires.</a:t>
            </a:r>
            <a:endParaRPr/>
          </a:p>
          <a:p>
            <a:pPr indent="0" lvl="0" marL="0" marR="0" rtl="0" algn="l">
              <a:lnSpc>
                <a:spcPct val="100000"/>
              </a:lnSpc>
              <a:spcBef>
                <a:spcPts val="0"/>
              </a:spcBef>
              <a:spcAft>
                <a:spcPts val="0"/>
              </a:spcAft>
              <a:buClr>
                <a:schemeClr val="dk1"/>
              </a:buClr>
              <a:buSzPts val="1200"/>
              <a:buFont typeface="Arial"/>
              <a:buNone/>
            </a:pPr>
            <a:r>
              <a:rPr lang="fr-FR" sz="1200">
                <a:solidFill>
                  <a:schemeClr val="dk1"/>
                </a:solidFill>
              </a:rPr>
              <a:t>2. Enseignants :vous pouvez passer rapidement sur cette diapositive.  L’important est de faire comprendre aux élèves qu’il existe des repères et des  recours, qu’ils sont protégés, qu’ils peuvent suivre l’évolution du droit et surtout que des personnes  qualifiées veillent au respect de ces droits. Cela fait partie du référentiel de compétences, volant “savoir être et Valeurs”</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endParaRPr>
          </a:p>
        </p:txBody>
      </p:sp>
      <p:sp>
        <p:nvSpPr>
          <p:cNvPr id="332" name="Google Shape;33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Enseignants: ce visuel permet de voir des exemples concrets des risques. Voir notamment les obligations de transparence. Vous pouvez passer rapidement aussi, peut-être juste en signalant le niveau 2 « obligations de transparence », côté chatbot et deepfake… </a:t>
            </a:r>
            <a:endParaRPr/>
          </a:p>
        </p:txBody>
      </p:sp>
      <p:sp>
        <p:nvSpPr>
          <p:cNvPr id="342" name="Google Shape;3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Enseignants: il s’agit ici d’amener les élèves à faire le point, sur leurs connaissances et sur les actions à leur disposition pour faire face et résister : rôle des algorithmes ; leurs propres actions pour ne pas laisser leurs données partout;  l’IA Act qui demande aux plates-formes d'être plus transparentes.... Se souvenir des compétences mises en place.</a:t>
            </a:r>
            <a:endParaRPr/>
          </a:p>
        </p:txBody>
      </p:sp>
      <p:sp>
        <p:nvSpPr>
          <p:cNvPr id="351" name="Google Shape;35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lang="fr-FR"/>
              <a:t>Enseignants: si vous avez le temps, vous pouvez montrer la vidéo produite par Savoir Devenir (2 minutes) : https://www.youtube.com/watch?v=iHStw8yY_PU&amp;t=42s</a:t>
            </a:r>
            <a:endParaRPr/>
          </a:p>
        </p:txBody>
      </p:sp>
      <p:sp>
        <p:nvSpPr>
          <p:cNvPr id="378" name="Google Shape;37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a:t>1. L’histoire complète est sur AFP Factuel: https://factuel.afp.com/doc.afp.com.36MH3A2</a:t>
            </a:r>
            <a:endParaRPr/>
          </a:p>
          <a:p>
            <a:pPr indent="0" lvl="0" marL="0" rtl="0" algn="l">
              <a:spcBef>
                <a:spcPts val="0"/>
              </a:spcBef>
              <a:spcAft>
                <a:spcPts val="0"/>
              </a:spcAft>
              <a:buNone/>
            </a:pPr>
            <a:r>
              <a:rPr lang="fr-FR"/>
              <a:t>2.L’infox, portant sur un événement spécifique en Espagne, est devenu une théorie du complot internationale. Des contenus contenant des messages contre l'Union européenne et la supposée destruction de barrages circulent sur Twitter (désormais X) avec des millions de vues et dans au moins huit langues : allemand, anglais, espagnol, français, italien, néerlandais, portugais et turc.</a:t>
            </a:r>
            <a:endParaRPr/>
          </a:p>
          <a:p>
            <a:pPr indent="0" lvl="0" marL="0" rtl="0" algn="l">
              <a:spcBef>
                <a:spcPts val="0"/>
              </a:spcBef>
              <a:spcAft>
                <a:spcPts val="0"/>
              </a:spcAft>
              <a:buNone/>
            </a:pPr>
            <a:r>
              <a:rPr lang="fr-FR"/>
              <a:t>3. C’est l’opportunité de faire valoir le rôle des fact-checkeurs et des sites luttant contre la désinformation.</a:t>
            </a:r>
            <a:endParaRPr/>
          </a:p>
          <a:p>
            <a:pPr indent="0" lvl="0" marL="0" rtl="0" algn="l">
              <a:spcBef>
                <a:spcPts val="0"/>
              </a:spcBef>
              <a:spcAft>
                <a:spcPts val="0"/>
              </a:spcAft>
              <a:buNone/>
            </a:pPr>
            <a:r>
              <a:t/>
            </a:r>
            <a:endParaRPr/>
          </a:p>
        </p:txBody>
      </p:sp>
      <p:sp>
        <p:nvSpPr>
          <p:cNvPr id="389" name="Google Shape;38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401" name="Google Shape;40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Enseignants: Vous n’êtes pas obligés de passer un long moment là-dessus. Comme pour l’IA Act. Le code sert  à montrer aux élèves  que la lutte contre la désinformation est l'affaire de tous. Il donne aux utilisateurs des informations, des outils et un soutien.</a:t>
            </a:r>
            <a:endParaRPr/>
          </a:p>
        </p:txBody>
      </p:sp>
      <p:sp>
        <p:nvSpPr>
          <p:cNvPr id="411" name="Google Shape;41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Arial"/>
              <a:buAutoNum type="arabicPeriod"/>
            </a:pPr>
            <a:r>
              <a:rPr b="1" lang="fr-FR"/>
              <a:t>LE CONTENU COMPLET DES QUIZ  (activités proposées, compétences abordées, bonnes réponses, feedback fourni au joueur pour les réponses correctes et incorrectes) EST DISPONIBLE ICI: </a:t>
            </a:r>
            <a:r>
              <a:rPr lang="fr-FR"/>
              <a:t>https://docs.google.com/document/d/14QhPMXDpbWFoLkKoDhMCcyUXzIBQmi6i/edit?tab=t.0</a:t>
            </a:r>
            <a:endParaRPr/>
          </a:p>
          <a:p>
            <a:pPr indent="-152400" lvl="0" marL="228600" marR="0" rtl="0" algn="l">
              <a:lnSpc>
                <a:spcPct val="100000"/>
              </a:lnSpc>
              <a:spcBef>
                <a:spcPts val="0"/>
              </a:spcBef>
              <a:spcAft>
                <a:spcPts val="0"/>
              </a:spcAft>
              <a:buClr>
                <a:schemeClr val="dk1"/>
              </a:buClr>
              <a:buSzPts val="1200"/>
              <a:buFont typeface="Arial"/>
              <a:buNone/>
            </a:pPr>
            <a:r>
              <a:t/>
            </a:r>
            <a:endParaRPr/>
          </a:p>
          <a:p>
            <a:pPr indent="-228600" lvl="0" marL="228600" marR="0" rtl="0" algn="l">
              <a:lnSpc>
                <a:spcPct val="100000"/>
              </a:lnSpc>
              <a:spcBef>
                <a:spcPts val="0"/>
              </a:spcBef>
              <a:spcAft>
                <a:spcPts val="0"/>
              </a:spcAft>
              <a:buClr>
                <a:schemeClr val="dk1"/>
              </a:buClr>
              <a:buSzPts val="1200"/>
              <a:buFont typeface="Arial"/>
              <a:buAutoNum type="arabicPeriod"/>
            </a:pPr>
            <a:r>
              <a:rPr lang="fr-FR"/>
              <a:t> FAIRE PARTICIPER LES ÉLÈVES AUX QUIZ :</a:t>
            </a:r>
            <a:endParaRPr/>
          </a:p>
          <a:p>
            <a:pPr indent="0" lvl="0" marL="0" marR="0" rtl="0" algn="l">
              <a:lnSpc>
                <a:spcPct val="100000"/>
              </a:lnSpc>
              <a:spcBef>
                <a:spcPts val="0"/>
              </a:spcBef>
              <a:spcAft>
                <a:spcPts val="0"/>
              </a:spcAft>
              <a:buClr>
                <a:schemeClr val="dk1"/>
              </a:buClr>
              <a:buSzPts val="1200"/>
              <a:buFont typeface="Arial"/>
              <a:buNone/>
            </a:pPr>
            <a:r>
              <a:rPr lang="fr-FR"/>
              <a:t>- Choisissez un élève pour diriger le quiz en ligne sur un écran partagé.</a:t>
            </a:r>
            <a:endParaRPr/>
          </a:p>
          <a:p>
            <a:pPr indent="0" lvl="0" marL="0" marR="0" rtl="0" algn="l">
              <a:lnSpc>
                <a:spcPct val="100000"/>
              </a:lnSpc>
              <a:spcBef>
                <a:spcPts val="0"/>
              </a:spcBef>
              <a:spcAft>
                <a:spcPts val="0"/>
              </a:spcAft>
              <a:buClr>
                <a:schemeClr val="dk1"/>
              </a:buClr>
              <a:buSzPts val="1200"/>
              <a:buFont typeface="Arial"/>
              <a:buNone/>
            </a:pPr>
            <a:r>
              <a:rPr lang="fr-FR"/>
              <a:t>- Demandez à un autre élève de lire les questions à haute voix à la classe.</a:t>
            </a:r>
            <a:endParaRPr/>
          </a:p>
          <a:p>
            <a:pPr indent="0" lvl="0" marL="0" marR="0" rtl="0" algn="l">
              <a:lnSpc>
                <a:spcPct val="100000"/>
              </a:lnSpc>
              <a:spcBef>
                <a:spcPts val="0"/>
              </a:spcBef>
              <a:spcAft>
                <a:spcPts val="0"/>
              </a:spcAft>
              <a:buClr>
                <a:schemeClr val="dk1"/>
              </a:buClr>
              <a:buSzPts val="1200"/>
              <a:buFont typeface="Arial"/>
              <a:buNone/>
            </a:pPr>
            <a:r>
              <a:rPr lang="fr-FR"/>
              <a:t>- Désignez un troisième élève pour enregistrer les résultats de chaque réponse.</a:t>
            </a:r>
            <a:endParaRPr/>
          </a:p>
          <a:p>
            <a:pPr indent="0" lvl="0" marL="0" marR="0" rtl="0" algn="l">
              <a:lnSpc>
                <a:spcPct val="100000"/>
              </a:lnSpc>
              <a:spcBef>
                <a:spcPts val="0"/>
              </a:spcBef>
              <a:spcAft>
                <a:spcPts val="0"/>
              </a:spcAft>
              <a:buClr>
                <a:schemeClr val="dk1"/>
              </a:buClr>
              <a:buSzPts val="1200"/>
              <a:buFont typeface="Arial"/>
              <a:buNone/>
            </a:pPr>
            <a:r>
              <a:rPr lang="fr-FR"/>
              <a:t>- Encouragez le reste de la classe à prendre des notes sur i) leur compréhension du contenu ; ii) les réponses aux questions auxquelles ils ont répondu correctement et incorrectement ; iii) les réponses aux questions auxquelles ils ont répondu incorrectement.</a:t>
            </a:r>
            <a:endParaRPr/>
          </a:p>
          <a:p>
            <a:pPr indent="0" lvl="0" marL="0" marR="0" rtl="0" algn="l">
              <a:lnSpc>
                <a:spcPct val="100000"/>
              </a:lnSpc>
              <a:spcBef>
                <a:spcPts val="0"/>
              </a:spcBef>
              <a:spcAft>
                <a:spcPts val="0"/>
              </a:spcAft>
              <a:buClr>
                <a:schemeClr val="dk1"/>
              </a:buClr>
              <a:buSzPts val="1200"/>
              <a:buFont typeface="Arial"/>
              <a:buNone/>
            </a:pPr>
            <a:r>
              <a:rPr lang="fr-FR"/>
              <a:t>3. Organisez un court débat avec les élèves sur des sujets tels que :</a:t>
            </a:r>
            <a:endParaRPr/>
          </a:p>
          <a:p>
            <a:pPr indent="0" lvl="0" marL="0" marR="0" rtl="0" algn="l">
              <a:lnSpc>
                <a:spcPct val="100000"/>
              </a:lnSpc>
              <a:spcBef>
                <a:spcPts val="0"/>
              </a:spcBef>
              <a:spcAft>
                <a:spcPts val="0"/>
              </a:spcAft>
              <a:buClr>
                <a:schemeClr val="dk1"/>
              </a:buClr>
              <a:buSzPts val="1200"/>
              <a:buFont typeface="Arial"/>
              <a:buNone/>
            </a:pPr>
            <a:r>
              <a:rPr lang="fr-FR"/>
              <a:t>a/Ce qu'ils ont appris sur la désinformation, la démocratie et la citoyenneté.</a:t>
            </a:r>
            <a:endParaRPr/>
          </a:p>
          <a:p>
            <a:pPr indent="0" lvl="0" marL="0" marR="0" rtl="0" algn="l">
              <a:lnSpc>
                <a:spcPct val="100000"/>
              </a:lnSpc>
              <a:spcBef>
                <a:spcPts val="0"/>
              </a:spcBef>
              <a:spcAft>
                <a:spcPts val="0"/>
              </a:spcAft>
              <a:buClr>
                <a:schemeClr val="dk1"/>
              </a:buClr>
              <a:buSzPts val="1200"/>
              <a:buFont typeface="Arial"/>
              <a:buNone/>
            </a:pPr>
            <a:r>
              <a:rPr lang="fr-FR"/>
              <a:t>b/Les comportements à observer lors des interactions en ligne (éthique, sécurité, loi sur l'intelligence artificielle...).</a:t>
            </a:r>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421" name="Google Shape;42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lang="fr-FR"/>
              <a:t> Enseignants: il s’agit ici d’amener les élèves à faire le point, sur leurs connaissances et sur les actions à leur disposition pour faire face et résister : rôle des algorithmes ; l'action est possible parce que l’IA Act existe, on peut demander aux plates-formes d'être plus transparentes.... Se souvenir des compétences mises en place.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33" name="Google Shape;43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a:t> VOICI LE LIEN POUR ACCEDER AU JEU </a:t>
            </a:r>
            <a:r>
              <a:rPr lang="fr-FR"/>
              <a:t>: </a:t>
            </a:r>
            <a:r>
              <a:rPr lang="fr-FR" u="sng">
                <a:solidFill>
                  <a:schemeClr val="hlink"/>
                </a:solidFill>
                <a:hlinkClick r:id="rId2"/>
              </a:rPr>
              <a:t>https://algowatch.eu/host/activities/game/</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Il faut télécharger le zip et le dézipper, puis lancer le .exe. La langue par défaut est l'anglais mais vous pouvez passer au français sans problème.</a:t>
            </a:r>
            <a:endParaRPr/>
          </a:p>
          <a:p>
            <a:pPr indent="0" lvl="0" marL="0" rtl="0" algn="l">
              <a:spcBef>
                <a:spcPts val="0"/>
              </a:spcBef>
              <a:spcAft>
                <a:spcPts val="0"/>
              </a:spcAft>
              <a:buNone/>
            </a:pPr>
            <a:r>
              <a:rPr b="1" lang="fr-FR"/>
              <a:t>2.  INFORMATIONS SUR LE JEU ET SA  MISE EN PLACE, CLIQUEZ ICI: https://docs.google.com/document/d/14QhPMXDpbWFoLkKoDhMCcyUXzIBQmi6i/edit?tab=t.0</a:t>
            </a:r>
            <a:endParaRPr b="1"/>
          </a:p>
          <a:p>
            <a:pPr indent="0" lvl="0" marL="0" marR="0" rtl="0" algn="l">
              <a:lnSpc>
                <a:spcPct val="100000"/>
              </a:lnSpc>
              <a:spcBef>
                <a:spcPts val="0"/>
              </a:spcBef>
              <a:spcAft>
                <a:spcPts val="0"/>
              </a:spcAft>
              <a:buClr>
                <a:schemeClr val="dk1"/>
              </a:buClr>
              <a:buSzPts val="1200"/>
              <a:buFont typeface="Arial"/>
              <a:buNone/>
            </a:pPr>
            <a:r>
              <a:rPr lang="fr-FR"/>
              <a:t>3. Conçu pour permettre aux élèves d'évaluer de manière critique les informations qu'ils rencontrent grâce à des recommandations algorithmiques, des classements et une IA générative.</a:t>
            </a:r>
            <a:endParaRPr/>
          </a:p>
          <a:p>
            <a:pPr indent="0" lvl="0" marL="0" marR="0" rtl="0" algn="l">
              <a:lnSpc>
                <a:spcPct val="100000"/>
              </a:lnSpc>
              <a:spcBef>
                <a:spcPts val="0"/>
              </a:spcBef>
              <a:spcAft>
                <a:spcPts val="0"/>
              </a:spcAft>
              <a:buClr>
                <a:schemeClr val="dk1"/>
              </a:buClr>
              <a:buSzPts val="1200"/>
              <a:buFont typeface="Arial"/>
              <a:buNone/>
            </a:pPr>
            <a:r>
              <a:rPr lang="fr-FR"/>
              <a:t>4. Se déroulant sur la planète extraterrestre d'Eunopia, le jeu suit le parcours du protagoniste, un humain, qui aide les Eunopéens à découvrir et à comprendre l'influence des algorithmes et de l'IA dans leur vie quotidienne.</a:t>
            </a:r>
            <a:endParaRPr/>
          </a:p>
          <a:p>
            <a:pPr indent="0" lvl="0" marL="0" marR="0" rtl="0" algn="l">
              <a:lnSpc>
                <a:spcPct val="100000"/>
              </a:lnSpc>
              <a:spcBef>
                <a:spcPts val="0"/>
              </a:spcBef>
              <a:spcAft>
                <a:spcPts val="0"/>
              </a:spcAft>
              <a:buClr>
                <a:schemeClr val="dk1"/>
              </a:buClr>
              <a:buSzPts val="1200"/>
              <a:buFont typeface="Arial"/>
              <a:buNone/>
            </a:pPr>
            <a:r>
              <a:rPr lang="fr-FR"/>
              <a:t>5. L'objectif du jeu est de découvrir la vérité derrière les différentes rumeurs reçues par le joueur lors de ses interactions avec les extraterrestres. Chaque rumeur fournit une série d'indices que le joueur doit examiner et reconstituer pour révéler la réalité. C’est donc le joueur humain qui aide les Eunopéens.</a:t>
            </a:r>
            <a:endParaRPr/>
          </a:p>
        </p:txBody>
      </p:sp>
      <p:sp>
        <p:nvSpPr>
          <p:cNvPr id="541" name="Google Shape;541;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a:t>1.Enseignants : Seuls les mini-jeux seront joués dans le cadre de l'intervention. Les élèves peuvent continuer à jouer après la fin de la session ou à la maison.  Le jeu sera disponible en ligne en avril 2025.</a:t>
            </a:r>
            <a:endParaRPr/>
          </a:p>
          <a:p>
            <a:pPr indent="0" lvl="0" marL="0" marR="0" rtl="0" algn="l">
              <a:spcBef>
                <a:spcPts val="0"/>
              </a:spcBef>
              <a:spcAft>
                <a:spcPts val="0"/>
              </a:spcAft>
              <a:buNone/>
            </a:pPr>
            <a:r>
              <a:rPr lang="fr-FR"/>
              <a:t>2. Faire participer les élèves au jeu vidéo et aux mini-jeux :</a:t>
            </a:r>
            <a:endParaRPr/>
          </a:p>
          <a:p>
            <a:pPr indent="0" lvl="0" marL="0" marR="0" rtl="0" algn="l">
              <a:spcBef>
                <a:spcPts val="0"/>
              </a:spcBef>
              <a:spcAft>
                <a:spcPts val="0"/>
              </a:spcAft>
              <a:buNone/>
            </a:pPr>
            <a:r>
              <a:rPr lang="fr-FR"/>
              <a:t>- Organisez les élèves par groupes de deux ou trois. Remettez-leur la feuille d'activité des mini-jeux.  </a:t>
            </a:r>
            <a:endParaRPr/>
          </a:p>
          <a:p>
            <a:pPr indent="0" lvl="0" marL="0" marR="0" rtl="0" algn="l">
              <a:spcBef>
                <a:spcPts val="0"/>
              </a:spcBef>
              <a:spcAft>
                <a:spcPts val="0"/>
              </a:spcAft>
              <a:buNone/>
            </a:pPr>
            <a:r>
              <a:rPr lang="fr-FR"/>
              <a:t>- Désignez un élève pour noter les résultats obtenus et remplir la fiche d'activité.</a:t>
            </a:r>
            <a:endParaRPr/>
          </a:p>
          <a:p>
            <a:pPr indent="0" lvl="0" marL="0" marR="0" rtl="0" algn="l">
              <a:spcBef>
                <a:spcPts val="0"/>
              </a:spcBef>
              <a:spcAft>
                <a:spcPts val="0"/>
              </a:spcAft>
              <a:buNone/>
            </a:pPr>
            <a:r>
              <a:rPr lang="fr-FR"/>
              <a:t>- Encouragez la classe à prendre des notes sur i) leur compréhension du contenu ; ii) l'évolution des comportements des personnages dans le jeu.</a:t>
            </a:r>
            <a:endParaRPr/>
          </a:p>
          <a:p>
            <a:pPr indent="0" lvl="0" marL="0" marR="0" rtl="0" algn="l">
              <a:spcBef>
                <a:spcPts val="0"/>
              </a:spcBef>
              <a:spcAft>
                <a:spcPts val="0"/>
              </a:spcAft>
              <a:buNone/>
            </a:pPr>
            <a:r>
              <a:rPr lang="fr-FR"/>
              <a:t>3. Organisez un court débat avec les élèves sur des sujets tels que :</a:t>
            </a:r>
            <a:endParaRPr/>
          </a:p>
          <a:p>
            <a:pPr indent="0" lvl="0" marL="0" marR="0" rtl="0" algn="l">
              <a:spcBef>
                <a:spcPts val="0"/>
              </a:spcBef>
              <a:spcAft>
                <a:spcPts val="0"/>
              </a:spcAft>
              <a:buNone/>
            </a:pPr>
            <a:r>
              <a:rPr lang="fr-FR"/>
              <a:t>a/Ce qu'ils ont appris sur la désinformation, la démocratie et la citoyenneté</a:t>
            </a:r>
            <a:endParaRPr/>
          </a:p>
          <a:p>
            <a:pPr indent="0" lvl="0" marL="0" marR="0" rtl="0" algn="l">
              <a:spcBef>
                <a:spcPts val="0"/>
              </a:spcBef>
              <a:spcAft>
                <a:spcPts val="0"/>
              </a:spcAft>
              <a:buNone/>
            </a:pPr>
            <a:r>
              <a:rPr lang="fr-FR"/>
              <a:t>b/Les comportements à observer lors des interactions en ligne (éthique, sécurité, loi sur l'intelligence artificielle...)</a:t>
            </a:r>
            <a:endParaRPr/>
          </a:p>
          <a:p>
            <a:pPr indent="0" lvl="0" marL="0" marR="0" rtl="0" algn="l">
              <a:spcBef>
                <a:spcPts val="0"/>
              </a:spcBef>
              <a:spcAft>
                <a:spcPts val="0"/>
              </a:spcAft>
              <a:buNone/>
            </a:pPr>
            <a:r>
              <a:rPr lang="fr-FR"/>
              <a:t>C/Les actions à entreprendre pour soutenir la communauté</a:t>
            </a:r>
            <a:endParaRPr/>
          </a:p>
          <a:p>
            <a:pPr indent="0" lvl="0" marL="0" marR="0" rtl="0" algn="l">
              <a:spcBef>
                <a:spcPts val="0"/>
              </a:spcBef>
              <a:spcAft>
                <a:spcPts val="0"/>
              </a:spcAft>
              <a:buNone/>
            </a:pPr>
            <a:r>
              <a:t/>
            </a:r>
            <a:endParaRPr/>
          </a:p>
        </p:txBody>
      </p:sp>
      <p:sp>
        <p:nvSpPr>
          <p:cNvPr id="554" name="Google Shape;55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lang="fr-FR"/>
              <a:t>Enseignants : il s'agit d'une brève activité brise-glace et ouvre les yeux : pas plus de 10 minutes. Si vous commencez la session en retard, elle peut être abandonnée.  Points de départ de la conversation : La situation mettrait-elle la démocratie en danger ? Qui aurait les moyens de résister et comment ? </a:t>
            </a:r>
            <a:endParaRPr/>
          </a:p>
        </p:txBody>
      </p:sp>
      <p:sp>
        <p:nvSpPr>
          <p:cNvPr id="169" name="Google Shape;1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fr-FR"/>
              <a:t>Enseignants : assurez-vous que les élèves se souviennent de mots tels que réactions, engagement, navigation, historique de navigation, ... Ce sont des termes dont ils auront besoin pour la suite et qui font partie du référentiel de compétences EMI en algo—IA littératie: https://savoirdevenir.net/2022/07/referentiel-de-competences-emi-en-algo-litteratie-v1-0/</a:t>
            </a:r>
            <a:endParaRPr/>
          </a:p>
        </p:txBody>
      </p:sp>
      <p:sp>
        <p:nvSpPr>
          <p:cNvPr id="180" name="Google Shape;18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Enseignants: pour tous les termes utilisés, vous pouvez utiliser le glossaire fournit par Savoir Devenir: https://savoirdevenir.net/2024/11/glossaire-emi-data-algorithmes-intelligence-artificielle/</a:t>
            </a:r>
            <a:endParaRPr/>
          </a:p>
          <a:p>
            <a:pPr indent="0" lvl="0" marL="0" rtl="0" algn="l">
              <a:spcBef>
                <a:spcPts val="0"/>
              </a:spcBef>
              <a:spcAft>
                <a:spcPts val="0"/>
              </a:spcAft>
              <a:buNone/>
            </a:pPr>
            <a:r>
              <a:rPr lang="fr-FR"/>
              <a:t>N’hésitez pas à nous faire remonter vos commentaires (et besoins en termes supplémentaires).</a:t>
            </a:r>
            <a:endParaRPr/>
          </a:p>
        </p:txBody>
      </p:sp>
      <p:sp>
        <p:nvSpPr>
          <p:cNvPr id="205" name="Google Shape;20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sz="1200">
                <a:solidFill>
                  <a:schemeClr val="dk1"/>
                </a:solidFill>
              </a:rPr>
              <a:t>1. Autre définition: Action de consulter ou de scanner des informations, généralement en ligne, sans but précis. </a:t>
            </a:r>
            <a:endParaRPr/>
          </a:p>
          <a:p>
            <a:pPr indent="0" lvl="0" marL="0" marR="0" rtl="0" algn="l">
              <a:lnSpc>
                <a:spcPct val="100000"/>
              </a:lnSpc>
              <a:spcBef>
                <a:spcPts val="0"/>
              </a:spcBef>
              <a:spcAft>
                <a:spcPts val="0"/>
              </a:spcAft>
              <a:buClr>
                <a:schemeClr val="dk1"/>
              </a:buClr>
              <a:buSzPts val="1200"/>
              <a:buFont typeface="Arial"/>
              <a:buNone/>
            </a:pPr>
            <a:r>
              <a:rPr lang="fr-FR" sz="1200">
                <a:solidFill>
                  <a:schemeClr val="dk1"/>
                </a:solidFill>
              </a:rPr>
              <a:t>2. Vos préférences de navigation et vos habitudes de navigation sont compilées dans votre profil d'utilisateur par les moteurs de recherche et les algorithmes des médias sociaux.</a:t>
            </a:r>
            <a:endParaRPr/>
          </a:p>
          <a:p>
            <a:pPr indent="0" lvl="0" marL="0" marR="0" rtl="0" algn="l">
              <a:lnSpc>
                <a:spcPct val="100000"/>
              </a:lnSpc>
              <a:spcBef>
                <a:spcPts val="0"/>
              </a:spcBef>
              <a:spcAft>
                <a:spcPts val="0"/>
              </a:spcAft>
              <a:buClr>
                <a:schemeClr val="dk1"/>
              </a:buClr>
              <a:buSzPts val="1200"/>
              <a:buFont typeface="Arial"/>
              <a:buNone/>
            </a:pPr>
            <a:r>
              <a:rPr lang="fr-FR" sz="1200">
                <a:solidFill>
                  <a:schemeClr val="dk1"/>
                </a:solidFill>
              </a:rPr>
              <a:t>3. Enseignants : il est important de s'assurer que les élèves connaissent le profil de l'utilisateur et la manière dont il est compilé : historique de navigation, habitudes, </a:t>
            </a:r>
            <a:endParaRPr/>
          </a:p>
          <a:p>
            <a:pPr indent="0" lvl="0" marL="0" marR="0" rtl="0" algn="l">
              <a:lnSpc>
                <a:spcPct val="100000"/>
              </a:lnSpc>
              <a:spcBef>
                <a:spcPts val="0"/>
              </a:spcBef>
              <a:spcAft>
                <a:spcPts val="0"/>
              </a:spcAft>
              <a:buClr>
                <a:schemeClr val="dk1"/>
              </a:buClr>
              <a:buSzPts val="1200"/>
              <a:buFont typeface="Arial"/>
              <a:buNone/>
            </a:pPr>
            <a:r>
              <a:rPr lang="fr-FR" sz="1200">
                <a:solidFill>
                  <a:schemeClr val="dk1"/>
                </a:solidFill>
              </a:rPr>
              <a:t>goûts et aversions, localisation, temps passé en ligne...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endParaRPr>
          </a:p>
          <a:p>
            <a:pPr indent="0" lvl="0" marL="0" rtl="0" algn="l">
              <a:spcBef>
                <a:spcPts val="0"/>
              </a:spcBef>
              <a:spcAft>
                <a:spcPts val="0"/>
              </a:spcAft>
              <a:buNone/>
            </a:pPr>
            <a:r>
              <a:t/>
            </a:r>
            <a:endParaRPr/>
          </a:p>
        </p:txBody>
      </p:sp>
      <p:sp>
        <p:nvSpPr>
          <p:cNvPr id="226" name="Google Shape;22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2.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13.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14.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1.xml" Id="rId1" /><Relationship Type="http://schemas.openxmlformats.org/officeDocument/2006/relationships/image" Target="/ppt/media/image1.jpg" Id="rId2"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showMasterSp="0" type="title">
  <p:cSld name="TITLE">
    <p:spTree>
      <p:nvGrpSpPr>
        <p:cNvPr id="18" name="Shape 18"/>
        <p:cNvGrpSpPr/>
        <p:nvPr/>
      </p:nvGrpSpPr>
      <p:grpSpPr>
        <a:xfrm>
          <a:off x="0" y="0"/>
          <a:ext cx="0" cy="0"/>
          <a:chOff x="0" y="0"/>
          <a:chExt cx="0" cy="0"/>
        </a:xfrm>
      </p:grpSpPr>
      <p:sp>
        <p:nvSpPr>
          <p:cNvPr id="19" name="Google Shape;19;p4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cxnSp>
        <p:nvCxnSpPr>
          <p:cNvPr id="26" name="Google Shape;26;p4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110" name="Shape 110"/>
        <p:cNvGrpSpPr/>
        <p:nvPr/>
      </p:nvGrpSpPr>
      <p:grpSpPr>
        <a:xfrm>
          <a:off x="0" y="0"/>
          <a:ext cx="0" cy="0"/>
          <a:chOff x="0" y="0"/>
          <a:chExt cx="0" cy="0"/>
        </a:xfrm>
      </p:grpSpPr>
      <p:sp>
        <p:nvSpPr>
          <p:cNvPr id="111" name="Google Shape;111;p4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EFEFE"/>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4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3" name="Google Shape;113;p4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116" name="Shape 116"/>
        <p:cNvGrpSpPr/>
        <p:nvPr/>
      </p:nvGrpSpPr>
      <p:grpSpPr>
        <a:xfrm>
          <a:off x="0" y="0"/>
          <a:ext cx="0" cy="0"/>
          <a:chOff x="0" y="0"/>
          <a:chExt cx="0" cy="0"/>
        </a:xfrm>
      </p:grpSpPr>
      <p:sp>
        <p:nvSpPr>
          <p:cNvPr id="117" name="Google Shape;117;p5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5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showMasterSp="0" type="blank">
  <p:cSld name="BLANK">
    <p:spTree>
      <p:nvGrpSpPr>
        <p:cNvPr id="121" name="Shape 121"/>
        <p:cNvGrpSpPr/>
        <p:nvPr/>
      </p:nvGrpSpPr>
      <p:grpSpPr>
        <a:xfrm>
          <a:off x="0" y="0"/>
          <a:ext cx="0" cy="0"/>
          <a:chOff x="0" y="0"/>
          <a:chExt cx="0" cy="0"/>
        </a:xfrm>
      </p:grpSpPr>
      <p:sp>
        <p:nvSpPr>
          <p:cNvPr id="122" name="Google Shape;122;p5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to" type="obj">
  <p:cSld name="OBJECT">
    <p:spTree>
      <p:nvGrpSpPr>
        <p:cNvPr id="27" name="Shape 27"/>
        <p:cNvGrpSpPr/>
        <p:nvPr/>
      </p:nvGrpSpPr>
      <p:grpSpPr>
        <a:xfrm>
          <a:off x="0" y="0"/>
          <a:ext cx="0" cy="0"/>
          <a:chOff x="0" y="0"/>
          <a:chExt cx="0" cy="0"/>
        </a:xfrm>
      </p:grpSpPr>
      <p:sp>
        <p:nvSpPr>
          <p:cNvPr id="28" name="Google Shape;28;p4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4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6"/>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4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cxnSp>
        <p:nvCxnSpPr>
          <p:cNvPr id="41" name="Google Shape;41;p4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showMasterSp="0" type="blank">
  <p:cSld name="BLANK">
    <p:spTree>
      <p:nvGrpSpPr>
        <p:cNvPr id="42" name="Shape 42"/>
        <p:cNvGrpSpPr/>
        <p:nvPr/>
      </p:nvGrpSpPr>
      <p:grpSpPr>
        <a:xfrm>
          <a:off x="0" y="0"/>
          <a:ext cx="0" cy="0"/>
          <a:chOff x="0" y="0"/>
          <a:chExt cx="0" cy="0"/>
        </a:xfrm>
      </p:grpSpPr>
      <p:sp>
        <p:nvSpPr>
          <p:cNvPr id="43" name="Google Shape;43;p4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showMasterSp="0" type="picTx">
  <p:cSld name="PICTURE_WITH_CAPTION_TEXT">
    <p:spTree>
      <p:nvGrpSpPr>
        <p:cNvPr id="48" name="Shape 48"/>
        <p:cNvGrpSpPr/>
        <p:nvPr/>
      </p:nvGrpSpPr>
      <p:grpSpPr>
        <a:xfrm>
          <a:off x="0" y="0"/>
          <a:ext cx="0" cy="0"/>
          <a:chOff x="0" y="0"/>
          <a:chExt cx="0" cy="0"/>
        </a:xfrm>
      </p:grpSpPr>
      <p:sp>
        <p:nvSpPr>
          <p:cNvPr id="49" name="Google Shape;49;p50"/>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0"/>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0"/>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2" name="Google Shape;52;p50"/>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53" name="Google Shape;53;p50"/>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54" name="Google Shape;54;p5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showMasterSp="0" type="objTx">
  <p:cSld name="OBJECT_WITH_CAPTION_TEXT">
    <p:spTree>
      <p:nvGrpSpPr>
        <p:cNvPr id="57" name="Shape 57"/>
        <p:cNvGrpSpPr/>
        <p:nvPr/>
      </p:nvGrpSpPr>
      <p:grpSpPr>
        <a:xfrm>
          <a:off x="0" y="0"/>
          <a:ext cx="0" cy="0"/>
          <a:chOff x="0" y="0"/>
          <a:chExt cx="0" cy="0"/>
        </a:xfrm>
      </p:grpSpPr>
      <p:sp>
        <p:nvSpPr>
          <p:cNvPr id="58" name="Google Shape;58;p51"/>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1"/>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1"/>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1"/>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2" name="Google Shape;62;p51"/>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3" name="Google Shape;63;p51"/>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1"/>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slideLayout" Target="/ppt/slideLayouts/slideLayout2.xml" Id="rId2" /><Relationship Type="http://schemas.openxmlformats.org/officeDocument/2006/relationships/slideLayout" Target="/ppt/slideLayouts/slideLayout3.xml" Id="rId3" /><Relationship Type="http://schemas.openxmlformats.org/officeDocument/2006/relationships/slideLayout" Target="/ppt/slideLayouts/slideLayout4.xml" Id="rId4" /><Relationship Type="http://schemas.openxmlformats.org/officeDocument/2006/relationships/theme" Target="/ppt/theme/theme2.xml" Id="rId12" /><Relationship Type="http://schemas.openxmlformats.org/officeDocument/2006/relationships/slideLayout" Target="/ppt/slideLayouts/slideLayout5.xml" Id="rId5" /><Relationship Type="http://schemas.openxmlformats.org/officeDocument/2006/relationships/slideLayout" Target="/ppt/slideLayouts/slideLayout6.xml" Id="rId6" /></Relationships>
</file>

<file path=ppt/slideMasters/_rels/slideMaster2.xml.rels>&#65279;<?xml version="1.0" encoding="utf-8"?><Relationships xmlns="http://schemas.openxmlformats.org/package/2006/relationships"><Relationship Type="http://schemas.openxmlformats.org/officeDocument/2006/relationships/slideLayout" Target="/ppt/slideLayouts/slideLayout12.xml" Id="rId1" /><Relationship Type="http://schemas.openxmlformats.org/officeDocument/2006/relationships/slideLayout" Target="/ppt/slideLayouts/slideLayout13.xml" Id="rId2" /><Relationship Type="http://schemas.openxmlformats.org/officeDocument/2006/relationships/slideLayout" Target="/ppt/slideLayouts/slideLayout14.xml" Id="rId3" /><Relationship Type="http://schemas.openxmlformats.org/officeDocument/2006/relationships/theme" Target="/ppt/theme/theme1.xml" Id="rId4" /></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1" name="Google Shape;11;p43"/>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2" name="Google Shape;12;p43"/>
          <p:cNvSpPr txBox="1"/>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43"/>
          <p:cNvSpPr txBox="1"/>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p:txBody>
      </p:sp>
      <p:sp>
        <p:nvSpPr>
          <p:cNvPr id="14" name="Google Shape;14;p43"/>
          <p:cNvSpPr txBox="1"/>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5" name="Google Shape;15;p43"/>
          <p:cNvSpPr txBox="1"/>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6" name="Google Shape;16;p43"/>
          <p:cNvSpPr txBox="1"/>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cxnSp>
        <p:nvCxnSpPr>
          <p:cNvPr id="17" name="Google Shape;17;p43"/>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 name="Shape 101"/>
        <p:cNvGrpSpPr/>
        <p:nvPr/>
      </p:nvGrpSpPr>
      <p:grpSpPr>
        <a:xfrm>
          <a:off x="0" y="0"/>
          <a:ext cx="0" cy="0"/>
          <a:chOff x="0" y="0"/>
          <a:chExt cx="0" cy="0"/>
        </a:xfrm>
      </p:grpSpPr>
      <p:sp>
        <p:nvSpPr>
          <p:cNvPr id="102" name="Google Shape;102;p4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03" name="Google Shape;103;p48"/>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t/>
            </a:r>
            <a:endParaRPr/>
          </a:p>
        </p:txBody>
      </p:sp>
      <p:sp>
        <p:nvSpPr>
          <p:cNvPr id="104" name="Google Shape;104;p48"/>
          <p:cNvSpPr txBox="1"/>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FEFEFE"/>
              </a:buClr>
              <a:buSzPts val="4800"/>
              <a:buFont typeface="Calibri"/>
              <a:buNone/>
              <a:defRPr sz="4800" b="0" i="0" u="none" strike="noStrike" cap="none">
                <a:solidFill>
                  <a:srgbClr val="FEFEF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48"/>
          <p:cNvSpPr txBox="1"/>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FEFEFE"/>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FEFEFE"/>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9pPr>
          </a:lstStyle>
          <a:p/>
        </p:txBody>
      </p:sp>
      <p:sp>
        <p:nvSpPr>
          <p:cNvPr id="106" name="Google Shape;106;p48"/>
          <p:cNvSpPr txBox="1"/>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p:txBody>
      </p:sp>
      <p:sp>
        <p:nvSpPr>
          <p:cNvPr id="107" name="Google Shape;107;p48"/>
          <p:cNvSpPr txBox="1"/>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p:txBody>
      </p:sp>
      <p:sp>
        <p:nvSpPr>
          <p:cNvPr id="108" name="Google Shape;108;p48"/>
          <p:cNvSpPr txBox="1"/>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u="none">
                <a:solidFill>
                  <a:srgbClr val="FFFFFF"/>
                </a:solidFill>
                <a:latin typeface="Calibri"/>
                <a:ea typeface="Calibri"/>
                <a:cs typeface="Calibri"/>
                <a:sym typeface="Calibri"/>
              </a:defRPr>
            </a:lvl1pPr>
            <a:lvl2pPr marL="0" marR="0" lvl="1" indent="0" algn="r" rtl="0">
              <a:spcBef>
                <a:spcPts val="0"/>
              </a:spcBef>
              <a:buNone/>
              <a:defRPr sz="1050" b="0" u="none">
                <a:solidFill>
                  <a:srgbClr val="FFFFFF"/>
                </a:solidFill>
                <a:latin typeface="Calibri"/>
                <a:ea typeface="Calibri"/>
                <a:cs typeface="Calibri"/>
                <a:sym typeface="Calibri"/>
              </a:defRPr>
            </a:lvl2pPr>
            <a:lvl3pPr marL="0" marR="0" lvl="2" indent="0" algn="r" rtl="0">
              <a:spcBef>
                <a:spcPts val="0"/>
              </a:spcBef>
              <a:buNone/>
              <a:defRPr sz="1050" b="0" u="none">
                <a:solidFill>
                  <a:srgbClr val="FFFFFF"/>
                </a:solidFill>
                <a:latin typeface="Calibri"/>
                <a:ea typeface="Calibri"/>
                <a:cs typeface="Calibri"/>
                <a:sym typeface="Calibri"/>
              </a:defRPr>
            </a:lvl3pPr>
            <a:lvl4pPr marL="0" marR="0" lvl="3" indent="0" algn="r" rtl="0">
              <a:spcBef>
                <a:spcPts val="0"/>
              </a:spcBef>
              <a:buNone/>
              <a:defRPr sz="1050" b="0" u="none">
                <a:solidFill>
                  <a:srgbClr val="FFFFFF"/>
                </a:solidFill>
                <a:latin typeface="Calibri"/>
                <a:ea typeface="Calibri"/>
                <a:cs typeface="Calibri"/>
                <a:sym typeface="Calibri"/>
              </a:defRPr>
            </a:lvl4pPr>
            <a:lvl5pPr marL="0" marR="0" lvl="4" indent="0" algn="r" rtl="0">
              <a:spcBef>
                <a:spcPts val="0"/>
              </a:spcBef>
              <a:buNone/>
              <a:defRPr sz="1050" b="0" u="none">
                <a:solidFill>
                  <a:srgbClr val="FFFFFF"/>
                </a:solidFill>
                <a:latin typeface="Calibri"/>
                <a:ea typeface="Calibri"/>
                <a:cs typeface="Calibri"/>
                <a:sym typeface="Calibri"/>
              </a:defRPr>
            </a:lvl5pPr>
            <a:lvl6pPr marL="0" marR="0" lvl="5" indent="0" algn="r" rtl="0">
              <a:spcBef>
                <a:spcPts val="0"/>
              </a:spcBef>
              <a:buNone/>
              <a:defRPr sz="1050" b="0" u="none">
                <a:solidFill>
                  <a:srgbClr val="FFFFFF"/>
                </a:solidFill>
                <a:latin typeface="Calibri"/>
                <a:ea typeface="Calibri"/>
                <a:cs typeface="Calibri"/>
                <a:sym typeface="Calibri"/>
              </a:defRPr>
            </a:lvl6pPr>
            <a:lvl7pPr marL="0" marR="0" lvl="6" indent="0" algn="r" rtl="0">
              <a:spcBef>
                <a:spcPts val="0"/>
              </a:spcBef>
              <a:buNone/>
              <a:defRPr sz="1050" b="0" u="none">
                <a:solidFill>
                  <a:srgbClr val="FFFFFF"/>
                </a:solidFill>
                <a:latin typeface="Calibri"/>
                <a:ea typeface="Calibri"/>
                <a:cs typeface="Calibri"/>
                <a:sym typeface="Calibri"/>
              </a:defRPr>
            </a:lvl7pPr>
            <a:lvl8pPr marL="0" marR="0" lvl="7" indent="0" algn="r" rtl="0">
              <a:spcBef>
                <a:spcPts val="0"/>
              </a:spcBef>
              <a:buNone/>
              <a:defRPr sz="1050" b="0" u="none">
                <a:solidFill>
                  <a:srgbClr val="FFFFFF"/>
                </a:solidFill>
                <a:latin typeface="Calibri"/>
                <a:ea typeface="Calibri"/>
                <a:cs typeface="Calibri"/>
                <a:sym typeface="Calibri"/>
              </a:defRPr>
            </a:lvl8pPr>
            <a:lvl9pPr marL="0" marR="0" lvl="8" indent="0" algn="r" rtl="0">
              <a:spcBef>
                <a:spcPts val="0"/>
              </a:spcBef>
              <a:buNone/>
              <a:defRPr sz="1050" b="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cxnSp>
        <p:nvCxnSpPr>
          <p:cNvPr id="109" name="Google Shape;109;p48"/>
          <p:cNvCxnSpPr/>
          <p:nvPr/>
        </p:nvCxnSpPr>
        <p:spPr>
          <a:xfrm>
            <a:off x="1193532" y="1737845"/>
            <a:ext cx="9966960" cy="0"/>
          </a:xfrm>
          <a:prstGeom prst="straightConnector1">
            <a:avLst/>
          </a:prstGeom>
          <a:noFill/>
          <a:ln w="9525"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notesSlide" Target="/ppt/notesSlides/notesSlide1.xml" Id="rId2" /><Relationship Type="http://schemas.openxmlformats.org/officeDocument/2006/relationships/image" Target="/ppt/media/image5.png" Id="rId4" /><Relationship Type="http://schemas.openxmlformats.org/officeDocument/2006/relationships/image" Target="/ppt/media/image34.png" Id="rId5" /><Relationship Type="http://schemas.openxmlformats.org/officeDocument/2006/relationships/image" Target="/ppt/media/image6.png" Id="rId6" /><Relationship Type="http://schemas.openxmlformats.org/officeDocument/2006/relationships/hyperlink" Target="http://algowatch.eu" TargetMode="External" Id="rId3" /></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10.xml" Id="rId2" /><Relationship Type="http://schemas.openxmlformats.org/officeDocument/2006/relationships/image" Target="/ppt/media/image13.png" Id="rId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notesSlide" Target="/ppt/notesSlides/notesSlide11.xml" Id="rId2" /><Relationship Type="http://schemas.openxmlformats.org/officeDocument/2006/relationships/image" Target="/ppt/media/image10.png" Id="rId3" /><Relationship Type="http://schemas.openxmlformats.org/officeDocument/2006/relationships/image" Target="/ppt/media/image1.jpg" Id="rId4"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12.xml" Id="rId2" /><Relationship Type="http://schemas.openxmlformats.org/officeDocument/2006/relationships/image" Target="/ppt/media/image33.jpg" Id="rId3"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13.xml" Id="rId2" /><Relationship Type="http://schemas.openxmlformats.org/officeDocument/2006/relationships/image" Target="/ppt/media/image11.png" Id="rId3"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14.xml"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15.xml" Id="rId2" /><Relationship Type="http://schemas.openxmlformats.org/officeDocument/2006/relationships/image" Target="/ppt/media/image11.png" Id="rId3" /></Relationships>
</file>

<file path=ppt/slides/_rels/slide16.xml.rels>&#65279;<?xml version="1.0" encoding="utf-8"?><Relationships xmlns="http://schemas.openxmlformats.org/package/2006/relationships"><Relationship Type="http://schemas.openxmlformats.org/officeDocument/2006/relationships/slideLayout" Target="/ppt/slideLayouts/slideLayout6.xml" Id="rId1" /><Relationship Type="http://schemas.openxmlformats.org/officeDocument/2006/relationships/notesSlide" Target="/ppt/notesSlides/notesSlide16.xml" Id="rId2" /><Relationship Type="http://schemas.openxmlformats.org/officeDocument/2006/relationships/image" Target="/ppt/media/image18.png" Id="rId3"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17.xml" Id="rId2" /><Relationship Type="http://schemas.openxmlformats.org/officeDocument/2006/relationships/image" Target="/ppt/media/image15.png" Id="rId3" /></Relationships>
</file>

<file path=ppt/slides/_rels/slide18.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18.xml" Id="rId2" /><Relationship Type="http://schemas.openxmlformats.org/officeDocument/2006/relationships/image" Target="/ppt/media/image16.png" Id="rId3"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3.xml" Id="rId1" /><Relationship Type="http://schemas.openxmlformats.org/officeDocument/2006/relationships/notesSlide" Target="/ppt/notesSlides/notesSlide19.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2.xml" Id="rId2" /><Relationship Type="http://schemas.openxmlformats.org/officeDocument/2006/relationships/image" Target="/ppt/media/image2.png" Id="rId3" /><Relationship Type="http://schemas.openxmlformats.org/officeDocument/2006/relationships/image" Target="/ppt/media/image4.png" Id="rId4" /><Relationship Type="http://schemas.openxmlformats.org/officeDocument/2006/relationships/image" Target="/ppt/media/image3.png" Id="rId5" /></Relationships>
</file>

<file path=ppt/slides/_rels/slide20.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20.xml"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21.xml" Id="rId2" /><Relationship Type="http://schemas.openxmlformats.org/officeDocument/2006/relationships/image" Target="/ppt/media/image29.png" Id="rId3" /></Relationships>
</file>

<file path=ppt/slides/_rels/slide22.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22.xml" Id="rId2" /><Relationship Type="http://schemas.openxmlformats.org/officeDocument/2006/relationships/image" Target="/ppt/media/image21.png" Id="rId3"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23.xml" Id="rId2" /><Relationship Type="http://schemas.openxmlformats.org/officeDocument/2006/relationships/image" Target="/ppt/media/image22.png" Id="rId3"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24.xml" Id="rId2" /><Relationship Type="http://schemas.openxmlformats.org/officeDocument/2006/relationships/image" Target="/ppt/media/image23.png" Id="rId3"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25.xml" Id="rId2" /><Relationship Type="http://schemas.openxmlformats.org/officeDocument/2006/relationships/image" Target="/ppt/media/image19.jpg" Id="rId3" /></Relationships>
</file>

<file path=ppt/slides/_rels/slide26.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notesSlide" Target="/ppt/notesSlides/notesSlide26.xml" Id="rId2" /><Relationship Type="http://schemas.openxmlformats.org/officeDocument/2006/relationships/image" Target="/ppt/media/image25.png" Id="rId4" /><Relationship Type="http://schemas.openxmlformats.org/officeDocument/2006/relationships/hyperlink" Target="https://algowatch.eu/resources/quizzes/" TargetMode="External" Id="rId3" /><Relationship Type="http://schemas.openxmlformats.org/officeDocument/2006/relationships/hyperlink" Target="https://algowatch.eu/resources/quizzes/" TargetMode="External" Id="rId5"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3.xml" Id="rId1" /><Relationship Type="http://schemas.openxmlformats.org/officeDocument/2006/relationships/notesSlide" Target="/ppt/notesSlides/notesSlide27.xml"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28.xml" Id="rId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29.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3.xml" Id="rId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30.xml" Id="rId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3.xml" Id="rId1" /><Relationship Type="http://schemas.openxmlformats.org/officeDocument/2006/relationships/notesSlide" Target="/ppt/notesSlides/notesSlide31.xml" Id="rId2"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3.xml" Id="rId1" /><Relationship Type="http://schemas.openxmlformats.org/officeDocument/2006/relationships/notesSlide" Target="/ppt/notesSlides/notesSlide32.xml" Id="rId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33.xml"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34.xml" Id="rId2" /><Relationship Type="http://schemas.openxmlformats.org/officeDocument/2006/relationships/image" Target="/ppt/media/image30.png" Id="rId3" /></Relationships>
</file>

<file path=ppt/slides/_rels/slide35.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notesSlide" Target="/ppt/notesSlides/notesSlide35.xml" Id="rId2" /><Relationship Type="http://schemas.openxmlformats.org/officeDocument/2006/relationships/image" Target="/ppt/media/image20.png" Id="rId3" /><Relationship Type="http://schemas.openxmlformats.org/officeDocument/2006/relationships/image" Target="/ppt/media/image1.jpg" Id="rId4"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36.xml" Id="rId2" /><Relationship Type="http://schemas.openxmlformats.org/officeDocument/2006/relationships/image" Target="/ppt/media/image26.png" Id="rId3"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4.xml" Id="rId1" /><Relationship Type="http://schemas.openxmlformats.org/officeDocument/2006/relationships/notesSlide" Target="/ppt/notesSlides/notesSlide37.xml" Id="rId2" /><Relationship Type="http://schemas.openxmlformats.org/officeDocument/2006/relationships/image" Target="/ppt/media/image32.jpg" Id="rId3"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Id1" /><Relationship Type="http://schemas.openxmlformats.org/officeDocument/2006/relationships/notesSlide" Target="/ppt/notesSlides/notesSlide38.xml" Id="rId2" /><Relationship Type="http://schemas.openxmlformats.org/officeDocument/2006/relationships/image" Target="/ppt/media/image24.jpg" Id="rId3"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Id1" /><Relationship Type="http://schemas.openxmlformats.org/officeDocument/2006/relationships/notesSlide" Target="/ppt/notesSlides/notesSlide39.xml" Id="rId2" /><Relationship Type="http://schemas.openxmlformats.org/officeDocument/2006/relationships/image" Target="/ppt/media/image28.jpg" Id="rId3"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Id1" /><Relationship Type="http://schemas.openxmlformats.org/officeDocument/2006/relationships/notesSlide" Target="/ppt/notesSlides/notesSlide4.xml" Id="rId2" /><Relationship Type="http://schemas.openxmlformats.org/officeDocument/2006/relationships/image" Target="/ppt/media/image31.jpg" Id="rId4" /><Relationship Type="http://schemas.openxmlformats.org/officeDocument/2006/relationships/hyperlink" Target="https://theconversation.com/why-romanias-election-was-annulled-and-what-happens-next-245779" TargetMode="External" Id="rId3" /></Relationships>
</file>

<file path=ppt/slides/_rels/slide40.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notesSlide" Target="/ppt/notesSlides/notesSlide40.xml" Id="rId2" /><Relationship Type="http://schemas.openxmlformats.org/officeDocument/2006/relationships/image" Target="/ppt/media/image27.jpg" Id="rId3" /></Relationships>
</file>

<file path=ppt/slides/_rels/slide5.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notesSlide" Target="/ppt/notesSlides/notesSlide5.xml" Id="rId2" /><Relationship Type="http://schemas.openxmlformats.org/officeDocument/2006/relationships/image" Target="/ppt/media/image17.png" Id="rId3" /><Relationship Type="http://schemas.openxmlformats.org/officeDocument/2006/relationships/image" Target="/ppt/media/image1.jpg" Id="rId4"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6.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7.xml" Id="rId2" /><Relationship Type="http://schemas.openxmlformats.org/officeDocument/2006/relationships/image" Target="/ppt/media/image9.png" Id="rId3"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8.xml" Id="rId2" /><Relationship Type="http://schemas.openxmlformats.org/officeDocument/2006/relationships/image" Target="/ppt/media/image14.png" Id="rId3"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notesSlide" Target="/ppt/notesSlides/notesSlide9.xml" Id="rId2" /><Relationship Type="http://schemas.openxmlformats.org/officeDocument/2006/relationships/image" Target="/ppt/media/image8.jpg" Id="rId3" /></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ctrTitle"/>
          </p:nvPr>
        </p:nvSpPr>
        <p:spPr>
          <a:xfrm>
            <a:off x="1097280" y="1549614"/>
            <a:ext cx="10681432" cy="277549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5400"/>
              <a:buFont typeface="Calibri"/>
              <a:buNone/>
            </a:pPr>
            <a:r>
              <a:rPr lang="fr-FR" sz="5400"/>
              <a:t>Devenir intelligent face aux défis démocratiques et à la désinformation</a:t>
            </a:r>
            <a:endParaRPr/>
          </a:p>
        </p:txBody>
      </p:sp>
      <p:sp>
        <p:nvSpPr>
          <p:cNvPr id="132" name="Google Shape;132;p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SzPts val="2400"/>
              <a:buNone/>
            </a:pPr>
            <a:r>
              <a:rPr lang="fr-FR"/>
              <a:t>VERSION FACE AUX  ÉLÈVES 2025</a:t>
            </a:r>
            <a:endParaRPr/>
          </a:p>
          <a:p>
            <a:pPr indent="0" lvl="0" marL="0" rtl="0" algn="r">
              <a:lnSpc>
                <a:spcPct val="90000"/>
              </a:lnSpc>
              <a:spcBef>
                <a:spcPts val="1400"/>
              </a:spcBef>
              <a:spcAft>
                <a:spcPts val="0"/>
              </a:spcAft>
              <a:buSzPts val="2400"/>
              <a:buNone/>
            </a:pPr>
            <a:r>
              <a:rPr lang="fr-FR"/>
              <a:t>MARS 2025</a:t>
            </a:r>
            <a:endParaRPr/>
          </a:p>
        </p:txBody>
      </p:sp>
      <p:pic>
        <p:nvPicPr>
          <p:cNvPr descr="Uma imagem com Gráficos, Tipo de letra, design gráfico, captura de ecrã&#10;&#10;Descrição gerada automaticamente" id="133" name="Google Shape;133;p1">
            <a:hlinkClick r:id="rId3"/>
          </p:cNvPr>
          <p:cNvPicPr preferRelativeResize="0"/>
          <p:nvPr/>
        </p:nvPicPr>
        <p:blipFill rotWithShape="1">
          <a:blip r:embed="rId4">
            <a:alphaModFix/>
          </a:blip>
          <a:srcRect b="0" l="0" r="0" t="0"/>
          <a:stretch/>
        </p:blipFill>
        <p:spPr>
          <a:xfrm>
            <a:off x="1097280" y="436474"/>
            <a:ext cx="3958872" cy="954580"/>
          </a:xfrm>
          <a:prstGeom prst="rect">
            <a:avLst/>
          </a:prstGeom>
          <a:noFill/>
          <a:ln>
            <a:noFill/>
          </a:ln>
        </p:spPr>
      </p:pic>
      <p:sp>
        <p:nvSpPr>
          <p:cNvPr id="134" name="Google Shape;134;p1"/>
          <p:cNvSpPr txBox="1"/>
          <p:nvPr>
            <p:ph idx="10" type="dt"/>
          </p:nvPr>
        </p:nvSpPr>
        <p:spPr>
          <a:xfrm>
            <a:off x="8745855" y="6459785"/>
            <a:ext cx="247227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fr-FR" sz="900" u="none" cap="none" strike="noStrike">
                <a:solidFill>
                  <a:srgbClr val="FFFFFF"/>
                </a:solidFill>
                <a:latin typeface="Calibri"/>
                <a:ea typeface="Calibri"/>
                <a:cs typeface="Calibri"/>
                <a:sym typeface="Calibri"/>
              </a:rPr>
              <a:t>2025</a:t>
            </a:r>
            <a:endParaRPr/>
          </a:p>
        </p:txBody>
      </p:sp>
      <p:sp>
        <p:nvSpPr>
          <p:cNvPr id="135" name="Google Shape;135;p1"/>
          <p:cNvSpPr txBox="1"/>
          <p:nvPr>
            <p:ph idx="11" type="ftr"/>
          </p:nvPr>
        </p:nvSpPr>
        <p:spPr>
          <a:xfrm>
            <a:off x="1104910" y="6459785"/>
            <a:ext cx="482280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ALGOWATCH - </a:t>
            </a:r>
            <a:r>
              <a:rPr lang="fr-FR" cap="none"/>
              <a:t>Decoding algorithms: media and AI literacy for all</a:t>
            </a:r>
            <a:endParaRPr/>
          </a:p>
        </p:txBody>
      </p:sp>
      <p:pic>
        <p:nvPicPr>
          <p:cNvPr id="136" name="Google Shape;136;p1"/>
          <p:cNvPicPr preferRelativeResize="0"/>
          <p:nvPr/>
        </p:nvPicPr>
        <p:blipFill rotWithShape="1">
          <a:blip r:embed="rId5">
            <a:alphaModFix/>
          </a:blip>
          <a:srcRect b="0" l="0" r="0" t="0"/>
          <a:stretch/>
        </p:blipFill>
        <p:spPr>
          <a:xfrm>
            <a:off x="1097281" y="5721226"/>
            <a:ext cx="2599586" cy="579999"/>
          </a:xfrm>
          <a:prstGeom prst="rect">
            <a:avLst/>
          </a:prstGeom>
          <a:noFill/>
          <a:ln>
            <a:noFill/>
          </a:ln>
        </p:spPr>
      </p:pic>
      <p:pic>
        <p:nvPicPr>
          <p:cNvPr id="137" name="Google Shape;137;p1"/>
          <p:cNvPicPr preferRelativeResize="0"/>
          <p:nvPr/>
        </p:nvPicPr>
        <p:blipFill rotWithShape="1">
          <a:blip r:embed="rId6">
            <a:alphaModFix/>
          </a:blip>
          <a:srcRect b="0" l="0" r="0" t="0"/>
          <a:stretch/>
        </p:blipFill>
        <p:spPr>
          <a:xfrm>
            <a:off x="4909898" y="5453021"/>
            <a:ext cx="1699248" cy="8603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11"/>
          <p:cNvSpPr/>
          <p:nvPr/>
        </p:nvSpPr>
        <p:spPr>
          <a:xfrm>
            <a:off x="4639733" y="0"/>
            <a:ext cx="7552267"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1"/>
          <p:cNvSpPr txBox="1"/>
          <p:nvPr>
            <p:ph type="title"/>
          </p:nvPr>
        </p:nvSpPr>
        <p:spPr>
          <a:xfrm>
            <a:off x="5124206" y="324922"/>
            <a:ext cx="6339840" cy="166650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4800"/>
              <a:buFont typeface="Calibri"/>
              <a:buNone/>
            </a:pPr>
            <a:r>
              <a:rPr lang="fr-FR">
                <a:solidFill>
                  <a:schemeClr val="dk1"/>
                </a:solidFill>
              </a:rPr>
              <a:t>Engagement</a:t>
            </a:r>
            <a:endParaRPr/>
          </a:p>
        </p:txBody>
      </p:sp>
      <p:sp>
        <p:nvSpPr>
          <p:cNvPr id="240" name="Google Shape;240;p11"/>
          <p:cNvSpPr/>
          <p:nvPr/>
        </p:nvSpPr>
        <p:spPr>
          <a:xfrm>
            <a:off x="4578972" y="0"/>
            <a:ext cx="64008"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1"/>
          <p:cNvSpPr txBox="1"/>
          <p:nvPr>
            <p:ph idx="1" type="body"/>
          </p:nvPr>
        </p:nvSpPr>
        <p:spPr>
          <a:xfrm>
            <a:off x="5124206" y="2236303"/>
            <a:ext cx="6339840" cy="3475875"/>
          </a:xfrm>
          <a:prstGeom prst="rect">
            <a:avLst/>
          </a:prstGeom>
          <a:noFill/>
          <a:ln>
            <a:noFill/>
          </a:ln>
        </p:spPr>
        <p:txBody>
          <a:bodyPr anchorCtr="0" anchor="t" bIns="45700" lIns="0" spcFirstLastPara="1" rIns="0" wrap="square" tIns="45700">
            <a:normAutofit/>
          </a:bodyPr>
          <a:lstStyle/>
          <a:p>
            <a:pPr indent="-177800" lvl="0" marL="91440" rtl="0" algn="l">
              <a:lnSpc>
                <a:spcPct val="90000"/>
              </a:lnSpc>
              <a:spcBef>
                <a:spcPts val="0"/>
              </a:spcBef>
              <a:spcAft>
                <a:spcPts val="0"/>
              </a:spcAft>
              <a:buSzPts val="2800"/>
              <a:buChar char=" "/>
            </a:pPr>
            <a:r>
              <a:rPr b="0" i="0" lang="fr-FR" sz="2800">
                <a:solidFill>
                  <a:srgbClr val="000000"/>
                </a:solidFill>
                <a:latin typeface="Inter"/>
                <a:ea typeface="Inter"/>
                <a:cs typeface="Inter"/>
                <a:sym typeface="Inter"/>
              </a:rPr>
              <a:t>L'engagement en ligne peut varier en fonction du comportement, par exemple par le biais de commentaires, de partages, d'appréciations et de téléchargements...</a:t>
            </a:r>
            <a:endParaRPr sz="2800">
              <a:solidFill>
                <a:schemeClr val="dk1"/>
              </a:solidFill>
            </a:endParaRPr>
          </a:p>
        </p:txBody>
      </p:sp>
      <p:grpSp>
        <p:nvGrpSpPr>
          <p:cNvPr id="242" name="Google Shape;242;p11"/>
          <p:cNvGrpSpPr/>
          <p:nvPr/>
        </p:nvGrpSpPr>
        <p:grpSpPr>
          <a:xfrm>
            <a:off x="-11289" y="784578"/>
            <a:ext cx="4578972" cy="6073422"/>
            <a:chOff x="-11289" y="784578"/>
            <a:chExt cx="4578972" cy="6073422"/>
          </a:xfrm>
        </p:grpSpPr>
        <p:pic>
          <p:nvPicPr>
            <p:cNvPr id="243" name="Google Shape;243;p11"/>
            <p:cNvPicPr preferRelativeResize="0"/>
            <p:nvPr/>
          </p:nvPicPr>
          <p:blipFill rotWithShape="1">
            <a:blip r:embed="rId3">
              <a:alphaModFix/>
            </a:blip>
            <a:srcRect b="0" l="0" r="0" t="0"/>
            <a:stretch/>
          </p:blipFill>
          <p:spPr>
            <a:xfrm>
              <a:off x="0" y="784578"/>
              <a:ext cx="4567683" cy="5288844"/>
            </a:xfrm>
            <a:prstGeom prst="rect">
              <a:avLst/>
            </a:prstGeom>
            <a:noFill/>
            <a:ln>
              <a:noFill/>
            </a:ln>
          </p:spPr>
        </p:pic>
        <p:sp>
          <p:nvSpPr>
            <p:cNvPr id="244" name="Google Shape;244;p11"/>
            <p:cNvSpPr/>
            <p:nvPr/>
          </p:nvSpPr>
          <p:spPr>
            <a:xfrm>
              <a:off x="-11289" y="6208889"/>
              <a:ext cx="4578972" cy="649111"/>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12"/>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2"/>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2"/>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2"/>
          <p:cNvSpPr/>
          <p:nvPr/>
        </p:nvSpPr>
        <p:spPr>
          <a:xfrm>
            <a:off x="458724" y="457200"/>
            <a:ext cx="11274552" cy="5943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2"/>
          <p:cNvSpPr/>
          <p:nvPr/>
        </p:nvSpPr>
        <p:spPr>
          <a:xfrm>
            <a:off x="522732" y="521208"/>
            <a:ext cx="11146536" cy="581558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5" name="Google Shape;255;p12"/>
          <p:cNvPicPr preferRelativeResize="0"/>
          <p:nvPr>
            <p:ph idx="2" type="pic"/>
          </p:nvPr>
        </p:nvPicPr>
        <p:blipFill rotWithShape="1">
          <a:blip r:embed="rId3">
            <a:alphaModFix/>
          </a:blip>
          <a:srcRect b="13845" l="0" r="-1" t="6057"/>
          <a:stretch/>
        </p:blipFill>
        <p:spPr>
          <a:xfrm>
            <a:off x="842772" y="841248"/>
            <a:ext cx="10506456" cy="5175504"/>
          </a:xfrm>
          <a:prstGeom prst="rect">
            <a:avLst/>
          </a:prstGeom>
          <a:blipFill rotWithShape="1">
            <a:blip r:embed="rId4">
              <a:alphaModFix/>
            </a:blip>
            <a:stretch>
              <a:fillRect b="0" l="0" r="0" t="0"/>
            </a:stretch>
          </a:blipFill>
          <a:ln>
            <a:noFill/>
          </a:ln>
        </p:spPr>
      </p:pic>
      <p:sp>
        <p:nvSpPr>
          <p:cNvPr id="256" name="Google Shape;256;p12"/>
          <p:cNvSpPr txBox="1"/>
          <p:nvPr/>
        </p:nvSpPr>
        <p:spPr>
          <a:xfrm>
            <a:off x="9527828" y="5960531"/>
            <a:ext cx="176106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Source: Mapendo</a:t>
            </a:r>
            <a:endParaRPr sz="1600">
              <a:solidFill>
                <a:schemeClr val="dk1"/>
              </a:solidFill>
              <a:latin typeface="Calibri"/>
              <a:ea typeface="Calibri"/>
              <a:cs typeface="Calibri"/>
              <a:sym typeface="Calibri"/>
            </a:endParaRPr>
          </a:p>
        </p:txBody>
      </p:sp>
      <p:sp>
        <p:nvSpPr>
          <p:cNvPr id="257" name="Google Shape;257;p12"/>
          <p:cNvSpPr txBox="1"/>
          <p:nvPr/>
        </p:nvSpPr>
        <p:spPr>
          <a:xfrm>
            <a:off x="1130152" y="5131523"/>
            <a:ext cx="99285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lt1"/>
                </a:solidFill>
                <a:latin typeface="Calibri"/>
                <a:ea typeface="Calibri"/>
                <a:cs typeface="Calibri"/>
                <a:sym typeface="Calibri"/>
              </a:rPr>
              <a:t>Données d’entraînement     Algorithme                Apprentissage                Modèle entraîné             Résultats </a:t>
            </a:r>
            <a:endParaRPr/>
          </a:p>
        </p:txBody>
      </p:sp>
      <p:sp>
        <p:nvSpPr>
          <p:cNvPr id="258" name="Google Shape;258;p12"/>
          <p:cNvSpPr txBox="1"/>
          <p:nvPr/>
        </p:nvSpPr>
        <p:spPr>
          <a:xfrm>
            <a:off x="3828082" y="1171921"/>
            <a:ext cx="35336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lt1"/>
                </a:solidFill>
                <a:latin typeface="Calibri"/>
                <a:ea typeface="Calibri"/>
                <a:cs typeface="Calibri"/>
                <a:sym typeface="Calibri"/>
              </a:rPr>
              <a:t>Processus d’apprentissage machine </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263" name="Shape 263"/>
        <p:cNvGrpSpPr/>
        <p:nvPr/>
      </p:nvGrpSpPr>
      <p:grpSpPr>
        <a:xfrm>
          <a:off x="0" y="0"/>
          <a:ext cx="0" cy="0"/>
          <a:chOff x="0" y="0"/>
          <a:chExt cx="0" cy="0"/>
        </a:xfrm>
      </p:grpSpPr>
      <p:pic>
        <p:nvPicPr>
          <p:cNvPr descr="Robô a pé ao bloquear a olhar para outros robots" id="264" name="Google Shape;264;p13"/>
          <p:cNvPicPr preferRelativeResize="0"/>
          <p:nvPr/>
        </p:nvPicPr>
        <p:blipFill rotWithShape="1">
          <a:blip r:embed="rId3">
            <a:alphaModFix/>
          </a:blip>
          <a:srcRect l="53" r="53"/>
          <a:stretch/>
        </p:blipFill>
        <p:spPr>
          <a:xfrm>
            <a:off x="20" y="10"/>
            <a:ext cx="4578952" cy="6857990"/>
          </a:xfrm>
          <a:prstGeom prst="rect">
            <a:avLst/>
          </a:prstGeom>
          <a:noFill/>
          <a:ln>
            <a:noFill/>
          </a:ln>
        </p:spPr>
      </p:pic>
      <p:sp>
        <p:nvSpPr>
          <p:cNvPr id="265" name="Google Shape;265;p13"/>
          <p:cNvSpPr/>
          <p:nvPr/>
        </p:nvSpPr>
        <p:spPr>
          <a:xfrm>
            <a:off x="4639733" y="0"/>
            <a:ext cx="7552267" cy="68580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3"/>
          <p:cNvSpPr txBox="1"/>
          <p:nvPr>
            <p:ph type="title"/>
          </p:nvPr>
        </p:nvSpPr>
        <p:spPr>
          <a:xfrm>
            <a:off x="5124206" y="324922"/>
            <a:ext cx="6339840" cy="1666501"/>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dk1"/>
              </a:buClr>
              <a:buSzPts val="4800"/>
              <a:buFont typeface="Calibri"/>
              <a:buNone/>
            </a:pPr>
            <a:r>
              <a:rPr lang="fr-FR">
                <a:solidFill>
                  <a:schemeClr val="dk1"/>
                </a:solidFill>
              </a:rPr>
              <a:t>IA &amp; systèmes d’IA</a:t>
            </a:r>
            <a:endParaRPr/>
          </a:p>
        </p:txBody>
      </p:sp>
      <p:sp>
        <p:nvSpPr>
          <p:cNvPr id="267" name="Google Shape;267;p13"/>
          <p:cNvSpPr/>
          <p:nvPr/>
        </p:nvSpPr>
        <p:spPr>
          <a:xfrm>
            <a:off x="4578972" y="0"/>
            <a:ext cx="64008" cy="6858000"/>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3"/>
          <p:cNvSpPr txBox="1"/>
          <p:nvPr>
            <p:ph idx="1" type="body"/>
          </p:nvPr>
        </p:nvSpPr>
        <p:spPr>
          <a:xfrm>
            <a:off x="5124206" y="2236304"/>
            <a:ext cx="6339840" cy="4296774"/>
          </a:xfrm>
          <a:prstGeom prst="rect">
            <a:avLst/>
          </a:prstGeom>
          <a:noFill/>
          <a:ln>
            <a:noFill/>
          </a:ln>
        </p:spPr>
        <p:txBody>
          <a:bodyPr anchor="t" anchorCtr="0" bIns="45700" lIns="0" rIns="0" spcFirstLastPara="1" tIns="45700" wrap="square">
            <a:normAutofit/>
          </a:bodyPr>
          <a:lstStyle/>
          <a:p>
            <a:pPr algn="l" indent="-177800" lvl="0" marL="91440" rtl="0">
              <a:lnSpc>
                <a:spcPct val="90000"/>
              </a:lnSpc>
              <a:spcBef>
                <a:spcPts val="0"/>
              </a:spcBef>
              <a:spcAft>
                <a:spcPts val="0"/>
              </a:spcAft>
              <a:buSzPts val="2800"/>
              <a:buChar char=" "/>
            </a:pPr>
            <a:r>
              <a:rPr lang="fr-FR" sz="2800">
                <a:solidFill>
                  <a:schemeClr val="dk1"/>
                </a:solidFill>
              </a:rPr>
              <a:t>L'IA désigne les programmes informatiques qui cherchent à imiter la façon dont les humains résolvent les problèmes, analysent les données, créent, ont des conversations, etc.</a:t>
            </a:r>
            <a:endParaRPr/>
          </a:p>
          <a:p>
            <a:pPr algn="l" indent="-177800" lvl="0" marL="91440" rtl="0">
              <a:lnSpc>
                <a:spcPct val="90000"/>
              </a:lnSpc>
              <a:spcBef>
                <a:spcPts val="1400"/>
              </a:spcBef>
              <a:spcAft>
                <a:spcPts val="0"/>
              </a:spcAft>
              <a:buSzPts val="2800"/>
              <a:buChar char=" "/>
            </a:pPr>
            <a:r>
              <a:rPr lang="fr-FR" sz="2800">
                <a:solidFill>
                  <a:schemeClr val="dk1"/>
                </a:solidFill>
              </a:rPr>
              <a:t>Les résultats des systèmes d'IA peuvent être difficiles à distinguer du contenu créé par les humains.</a:t>
            </a:r>
            <a:endParaRPr/>
          </a:p>
          <a:p>
            <a:pPr algn="l" indent="0" lvl="0" marL="0" rtl="0">
              <a:lnSpc>
                <a:spcPct val="90000"/>
              </a:lnSpc>
              <a:spcBef>
                <a:spcPts val="1400"/>
              </a:spcBef>
              <a:spcAft>
                <a:spcPts val="0"/>
              </a:spcAft>
              <a:buSzPts val="1800"/>
              <a:buNone/>
            </a:pPr>
            <a:r>
              <a:t/>
            </a:r>
            <a:endParaRPr sz="18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p14"/>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4"/>
          <p:cNvSpPr txBox="1"/>
          <p:nvPr>
            <p:ph type="title"/>
          </p:nvPr>
        </p:nvSpPr>
        <p:spPr>
          <a:xfrm>
            <a:off x="6411685" y="634946"/>
            <a:ext cx="512717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fr-FR"/>
              <a:t>Requête textuelle</a:t>
            </a:r>
            <a:br>
              <a:rPr lang="fr-FR"/>
            </a:br>
            <a:r>
              <a:rPr lang="fr-FR"/>
              <a:t>(Prompt)</a:t>
            </a:r>
            <a:endParaRPr/>
          </a:p>
        </p:txBody>
      </p:sp>
      <p:pic>
        <p:nvPicPr>
          <p:cNvPr descr="Open Quotation Mark" id="276" name="Google Shape;276;p14"/>
          <p:cNvPicPr preferRelativeResize="0"/>
          <p:nvPr/>
        </p:nvPicPr>
        <p:blipFill rotWithShape="1">
          <a:blip r:embed="rId3">
            <a:alphaModFix/>
          </a:blip>
          <a:srcRect b="0" l="0" r="0" t="0"/>
          <a:stretch/>
        </p:blipFill>
        <p:spPr>
          <a:xfrm>
            <a:off x="745132" y="645106"/>
            <a:ext cx="5247747" cy="5247747"/>
          </a:xfrm>
          <a:prstGeom prst="rect">
            <a:avLst/>
          </a:prstGeom>
          <a:noFill/>
          <a:ln>
            <a:noFill/>
          </a:ln>
        </p:spPr>
      </p:pic>
      <p:cxnSp>
        <p:nvCxnSpPr>
          <p:cNvPr id="277" name="Google Shape;277;p14"/>
          <p:cNvCxnSpPr/>
          <p:nvPr/>
        </p:nvCxnSpPr>
        <p:spPr>
          <a:xfrm>
            <a:off x="6411684" y="2086188"/>
            <a:ext cx="4748808"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278" name="Google Shape;278;p14"/>
          <p:cNvSpPr txBox="1"/>
          <p:nvPr>
            <p:ph idx="1" type="body"/>
          </p:nvPr>
        </p:nvSpPr>
        <p:spPr>
          <a:xfrm>
            <a:off x="6411684" y="2198914"/>
            <a:ext cx="5127172" cy="367018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800"/>
              <a:buNone/>
            </a:pPr>
            <a:r>
              <a:rPr lang="fr-FR" sz="2800"/>
              <a:t>Ecrire un poème à la manière de Paul Verlaine qui évoque les risques de la désinformation pour la démocratie ?</a:t>
            </a:r>
            <a:endParaRPr/>
          </a:p>
          <a:p>
            <a:pPr indent="0" lvl="0" marL="91440" rtl="0" algn="l">
              <a:lnSpc>
                <a:spcPct val="90000"/>
              </a:lnSpc>
              <a:spcBef>
                <a:spcPts val="1400"/>
              </a:spcBef>
              <a:spcAft>
                <a:spcPts val="0"/>
              </a:spcAft>
              <a:buSzPts val="2000"/>
              <a:buNone/>
            </a:pPr>
            <a:r>
              <a:t/>
            </a:r>
            <a:endParaRPr/>
          </a:p>
        </p:txBody>
      </p:sp>
      <p:sp>
        <p:nvSpPr>
          <p:cNvPr id="279" name="Google Shape;279;p14"/>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4"/>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p15"/>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5"/>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fr-FR"/>
              <a:t>Les systèmes d’IA peuvent…</a:t>
            </a:r>
            <a:endParaRPr/>
          </a:p>
        </p:txBody>
      </p:sp>
      <p:grpSp>
        <p:nvGrpSpPr>
          <p:cNvPr id="289" name="Google Shape;289;p15"/>
          <p:cNvGrpSpPr/>
          <p:nvPr/>
        </p:nvGrpSpPr>
        <p:grpSpPr>
          <a:xfrm>
            <a:off x="1096963" y="2098515"/>
            <a:ext cx="10058400" cy="3786079"/>
            <a:chOff x="0" y="0"/>
            <a:chExt cx="10058400" cy="3786079"/>
          </a:xfrm>
        </p:grpSpPr>
        <p:sp>
          <p:nvSpPr>
            <p:cNvPr id="290" name="Google Shape;290;p15"/>
            <p:cNvSpPr/>
            <p:nvPr/>
          </p:nvSpPr>
          <p:spPr>
            <a:xfrm>
              <a:off x="0" y="0"/>
              <a:ext cx="8046720" cy="832937"/>
            </a:xfrm>
            <a:prstGeom prst="roundRect">
              <a:avLst>
                <a:gd fmla="val 10000" name="adj"/>
              </a:avLst>
            </a:prstGeom>
            <a:solidFill>
              <a:srgbClr val="BB582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txBox="1"/>
            <p:nvPr/>
          </p:nvSpPr>
          <p:spPr>
            <a:xfrm>
              <a:off x="24396" y="24396"/>
              <a:ext cx="7077531" cy="7841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lang="fr-FR" sz="2200">
                  <a:solidFill>
                    <a:schemeClr val="lt1"/>
                  </a:solidFill>
                  <a:latin typeface="Calibri"/>
                  <a:ea typeface="Calibri"/>
                  <a:cs typeface="Calibri"/>
                  <a:sym typeface="Calibri"/>
                </a:rPr>
                <a:t>Avoir des biais</a:t>
              </a:r>
              <a:endParaRPr/>
            </a:p>
          </p:txBody>
        </p:sp>
        <p:sp>
          <p:nvSpPr>
            <p:cNvPr id="292" name="Google Shape;292;p15"/>
            <p:cNvSpPr/>
            <p:nvPr/>
          </p:nvSpPr>
          <p:spPr>
            <a:xfrm>
              <a:off x="627402" y="914014"/>
              <a:ext cx="8046720" cy="832937"/>
            </a:xfrm>
            <a:prstGeom prst="roundRect">
              <a:avLst>
                <a:gd fmla="val 10000" name="adj"/>
              </a:avLst>
            </a:prstGeom>
            <a:solidFill>
              <a:srgbClr val="A85733"/>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txBox="1"/>
            <p:nvPr/>
          </p:nvSpPr>
          <p:spPr>
            <a:xfrm>
              <a:off x="651798" y="938410"/>
              <a:ext cx="6782605" cy="7841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lang="fr-FR" sz="2200">
                  <a:solidFill>
                    <a:schemeClr val="lt1"/>
                  </a:solidFill>
                  <a:latin typeface="Calibri"/>
                  <a:ea typeface="Calibri"/>
                  <a:cs typeface="Calibri"/>
                  <a:sym typeface="Calibri"/>
                </a:rPr>
                <a:t>Faire preuve de racisme ou de stigmatisation</a:t>
              </a:r>
              <a:endParaRPr/>
            </a:p>
          </p:txBody>
        </p:sp>
        <p:sp>
          <p:nvSpPr>
            <p:cNvPr id="294" name="Google Shape;294;p15"/>
            <p:cNvSpPr/>
            <p:nvPr/>
          </p:nvSpPr>
          <p:spPr>
            <a:xfrm>
              <a:off x="1337767" y="1968761"/>
              <a:ext cx="8046720" cy="832937"/>
            </a:xfrm>
            <a:prstGeom prst="roundRect">
              <a:avLst>
                <a:gd fmla="val 10000" name="adj"/>
              </a:avLst>
            </a:prstGeom>
            <a:solidFill>
              <a:srgbClr val="96563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txBox="1"/>
            <p:nvPr/>
          </p:nvSpPr>
          <p:spPr>
            <a:xfrm>
              <a:off x="1362163" y="1993157"/>
              <a:ext cx="6792664" cy="7841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lang="fr-FR" sz="2200">
                  <a:solidFill>
                    <a:schemeClr val="lt1"/>
                  </a:solidFill>
                  <a:latin typeface="Calibri"/>
                  <a:ea typeface="Calibri"/>
                  <a:cs typeface="Calibri"/>
                  <a:sym typeface="Calibri"/>
                </a:rPr>
                <a:t>Faire des erreurs</a:t>
              </a:r>
              <a:endParaRPr sz="2200">
                <a:solidFill>
                  <a:schemeClr val="lt1"/>
                </a:solidFill>
                <a:latin typeface="Calibri"/>
                <a:ea typeface="Calibri"/>
                <a:cs typeface="Calibri"/>
                <a:sym typeface="Calibri"/>
              </a:endParaRPr>
            </a:p>
          </p:txBody>
        </p:sp>
        <p:sp>
          <p:nvSpPr>
            <p:cNvPr id="296" name="Google Shape;296;p15"/>
            <p:cNvSpPr/>
            <p:nvPr/>
          </p:nvSpPr>
          <p:spPr>
            <a:xfrm>
              <a:off x="2011680" y="2953142"/>
              <a:ext cx="8046720" cy="832937"/>
            </a:xfrm>
            <a:prstGeom prst="roundRect">
              <a:avLst>
                <a:gd fmla="val 10000" name="adj"/>
              </a:avLst>
            </a:prstGeom>
            <a:solidFill>
              <a:srgbClr val="84543F"/>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txBox="1"/>
            <p:nvPr/>
          </p:nvSpPr>
          <p:spPr>
            <a:xfrm>
              <a:off x="2036076" y="2977538"/>
              <a:ext cx="6782605" cy="784145"/>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Calibri"/>
                <a:buNone/>
              </a:pPr>
              <a:r>
                <a:rPr lang="fr-FR" sz="2200">
                  <a:solidFill>
                    <a:schemeClr val="lt1"/>
                  </a:solidFill>
                  <a:latin typeface="Calibri"/>
                  <a:ea typeface="Calibri"/>
                  <a:cs typeface="Calibri"/>
                  <a:sym typeface="Calibri"/>
                </a:rPr>
                <a:t>Utiliser des données qui vous appartiennent ou appartiennent à d’autres, sans permission   </a:t>
              </a:r>
              <a:endParaRPr/>
            </a:p>
          </p:txBody>
        </p:sp>
        <p:sp>
          <p:nvSpPr>
            <p:cNvPr id="298" name="Google Shape;298;p15"/>
            <p:cNvSpPr/>
            <p:nvPr/>
          </p:nvSpPr>
          <p:spPr>
            <a:xfrm>
              <a:off x="7505310" y="637954"/>
              <a:ext cx="541409" cy="541409"/>
            </a:xfrm>
            <a:prstGeom prst="downArrow">
              <a:avLst>
                <a:gd fmla="val 55000" name="adj1"/>
                <a:gd fmla="val 45000" name="adj2"/>
              </a:avLst>
            </a:prstGeom>
            <a:solidFill>
              <a:srgbClr val="E7D0CB">
                <a:alpha val="89803"/>
              </a:srgbClr>
            </a:solidFill>
            <a:ln cap="flat" cmpd="sng" w="15875">
              <a:solidFill>
                <a:srgbClr val="E7D0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txBox="1"/>
            <p:nvPr/>
          </p:nvSpPr>
          <p:spPr>
            <a:xfrm>
              <a:off x="7627127" y="637954"/>
              <a:ext cx="297775" cy="4074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0" name="Google Shape;300;p15"/>
            <p:cNvSpPr/>
            <p:nvPr/>
          </p:nvSpPr>
          <p:spPr>
            <a:xfrm>
              <a:off x="8179223" y="1622335"/>
              <a:ext cx="541409" cy="541409"/>
            </a:xfrm>
            <a:prstGeom prst="downArrow">
              <a:avLst>
                <a:gd fmla="val 55000" name="adj1"/>
                <a:gd fmla="val 45000" name="adj2"/>
              </a:avLst>
            </a:prstGeom>
            <a:solidFill>
              <a:srgbClr val="DFCECB">
                <a:alpha val="89803"/>
              </a:srgbClr>
            </a:solidFill>
            <a:ln cap="flat" cmpd="sng" w="15875">
              <a:solidFill>
                <a:srgbClr val="DFCE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txBox="1"/>
            <p:nvPr/>
          </p:nvSpPr>
          <p:spPr>
            <a:xfrm>
              <a:off x="8301040" y="1622335"/>
              <a:ext cx="297775" cy="4074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2" name="Google Shape;302;p15"/>
            <p:cNvSpPr/>
            <p:nvPr/>
          </p:nvSpPr>
          <p:spPr>
            <a:xfrm>
              <a:off x="8843077" y="2606716"/>
              <a:ext cx="541409" cy="541409"/>
            </a:xfrm>
            <a:prstGeom prst="downArrow">
              <a:avLst>
                <a:gd fmla="val 55000" name="adj1"/>
                <a:gd fmla="val 45000" name="adj2"/>
              </a:avLst>
            </a:prstGeom>
            <a:solidFill>
              <a:srgbClr val="D7CFCC">
                <a:alpha val="89803"/>
              </a:srgbClr>
            </a:solidFill>
            <a:ln cap="flat" cmpd="sng" w="15875">
              <a:solidFill>
                <a:srgbClr val="D7CFC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txBox="1"/>
            <p:nvPr/>
          </p:nvSpPr>
          <p:spPr>
            <a:xfrm>
              <a:off x="8964894" y="2606716"/>
              <a:ext cx="297775" cy="4074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16"/>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6"/>
          <p:cNvSpPr txBox="1"/>
          <p:nvPr>
            <p:ph type="title"/>
          </p:nvPr>
        </p:nvSpPr>
        <p:spPr>
          <a:xfrm>
            <a:off x="6411685" y="634946"/>
            <a:ext cx="512717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fr-FR"/>
              <a:t>Instruction (Prompt)</a:t>
            </a:r>
            <a:endParaRPr/>
          </a:p>
        </p:txBody>
      </p:sp>
      <p:pic>
        <p:nvPicPr>
          <p:cNvPr descr="Open Quotation Mark" id="311" name="Google Shape;311;p16"/>
          <p:cNvPicPr preferRelativeResize="0"/>
          <p:nvPr/>
        </p:nvPicPr>
        <p:blipFill rotWithShape="1">
          <a:blip r:embed="rId3">
            <a:alphaModFix/>
          </a:blip>
          <a:srcRect b="0" l="0" r="0" t="0"/>
          <a:stretch/>
        </p:blipFill>
        <p:spPr>
          <a:xfrm>
            <a:off x="745132" y="645106"/>
            <a:ext cx="5247747" cy="5247747"/>
          </a:xfrm>
          <a:prstGeom prst="rect">
            <a:avLst/>
          </a:prstGeom>
          <a:noFill/>
          <a:ln>
            <a:noFill/>
          </a:ln>
        </p:spPr>
      </p:pic>
      <p:cxnSp>
        <p:nvCxnSpPr>
          <p:cNvPr id="312" name="Google Shape;312;p16"/>
          <p:cNvCxnSpPr/>
          <p:nvPr/>
        </p:nvCxnSpPr>
        <p:spPr>
          <a:xfrm>
            <a:off x="6411684" y="2086188"/>
            <a:ext cx="4748808"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313" name="Google Shape;313;p16"/>
          <p:cNvSpPr txBox="1"/>
          <p:nvPr>
            <p:ph idx="1" type="body"/>
          </p:nvPr>
        </p:nvSpPr>
        <p:spPr>
          <a:xfrm>
            <a:off x="6411684" y="2198914"/>
            <a:ext cx="5127172" cy="3670180"/>
          </a:xfrm>
          <a:prstGeom prst="rect">
            <a:avLst/>
          </a:prstGeom>
          <a:noFill/>
          <a:ln>
            <a:noFill/>
          </a:ln>
        </p:spPr>
        <p:txBody>
          <a:bodyPr anchorCtr="0" anchor="t" bIns="45700" lIns="0" spcFirstLastPara="1" rIns="0" wrap="square" tIns="45700">
            <a:normAutofit/>
          </a:bodyPr>
          <a:lstStyle/>
          <a:p>
            <a:pPr indent="-203200" lvl="0" marL="91440" rtl="0" algn="l">
              <a:lnSpc>
                <a:spcPct val="90000"/>
              </a:lnSpc>
              <a:spcBef>
                <a:spcPts val="0"/>
              </a:spcBef>
              <a:spcAft>
                <a:spcPts val="0"/>
              </a:spcAft>
              <a:buSzPts val="3200"/>
              <a:buChar char=" "/>
            </a:pPr>
            <a:r>
              <a:rPr lang="fr-FR" sz="3200"/>
              <a:t>Dessine-moi une personne handicapée. </a:t>
            </a:r>
            <a:endParaRPr/>
          </a:p>
        </p:txBody>
      </p:sp>
      <p:sp>
        <p:nvSpPr>
          <p:cNvPr id="314" name="Google Shape;314;p16"/>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6"/>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17"/>
          <p:cNvPicPr preferRelativeResize="0"/>
          <p:nvPr/>
        </p:nvPicPr>
        <p:blipFill rotWithShape="1">
          <a:blip r:embed="rId3">
            <a:alphaModFix/>
          </a:blip>
          <a:srcRect b="0" l="0" r="0" t="0"/>
          <a:stretch/>
        </p:blipFill>
        <p:spPr>
          <a:xfrm>
            <a:off x="5903748" y="844550"/>
            <a:ext cx="4645976" cy="5168900"/>
          </a:xfrm>
          <a:prstGeom prst="rect">
            <a:avLst/>
          </a:prstGeom>
          <a:noFill/>
          <a:ln>
            <a:noFill/>
          </a:ln>
        </p:spPr>
      </p:pic>
      <p:grpSp>
        <p:nvGrpSpPr>
          <p:cNvPr id="322" name="Google Shape;322;p17"/>
          <p:cNvGrpSpPr/>
          <p:nvPr/>
        </p:nvGrpSpPr>
        <p:grpSpPr>
          <a:xfrm>
            <a:off x="457200" y="699911"/>
            <a:ext cx="3200400" cy="5605292"/>
            <a:chOff x="0" y="0"/>
            <a:chExt cx="3200400" cy="5605292"/>
          </a:xfrm>
        </p:grpSpPr>
        <p:cxnSp>
          <p:nvCxnSpPr>
            <p:cNvPr id="323" name="Google Shape;323;p17"/>
            <p:cNvCxnSpPr/>
            <p:nvPr/>
          </p:nvCxnSpPr>
          <p:spPr>
            <a:xfrm>
              <a:off x="0" y="0"/>
              <a:ext cx="3200400" cy="0"/>
            </a:xfrm>
            <a:prstGeom prst="straightConnector1">
              <a:avLst/>
            </a:prstGeom>
            <a:solidFill>
              <a:srgbClr val="E38310"/>
            </a:solidFill>
            <a:ln cap="flat" cmpd="sng" w="15875">
              <a:solidFill>
                <a:srgbClr val="E38310"/>
              </a:solidFill>
              <a:prstDash val="solid"/>
              <a:round/>
              <a:headEnd len="sm" w="sm" type="none"/>
              <a:tailEnd len="sm" w="sm" type="none"/>
            </a:ln>
          </p:spPr>
        </p:cxnSp>
        <p:sp>
          <p:nvSpPr>
            <p:cNvPr id="324" name="Google Shape;324;p17"/>
            <p:cNvSpPr/>
            <p:nvPr/>
          </p:nvSpPr>
          <p:spPr>
            <a:xfrm>
              <a:off x="0" y="0"/>
              <a:ext cx="3200400" cy="280264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txBox="1"/>
            <p:nvPr/>
          </p:nvSpPr>
          <p:spPr>
            <a:xfrm>
              <a:off x="0" y="0"/>
              <a:ext cx="3200400" cy="2802646"/>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fr-FR" sz="2600">
                  <a:solidFill>
                    <a:schemeClr val="dk1"/>
                  </a:solidFill>
                  <a:latin typeface="Calibri"/>
                  <a:ea typeface="Calibri"/>
                  <a:cs typeface="Calibri"/>
                  <a:sym typeface="Calibri"/>
                </a:rPr>
                <a:t>Cette image (générée via Youcom) montre une personne dans un fauteuil roulant  </a:t>
              </a:r>
              <a:endParaRPr/>
            </a:p>
          </p:txBody>
        </p:sp>
        <p:cxnSp>
          <p:nvCxnSpPr>
            <p:cNvPr id="326" name="Google Shape;326;p17"/>
            <p:cNvCxnSpPr/>
            <p:nvPr/>
          </p:nvCxnSpPr>
          <p:spPr>
            <a:xfrm>
              <a:off x="0" y="2802646"/>
              <a:ext cx="3200400" cy="0"/>
            </a:xfrm>
            <a:prstGeom prst="straightConnector1">
              <a:avLst/>
            </a:prstGeom>
            <a:solidFill>
              <a:srgbClr val="E38310"/>
            </a:solidFill>
            <a:ln cap="flat" cmpd="sng" w="15875">
              <a:solidFill>
                <a:srgbClr val="E38310"/>
              </a:solidFill>
              <a:prstDash val="solid"/>
              <a:round/>
              <a:headEnd len="sm" w="sm" type="none"/>
              <a:tailEnd len="sm" w="sm" type="none"/>
            </a:ln>
          </p:spPr>
        </p:cxnSp>
        <p:sp>
          <p:nvSpPr>
            <p:cNvPr id="327" name="Google Shape;327;p17"/>
            <p:cNvSpPr/>
            <p:nvPr/>
          </p:nvSpPr>
          <p:spPr>
            <a:xfrm>
              <a:off x="0" y="2802646"/>
              <a:ext cx="3200400" cy="280264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txBox="1"/>
            <p:nvPr/>
          </p:nvSpPr>
          <p:spPr>
            <a:xfrm>
              <a:off x="0" y="2802646"/>
              <a:ext cx="3200400" cy="2802646"/>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fr-FR" sz="2600">
                  <a:solidFill>
                    <a:schemeClr val="dk1"/>
                  </a:solidFill>
                  <a:latin typeface="Calibri"/>
                  <a:ea typeface="Calibri"/>
                  <a:cs typeface="Calibri"/>
                  <a:sym typeface="Calibri"/>
                </a:rPr>
                <a:t>Les systèmes d’IA peuvent avoir des biais s’ils sont entraînés sur des bases de données qui ont aussi des biais. </a:t>
              </a:r>
              <a:endParaRPr/>
            </a:p>
          </p:txBody>
        </p:sp>
      </p:grpSp>
    </p:spTree>
  </p:cSld>
  <p:clrMapOvr>
    <a:masterClrMapping/>
  </p:clrMapOvr>
</p:sld>
</file>

<file path=ppt/slides/slide1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333" name="Shape 333"/>
        <p:cNvGrpSpPr/>
        <p:nvPr/>
      </p:nvGrpSpPr>
      <p:grpSpPr>
        <a:xfrm>
          <a:off x="0" y="0"/>
          <a:ext cx="0" cy="0"/>
          <a:chOff x="0" y="0"/>
          <a:chExt cx="0" cy="0"/>
        </a:xfrm>
      </p:grpSpPr>
      <p:pic>
        <p:nvPicPr>
          <p:cNvPr id="334" name="Google Shape;334;p18"/>
          <p:cNvPicPr preferRelativeResize="0"/>
          <p:nvPr/>
        </p:nvPicPr>
        <p:blipFill rotWithShape="1">
          <a:blip r:embed="rId3">
            <a:alphaModFix/>
          </a:blip>
          <a:srcRect l="294" r="294"/>
          <a:stretch/>
        </p:blipFill>
        <p:spPr>
          <a:xfrm>
            <a:off x="20" y="10"/>
            <a:ext cx="4578952" cy="6857990"/>
          </a:xfrm>
          <a:prstGeom prst="rect">
            <a:avLst/>
          </a:prstGeom>
          <a:noFill/>
          <a:ln>
            <a:noFill/>
          </a:ln>
        </p:spPr>
      </p:pic>
      <p:sp>
        <p:nvSpPr>
          <p:cNvPr id="335" name="Google Shape;335;p18"/>
          <p:cNvSpPr/>
          <p:nvPr/>
        </p:nvSpPr>
        <p:spPr>
          <a:xfrm>
            <a:off x="4639733" y="0"/>
            <a:ext cx="7552267" cy="68580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8"/>
          <p:cNvSpPr txBox="1"/>
          <p:nvPr>
            <p:ph type="title"/>
          </p:nvPr>
        </p:nvSpPr>
        <p:spPr>
          <a:xfrm>
            <a:off x="5124206" y="324922"/>
            <a:ext cx="6339840" cy="1666501"/>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dk1"/>
              </a:buClr>
              <a:buSzPts val="4800"/>
              <a:buFont typeface="Calibri"/>
              <a:buNone/>
            </a:pPr>
            <a:r>
              <a:rPr lang="fr-FR">
                <a:solidFill>
                  <a:schemeClr val="dk1"/>
                </a:solidFill>
              </a:rPr>
              <a:t>LOI IA  </a:t>
            </a:r>
            <a:endParaRPr/>
          </a:p>
        </p:txBody>
      </p:sp>
      <p:sp>
        <p:nvSpPr>
          <p:cNvPr id="337" name="Google Shape;337;p18"/>
          <p:cNvSpPr/>
          <p:nvPr/>
        </p:nvSpPr>
        <p:spPr>
          <a:xfrm>
            <a:off x="4578972" y="0"/>
            <a:ext cx="64008" cy="6858000"/>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8"/>
          <p:cNvSpPr txBox="1"/>
          <p:nvPr>
            <p:ph idx="1" type="body"/>
          </p:nvPr>
        </p:nvSpPr>
        <p:spPr>
          <a:xfrm>
            <a:off x="5124206" y="2236304"/>
            <a:ext cx="6339840" cy="4296774"/>
          </a:xfrm>
          <a:prstGeom prst="rect">
            <a:avLst/>
          </a:prstGeom>
          <a:noFill/>
          <a:ln>
            <a:noFill/>
          </a:ln>
        </p:spPr>
        <p:txBody>
          <a:bodyPr anchor="t" anchorCtr="0" bIns="45700" lIns="0" rIns="0" spcFirstLastPara="1" tIns="45700" wrap="square">
            <a:normAutofit lnSpcReduction="10000"/>
          </a:bodyPr>
          <a:lstStyle/>
          <a:p>
            <a:pPr algn="l" indent="-177800" lvl="0" marL="91440" rtl="0">
              <a:lnSpc>
                <a:spcPct val="90000"/>
              </a:lnSpc>
              <a:spcBef>
                <a:spcPts val="0"/>
              </a:spcBef>
              <a:spcAft>
                <a:spcPts val="0"/>
              </a:spcAft>
              <a:buSzPts val="2800"/>
              <a:buChar char=" "/>
            </a:pPr>
            <a:r>
              <a:rPr lang="fr-FR" sz="2800">
                <a:solidFill>
                  <a:schemeClr val="dk1"/>
                </a:solidFill>
              </a:rPr>
              <a:t>L'objectif est de garantir que les fournisseurs de systèmes d'intelligence artificielle</a:t>
            </a:r>
            <a:endParaRPr/>
          </a:p>
          <a:p>
            <a:pPr algn="l" indent="-177800" lvl="0" marL="91440" rtl="0">
              <a:lnSpc>
                <a:spcPct val="90000"/>
              </a:lnSpc>
              <a:spcBef>
                <a:spcPts val="1400"/>
              </a:spcBef>
              <a:spcAft>
                <a:spcPts val="0"/>
              </a:spcAft>
              <a:buSzPts val="2800"/>
              <a:buChar char=" "/>
            </a:pPr>
            <a:r>
              <a:rPr lang="fr-FR" sz="2800">
                <a:solidFill>
                  <a:schemeClr val="dk1"/>
                </a:solidFill>
              </a:rPr>
              <a:t>- respectent les niveaux de « risque » classifiés</a:t>
            </a:r>
            <a:endParaRPr/>
          </a:p>
          <a:p>
            <a:pPr algn="l" indent="-177800" lvl="0" marL="91440" rtl="0">
              <a:lnSpc>
                <a:spcPct val="90000"/>
              </a:lnSpc>
              <a:spcBef>
                <a:spcPts val="1400"/>
              </a:spcBef>
              <a:spcAft>
                <a:spcPts val="0"/>
              </a:spcAft>
              <a:buSzPts val="2800"/>
              <a:buChar char=" "/>
            </a:pPr>
            <a:r>
              <a:rPr lang="fr-FR" sz="2800">
                <a:solidFill>
                  <a:schemeClr val="dk1"/>
                </a:solidFill>
              </a:rPr>
              <a:t>- respectent les exigences obligatoires</a:t>
            </a:r>
            <a:endParaRPr/>
          </a:p>
          <a:p>
            <a:pPr algn="l" indent="0" lvl="0" marL="91440" rtl="0">
              <a:lnSpc>
                <a:spcPct val="90000"/>
              </a:lnSpc>
              <a:spcBef>
                <a:spcPts val="1400"/>
              </a:spcBef>
              <a:spcAft>
                <a:spcPts val="0"/>
              </a:spcAft>
              <a:buSzPts val="2800"/>
              <a:buNone/>
            </a:pPr>
            <a:r>
              <a:t/>
            </a:r>
            <a:endParaRPr sz="2800">
              <a:solidFill>
                <a:schemeClr val="dk1"/>
              </a:solidFill>
            </a:endParaRPr>
          </a:p>
          <a:p>
            <a:pPr algn="l" indent="-177800" lvl="0" marL="91440" rtl="0">
              <a:lnSpc>
                <a:spcPct val="90000"/>
              </a:lnSpc>
              <a:spcBef>
                <a:spcPts val="1400"/>
              </a:spcBef>
              <a:spcAft>
                <a:spcPts val="0"/>
              </a:spcAft>
              <a:buSzPts val="2800"/>
              <a:buChar char=" "/>
            </a:pPr>
            <a:r>
              <a:rPr lang="fr-FR" sz="2800">
                <a:solidFill>
                  <a:schemeClr val="dk1"/>
                </a:solidFill>
              </a:rPr>
              <a:t>Une attention particulière est accordée à la confidentialité des données des utilisateurs ainsi qu'aux « deepfakes ».</a:t>
            </a:r>
            <a:endParaRPr/>
          </a:p>
          <a:p>
            <a:pPr algn="l" indent="0" lvl="0" marL="91440" rtl="0">
              <a:lnSpc>
                <a:spcPct val="90000"/>
              </a:lnSpc>
              <a:spcBef>
                <a:spcPts val="1400"/>
              </a:spcBef>
              <a:spcAft>
                <a:spcPts val="0"/>
              </a:spcAft>
              <a:buSzPts val="2800"/>
              <a:buNone/>
            </a:pPr>
            <a:r>
              <a:t/>
            </a:r>
            <a:endParaRPr sz="2800">
              <a:solidFill>
                <a:schemeClr val="dk1"/>
              </a:solidFill>
            </a:endParaRPr>
          </a:p>
          <a:p>
            <a:pPr algn="l" indent="0" lvl="0" marL="0" rtl="0">
              <a:lnSpc>
                <a:spcPct val="90000"/>
              </a:lnSpc>
              <a:spcBef>
                <a:spcPts val="1400"/>
              </a:spcBef>
              <a:spcAft>
                <a:spcPts val="0"/>
              </a:spcAft>
              <a:buSzPts val="1800"/>
              <a:buNone/>
            </a:pPr>
            <a:r>
              <a:t/>
            </a:r>
            <a:endParaRPr sz="18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19"/>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458724" y="457200"/>
            <a:ext cx="11274552" cy="5943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522732" y="521208"/>
            <a:ext cx="11146536" cy="581558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7" name="Google Shape;347;p19"/>
          <p:cNvPicPr preferRelativeResize="0"/>
          <p:nvPr/>
        </p:nvPicPr>
        <p:blipFill rotWithShape="1">
          <a:blip r:embed="rId3">
            <a:alphaModFix/>
          </a:blip>
          <a:srcRect b="0" l="0" r="0" t="0"/>
          <a:stretch/>
        </p:blipFill>
        <p:spPr>
          <a:xfrm>
            <a:off x="522731" y="821410"/>
            <a:ext cx="11023505" cy="47525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5858"/>
        </a:solidFill>
      </p:bgPr>
    </p:bg>
    <p:spTree>
      <p:nvGrpSpPr>
        <p:cNvPr id="352" name="Shape 352"/>
        <p:cNvGrpSpPr/>
        <p:nvPr/>
      </p:nvGrpSpPr>
      <p:grpSpPr>
        <a:xfrm>
          <a:off x="0" y="0"/>
          <a:ext cx="0" cy="0"/>
          <a:chOff x="0" y="0"/>
          <a:chExt cx="0" cy="0"/>
        </a:xfrm>
      </p:grpSpPr>
      <p:sp>
        <p:nvSpPr>
          <p:cNvPr id="353" name="Google Shape;353;p20"/>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5" name="Google Shape;355;p20"/>
          <p:cNvCxnSpPr/>
          <p:nvPr/>
        </p:nvCxnSpPr>
        <p:spPr>
          <a:xfrm>
            <a:off x="1207658" y="4343400"/>
            <a:ext cx="9875520" cy="0"/>
          </a:xfrm>
          <a:prstGeom prst="straightConnector1">
            <a:avLst/>
          </a:prstGeom>
          <a:noFill/>
          <a:ln cap="flat" cmpd="sng" w="9525">
            <a:solidFill>
              <a:srgbClr val="FEFEFE"/>
            </a:solidFill>
            <a:prstDash val="solid"/>
            <a:round/>
            <a:headEnd len="sm" w="sm" type="none"/>
            <a:tailEnd len="sm" w="sm" type="none"/>
          </a:ln>
        </p:spPr>
      </p:cxnSp>
      <p:sp>
        <p:nvSpPr>
          <p:cNvPr id="356" name="Google Shape;356;p20"/>
          <p:cNvSpPr/>
          <p:nvPr/>
        </p:nvSpPr>
        <p:spPr>
          <a:xfrm>
            <a:off x="3175" y="0"/>
            <a:ext cx="12188952" cy="6858000"/>
          </a:xfrm>
          <a:prstGeom prst="rect">
            <a:avLst/>
          </a:prstGeom>
          <a:solidFill>
            <a:srgbClr val="5858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txBox="1"/>
          <p:nvPr>
            <p:ph type="title"/>
          </p:nvPr>
        </p:nvSpPr>
        <p:spPr>
          <a:xfrm>
            <a:off x="4348952" y="643467"/>
            <a:ext cx="7172487" cy="505400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6600"/>
              <a:buFont typeface="Calibri"/>
              <a:buNone/>
            </a:pPr>
            <a:r>
              <a:rPr lang="fr-FR" sz="6600">
                <a:solidFill>
                  <a:schemeClr val="lt2"/>
                </a:solidFill>
              </a:rPr>
              <a:t>Qu’avez vous découvert? De quoi faut-il se souvenir? </a:t>
            </a:r>
            <a:endParaRPr/>
          </a:p>
        </p:txBody>
      </p:sp>
      <p:cxnSp>
        <p:nvCxnSpPr>
          <p:cNvPr id="358" name="Google Shape;358;p20"/>
          <p:cNvCxnSpPr/>
          <p:nvPr/>
        </p:nvCxnSpPr>
        <p:spPr>
          <a:xfrm>
            <a:off x="4042053" y="1570271"/>
            <a:ext cx="0" cy="3200400"/>
          </a:xfrm>
          <a:prstGeom prst="straightConnector1">
            <a:avLst/>
          </a:prstGeom>
          <a:noFill/>
          <a:ln cap="flat" cmpd="sng" w="31750">
            <a:solidFill>
              <a:schemeClr val="accent2"/>
            </a:solidFill>
            <a:prstDash val="solid"/>
            <a:miter lim="800000"/>
            <a:headEnd len="sm" w="sm" type="none"/>
            <a:tailEnd len="sm" w="sm" type="none"/>
          </a:ln>
        </p:spPr>
      </p:cxnSp>
      <p:sp>
        <p:nvSpPr>
          <p:cNvPr id="359" name="Google Shape;359;p20"/>
          <p:cNvSpPr/>
          <p:nvPr/>
        </p:nvSpPr>
        <p:spPr>
          <a:xfrm>
            <a:off x="3175" y="6336792"/>
            <a:ext cx="12188825" cy="521208"/>
          </a:xfrm>
          <a:prstGeom prst="rect">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
          <p:cNvSpPr/>
          <p:nvPr/>
        </p:nvSpPr>
        <p:spPr>
          <a:xfrm>
            <a:off x="1507"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2"/>
          <p:cNvSpPr/>
          <p:nvPr/>
        </p:nvSpPr>
        <p:spPr>
          <a:xfrm>
            <a:off x="1507" y="4953000"/>
            <a:ext cx="12188952" cy="1905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2"/>
          <p:cNvSpPr txBox="1"/>
          <p:nvPr>
            <p:ph type="title"/>
          </p:nvPr>
        </p:nvSpPr>
        <p:spPr>
          <a:xfrm>
            <a:off x="1066800" y="5252936"/>
            <a:ext cx="10058400" cy="102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FFFFFF"/>
              </a:buClr>
              <a:buSzPts val="4800"/>
              <a:buFont typeface="Calibri"/>
              <a:buNone/>
            </a:pPr>
            <a:r>
              <a:rPr lang="fr-FR">
                <a:solidFill>
                  <a:srgbClr val="FFFFFF"/>
                </a:solidFill>
              </a:rPr>
              <a:t>Table des  matières</a:t>
            </a:r>
            <a:br>
              <a:rPr lang="fr-FR">
                <a:solidFill>
                  <a:srgbClr val="FFFFFF"/>
                </a:solidFill>
              </a:rPr>
            </a:br>
            <a:r>
              <a:rPr lang="fr-FR" sz="2000">
                <a:solidFill>
                  <a:srgbClr val="FFFFFF"/>
                </a:solidFill>
              </a:rPr>
              <a:t>(toutes les images sont libres de droit)</a:t>
            </a:r>
            <a:endParaRPr/>
          </a:p>
        </p:txBody>
      </p:sp>
      <p:sp>
        <p:nvSpPr>
          <p:cNvPr id="146" name="Google Shape;146;p2"/>
          <p:cNvSpPr/>
          <p:nvPr/>
        </p:nvSpPr>
        <p:spPr>
          <a:xfrm>
            <a:off x="1507" y="4906176"/>
            <a:ext cx="12188952"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7" name="Google Shape;147;p2"/>
          <p:cNvGrpSpPr/>
          <p:nvPr/>
        </p:nvGrpSpPr>
        <p:grpSpPr>
          <a:xfrm>
            <a:off x="723235" y="810587"/>
            <a:ext cx="10740938" cy="3285001"/>
            <a:chOff x="79769" y="167120"/>
            <a:chExt cx="10740938" cy="3285001"/>
          </a:xfrm>
        </p:grpSpPr>
        <p:sp>
          <p:nvSpPr>
            <p:cNvPr id="148" name="Google Shape;148;p2"/>
            <p:cNvSpPr/>
            <p:nvPr/>
          </p:nvSpPr>
          <p:spPr>
            <a:xfrm>
              <a:off x="704988" y="167120"/>
              <a:ext cx="1955812" cy="1955812"/>
            </a:xfrm>
            <a:prstGeom prst="round2DiagRect">
              <a:avLst>
                <a:gd fmla="val 29727" name="adj1"/>
                <a:gd fmla="val 0" name="adj2"/>
              </a:avLst>
            </a:prstGeom>
            <a:solidFill>
              <a:srgbClr val="BB58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1121801" y="583933"/>
              <a:ext cx="1122187" cy="112218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79769" y="2732121"/>
              <a:ext cx="32062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txBox="1"/>
            <p:nvPr/>
          </p:nvSpPr>
          <p:spPr>
            <a:xfrm>
              <a:off x="79769" y="2732121"/>
              <a:ext cx="320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Calibri"/>
                <a:buNone/>
              </a:pPr>
              <a:r>
                <a:rPr lang="fr-FR" sz="2500" cap="none">
                  <a:solidFill>
                    <a:schemeClr val="dk1"/>
                  </a:solidFill>
                  <a:latin typeface="Calibri"/>
                  <a:ea typeface="Calibri"/>
                  <a:cs typeface="Calibri"/>
                  <a:sym typeface="Calibri"/>
                </a:rPr>
                <a:t>SESSION 1 – CONCEPTS ET IDÉES</a:t>
              </a:r>
              <a:endParaRPr sz="2500">
                <a:solidFill>
                  <a:schemeClr val="dk1"/>
                </a:solidFill>
                <a:latin typeface="Calibri"/>
                <a:ea typeface="Calibri"/>
                <a:cs typeface="Calibri"/>
                <a:sym typeface="Calibri"/>
              </a:endParaRPr>
            </a:p>
          </p:txBody>
        </p:sp>
        <p:sp>
          <p:nvSpPr>
            <p:cNvPr id="152" name="Google Shape;152;p2"/>
            <p:cNvSpPr/>
            <p:nvPr/>
          </p:nvSpPr>
          <p:spPr>
            <a:xfrm>
              <a:off x="4472332" y="167120"/>
              <a:ext cx="1955812" cy="1955812"/>
            </a:xfrm>
            <a:prstGeom prst="round2DiagRect">
              <a:avLst>
                <a:gd fmla="val 29727"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4889144" y="583933"/>
              <a:ext cx="1122187" cy="112218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3847113" y="2732121"/>
              <a:ext cx="32062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txBox="1"/>
            <p:nvPr/>
          </p:nvSpPr>
          <p:spPr>
            <a:xfrm>
              <a:off x="3847113" y="2732121"/>
              <a:ext cx="320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Calibri"/>
                <a:buNone/>
              </a:pPr>
              <a:r>
                <a:rPr lang="fr-FR" sz="2500" cap="none">
                  <a:solidFill>
                    <a:schemeClr val="dk1"/>
                  </a:solidFill>
                  <a:latin typeface="Calibri"/>
                  <a:ea typeface="Calibri"/>
                  <a:cs typeface="Calibri"/>
                  <a:sym typeface="Calibri"/>
                </a:rPr>
                <a:t>SESSION 2 – EXPLORER LES QUIZ</a:t>
              </a:r>
              <a:endParaRPr/>
            </a:p>
          </p:txBody>
        </p:sp>
        <p:sp>
          <p:nvSpPr>
            <p:cNvPr id="156" name="Google Shape;156;p2"/>
            <p:cNvSpPr/>
            <p:nvPr/>
          </p:nvSpPr>
          <p:spPr>
            <a:xfrm>
              <a:off x="8239676" y="167120"/>
              <a:ext cx="1955812" cy="1955812"/>
            </a:xfrm>
            <a:prstGeom prst="round2DiagRect">
              <a:avLst>
                <a:gd fmla="val 29727" name="adj1"/>
                <a:gd fmla="val 0" name="adj2"/>
              </a:avLst>
            </a:prstGeom>
            <a:solidFill>
              <a:srgbClr val="9B83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8656488" y="583933"/>
              <a:ext cx="1122187" cy="112218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7614457" y="2732121"/>
              <a:ext cx="32062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txBox="1"/>
            <p:nvPr/>
          </p:nvSpPr>
          <p:spPr>
            <a:xfrm>
              <a:off x="7614457" y="2732121"/>
              <a:ext cx="320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Calibri"/>
                <a:buNone/>
              </a:pPr>
              <a:r>
                <a:rPr lang="fr-FR" sz="2500" cap="none">
                  <a:solidFill>
                    <a:schemeClr val="dk1"/>
                  </a:solidFill>
                  <a:latin typeface="Calibri"/>
                  <a:ea typeface="Calibri"/>
                  <a:cs typeface="Calibri"/>
                  <a:sym typeface="Calibri"/>
                </a:rPr>
                <a:t>SESSION 3 – JOUER À EUNOPIA</a:t>
              </a:r>
              <a:endParaRPr sz="2500">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fr-FR"/>
              <a:t>2. Explorer les quiz</a:t>
            </a:r>
            <a:endParaRPr/>
          </a:p>
        </p:txBody>
      </p:sp>
      <p:sp>
        <p:nvSpPr>
          <p:cNvPr id="365" name="Google Shape;365;p2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fr-FR"/>
              <a:t>‘FAKE NEWS’/INFOX, DÉSINFORMATION, CITOYENNETÉ NUMÉRIQUE</a:t>
            </a:r>
            <a:endParaRPr/>
          </a:p>
        </p:txBody>
      </p:sp>
    </p:spTree>
  </p:cSld>
  <p:clrMapOvr>
    <a:masterClrMapping/>
  </p:clrMapOvr>
</p:sld>
</file>

<file path=ppt/slides/slide21.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369" name="Shape 369"/>
        <p:cNvGrpSpPr/>
        <p:nvPr/>
      </p:nvGrpSpPr>
      <p:grpSpPr>
        <a:xfrm>
          <a:off x="0" y="0"/>
          <a:ext cx="0" cy="0"/>
          <a:chOff x="0" y="0"/>
          <a:chExt cx="0" cy="0"/>
        </a:xfrm>
      </p:grpSpPr>
      <p:pic>
        <p:nvPicPr>
          <p:cNvPr id="370" name="Google Shape;370;p22"/>
          <p:cNvPicPr preferRelativeResize="0"/>
          <p:nvPr/>
        </p:nvPicPr>
        <p:blipFill rotWithShape="1">
          <a:blip r:embed="rId3">
            <a:alphaModFix/>
          </a:blip>
          <a:srcRect l="1" r="11"/>
          <a:stretch/>
        </p:blipFill>
        <p:spPr>
          <a:xfrm>
            <a:off x="20" y="10"/>
            <a:ext cx="4578952" cy="6857990"/>
          </a:xfrm>
          <a:prstGeom prst="rect">
            <a:avLst/>
          </a:prstGeom>
          <a:noFill/>
          <a:ln>
            <a:noFill/>
          </a:ln>
        </p:spPr>
      </p:pic>
      <p:sp>
        <p:nvSpPr>
          <p:cNvPr id="371" name="Google Shape;371;p22"/>
          <p:cNvSpPr/>
          <p:nvPr/>
        </p:nvSpPr>
        <p:spPr>
          <a:xfrm>
            <a:off x="4639733" y="0"/>
            <a:ext cx="7552267" cy="68580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22"/>
          <p:cNvSpPr txBox="1"/>
          <p:nvPr>
            <p:ph type="title"/>
          </p:nvPr>
        </p:nvSpPr>
        <p:spPr>
          <a:xfrm>
            <a:off x="5124206" y="516835"/>
            <a:ext cx="6339840" cy="1666501"/>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dk1"/>
              </a:buClr>
              <a:buSzPts val="4000"/>
              <a:buFont typeface="Calibri"/>
              <a:buNone/>
            </a:pPr>
            <a:r>
              <a:rPr lang="fr-FR" sz="4000">
                <a:solidFill>
                  <a:schemeClr val="dk1"/>
                </a:solidFill>
              </a:rPr>
              <a:t>Désinformation</a:t>
            </a:r>
            <a:endParaRPr/>
          </a:p>
        </p:txBody>
      </p:sp>
      <p:sp>
        <p:nvSpPr>
          <p:cNvPr id="373" name="Google Shape;373;p22"/>
          <p:cNvSpPr/>
          <p:nvPr/>
        </p:nvSpPr>
        <p:spPr>
          <a:xfrm>
            <a:off x="4578972" y="0"/>
            <a:ext cx="64008" cy="6858000"/>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2"/>
          <p:cNvSpPr txBox="1"/>
          <p:nvPr>
            <p:ph idx="1" type="body"/>
          </p:nvPr>
        </p:nvSpPr>
        <p:spPr>
          <a:xfrm>
            <a:off x="5124206" y="2236304"/>
            <a:ext cx="6339840" cy="3652667"/>
          </a:xfrm>
          <a:prstGeom prst="rect">
            <a:avLst/>
          </a:prstGeom>
          <a:noFill/>
          <a:ln>
            <a:noFill/>
          </a:ln>
        </p:spPr>
        <p:txBody>
          <a:bodyPr anchor="t" anchorCtr="0" bIns="45700" lIns="0" rIns="0" spcFirstLastPara="1" tIns="45700" wrap="square">
            <a:normAutofit fontScale="70000" lnSpcReduction="20000"/>
          </a:bodyPr>
          <a:lstStyle/>
          <a:p>
            <a:pPr algn="l" indent="-177800" lvl="0" marL="91440" rtl="0">
              <a:lnSpc>
                <a:spcPct val="90000"/>
              </a:lnSpc>
              <a:spcBef>
                <a:spcPts val="0"/>
              </a:spcBef>
              <a:spcAft>
                <a:spcPts val="0"/>
              </a:spcAft>
              <a:buSzPct val="100000"/>
              <a:buChar char=" "/>
            </a:pPr>
            <a:r>
              <a:rPr lang="fr-FR" sz="4000">
                <a:solidFill>
                  <a:schemeClr val="dk1"/>
                </a:solidFill>
              </a:rPr>
              <a:t>Informations vérifiables, fausses ou trompeuses, créées, présentées et diffusées dans un but économique ou pour tromper intentionnellement le public... </a:t>
            </a:r>
            <a:endParaRPr/>
          </a:p>
          <a:p>
            <a:pPr algn="l" indent="-177800" lvl="0" marL="91440" rtl="0">
              <a:lnSpc>
                <a:spcPct val="90000"/>
              </a:lnSpc>
              <a:spcBef>
                <a:spcPts val="1400"/>
              </a:spcBef>
              <a:spcAft>
                <a:spcPts val="0"/>
              </a:spcAft>
              <a:buSzPct val="100000"/>
              <a:buChar char=" "/>
            </a:pPr>
            <a:r>
              <a:rPr lang="fr-FR" sz="4000">
                <a:solidFill>
                  <a:schemeClr val="dk1"/>
                </a:solidFill>
              </a:rPr>
              <a:t>Elle peut causer un préjudice au public et constituer une menace pour les processus démocratiques, la santé, la sécurité et l'environnement. </a:t>
            </a:r>
            <a:endParaRPr/>
          </a:p>
          <a:p>
            <a:pPr algn="l" indent="0" lvl="0" marL="91440" rtl="0">
              <a:lnSpc>
                <a:spcPct val="90000"/>
              </a:lnSpc>
              <a:spcBef>
                <a:spcPts val="1400"/>
              </a:spcBef>
              <a:spcAft>
                <a:spcPts val="0"/>
              </a:spcAft>
              <a:buSzPct val="100000"/>
              <a:buNone/>
            </a:pPr>
            <a:r>
              <a:t/>
            </a:r>
            <a:endParaRPr sz="4000">
              <a:solidFill>
                <a:schemeClr val="dk1"/>
              </a:solidFill>
            </a:endParaRPr>
          </a:p>
          <a:p>
            <a:pPr algn="r" indent="-124460" lvl="0" marL="91440" rtl="0">
              <a:lnSpc>
                <a:spcPct val="90000"/>
              </a:lnSpc>
              <a:spcBef>
                <a:spcPts val="1400"/>
              </a:spcBef>
              <a:spcAft>
                <a:spcPts val="0"/>
              </a:spcAft>
              <a:buSzPct val="100000"/>
              <a:buChar char=" "/>
            </a:pPr>
            <a:r>
              <a:rPr lang="fr-FR" sz="2800">
                <a:solidFill>
                  <a:schemeClr val="dk1"/>
                </a:solidFill>
              </a:rPr>
              <a:t>(Commission européenne, 2022)</a:t>
            </a:r>
            <a:endParaRPr/>
          </a:p>
          <a:p>
            <a:pPr algn="r" indent="0" lvl="0" marL="91440" rtl="0">
              <a:lnSpc>
                <a:spcPct val="90000"/>
              </a:lnSpc>
              <a:spcBef>
                <a:spcPts val="1400"/>
              </a:spcBef>
              <a:spcAft>
                <a:spcPts val="0"/>
              </a:spcAft>
              <a:buSzPct val="100000"/>
              <a:buNone/>
            </a:pPr>
            <a:r>
              <a:t/>
            </a:r>
            <a:endParaRPr sz="2800">
              <a:solidFill>
                <a:schemeClr val="dk1"/>
              </a:solidFill>
            </a:endParaRPr>
          </a:p>
          <a:p>
            <a:pPr algn="r" indent="0" lvl="0" marL="91440" rtl="0">
              <a:lnSpc>
                <a:spcPct val="90000"/>
              </a:lnSpc>
              <a:spcBef>
                <a:spcPts val="1400"/>
              </a:spcBef>
              <a:spcAft>
                <a:spcPts val="0"/>
              </a:spcAft>
              <a:buSzPct val="100000"/>
              <a:buNone/>
            </a:pPr>
            <a:r>
              <a:t/>
            </a:r>
            <a:endParaRPr sz="2800">
              <a:solidFill>
                <a:schemeClr val="dk1"/>
              </a:solidFill>
            </a:endParaRPr>
          </a:p>
          <a:p>
            <a:pPr algn="l" indent="0" lvl="0" marL="0" rtl="0">
              <a:lnSpc>
                <a:spcPct val="90000"/>
              </a:lnSpc>
              <a:spcBef>
                <a:spcPts val="1400"/>
              </a:spcBef>
              <a:spcAft>
                <a:spcPts val="0"/>
              </a:spcAft>
              <a:buSzPct val="100000"/>
              <a:buNone/>
            </a:pPr>
            <a:r>
              <a:t/>
            </a:r>
            <a:endParaRPr sz="1800">
              <a:solidFill>
                <a:srgbClr val="FFFFFF"/>
              </a:solidFill>
            </a:endParaRPr>
          </a:p>
        </p:txBody>
      </p:sp>
    </p:spTree>
  </p:cSld>
  <p:clrMapOvr>
    <a:masterClrMapping/>
  </p:clrMapOvr>
</p:sld>
</file>

<file path=ppt/slides/slide2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379" name="Shape 379"/>
        <p:cNvGrpSpPr/>
        <p:nvPr/>
      </p:nvGrpSpPr>
      <p:grpSpPr>
        <a:xfrm>
          <a:off x="0" y="0"/>
          <a:ext cx="0" cy="0"/>
          <a:chOff x="0" y="0"/>
          <a:chExt cx="0" cy="0"/>
        </a:xfrm>
      </p:grpSpPr>
      <p:sp>
        <p:nvSpPr>
          <p:cNvPr id="380" name="Google Shape;380;p23"/>
          <p:cNvSpPr/>
          <p:nvPr/>
        </p:nvSpPr>
        <p:spPr>
          <a:xfrm>
            <a:off x="0" y="0"/>
            <a:ext cx="12192000" cy="6858000"/>
          </a:xfrm>
          <a:prstGeom prst="rect">
            <a:avLst/>
          </a:prstGeom>
          <a:solidFill>
            <a:schemeClr val="accent2"/>
          </a:solidFill>
          <a:ln>
            <a:noFill/>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458724" y="457200"/>
            <a:ext cx="11274552" cy="5943600"/>
          </a:xfrm>
          <a:prstGeom prst="rect">
            <a:avLst/>
          </a:prstGeom>
          <a:solidFill>
            <a:schemeClr val="accent1"/>
          </a:solidFill>
          <a:ln>
            <a:noFill/>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522732" y="521208"/>
            <a:ext cx="11146536" cy="5815584"/>
          </a:xfrm>
          <a:prstGeom prst="rect">
            <a:avLst/>
          </a:prstGeom>
          <a:solidFill>
            <a:srgbClr val="FFFFFF"/>
          </a:solidFill>
          <a:ln>
            <a:noFill/>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pic>
        <p:nvPicPr>
          <p:cNvPr id="383" name="Google Shape;383;p23"/>
          <p:cNvPicPr preferRelativeResize="0"/>
          <p:nvPr/>
        </p:nvPicPr>
        <p:blipFill rotWithShape="1">
          <a:blip r:embed="rId3">
            <a:alphaModFix/>
          </a:blip>
          <a:srcRect l="43" r="43"/>
          <a:stretch/>
        </p:blipFill>
        <p:spPr>
          <a:xfrm>
            <a:off x="842772" y="841248"/>
            <a:ext cx="10506456" cy="5175504"/>
          </a:xfrm>
          <a:prstGeom prst="rect">
            <a:avLst/>
          </a:prstGeom>
          <a:noFill/>
          <a:ln>
            <a:noFill/>
          </a:ln>
        </p:spPr>
      </p:pic>
      <p:sp>
        <p:nvSpPr>
          <p:cNvPr id="384" name="Google Shape;384;p23"/>
          <p:cNvSpPr txBox="1"/>
          <p:nvPr/>
        </p:nvSpPr>
        <p:spPr>
          <a:xfrm>
            <a:off x="1245140" y="5320659"/>
            <a:ext cx="9786026" cy="523220"/>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rPr lang="fr-FR" sz="2800">
                <a:solidFill>
                  <a:schemeClr val="lt1"/>
                </a:solidFill>
                <a:latin typeface="Calibri"/>
                <a:ea typeface="Calibri"/>
                <a:cs typeface="Calibri"/>
                <a:sym typeface="Calibri"/>
              </a:rPr>
              <a:t>    Mythe                             Propagande                 Théorie du complot </a:t>
            </a:r>
            <a:endParaRPr sz="2800">
              <a:solidFill>
                <a:schemeClr val="lt1"/>
              </a:solidFill>
              <a:latin typeface="Calibri"/>
              <a:ea typeface="Calibri"/>
              <a:cs typeface="Calibri"/>
              <a:sym typeface="Calibri"/>
            </a:endParaRPr>
          </a:p>
        </p:txBody>
      </p:sp>
      <p:sp>
        <p:nvSpPr>
          <p:cNvPr id="385" name="Google Shape;385;p23"/>
          <p:cNvSpPr txBox="1"/>
          <p:nvPr/>
        </p:nvSpPr>
        <p:spPr>
          <a:xfrm>
            <a:off x="9029157" y="6053897"/>
            <a:ext cx="1650132" cy="369332"/>
          </a:xfrm>
          <a:prstGeom prst="rect">
            <a:avLst/>
          </a:prstGeom>
          <a:noFill/>
          <a:ln>
            <a:noFill/>
          </a:ln>
        </p:spPr>
        <p:txBody>
          <a:bodyPr anchor="t" anchorCtr="0" bIns="45700" lIns="91425" rIns="91425" spcFirstLastPara="1" tIns="45700" wrap="square">
            <a:spAutoFit/>
          </a:bodyPr>
          <a:lstStyle/>
          <a:p>
            <a:pPr algn="l" indent="0" lvl="0" marL="0" marR="0" rtl="0">
              <a:spcBef>
                <a:spcPts val="0"/>
              </a:spcBef>
              <a:spcAft>
                <a:spcPts val="0"/>
              </a:spcAft>
              <a:buNone/>
            </a:pPr>
            <a:r>
              <a:rPr lang="fr-FR" sz="1800">
                <a:solidFill>
                  <a:schemeClr val="dk1"/>
                </a:solidFill>
                <a:latin typeface="Calibri"/>
                <a:ea typeface="Calibri"/>
                <a:cs typeface="Calibri"/>
                <a:sym typeface="Calibri"/>
              </a:rPr>
              <a:t>@savoirdevenir</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p24"/>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4"/>
          <p:cNvSpPr txBox="1"/>
          <p:nvPr>
            <p:ph type="title"/>
          </p:nvPr>
        </p:nvSpPr>
        <p:spPr>
          <a:xfrm>
            <a:off x="6411685" y="634946"/>
            <a:ext cx="512717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fr-FR"/>
              <a:t>Les infox alimentent les conflits</a:t>
            </a:r>
            <a:endParaRPr/>
          </a:p>
        </p:txBody>
      </p:sp>
      <p:cxnSp>
        <p:nvCxnSpPr>
          <p:cNvPr id="393" name="Google Shape;393;p24"/>
          <p:cNvCxnSpPr/>
          <p:nvPr/>
        </p:nvCxnSpPr>
        <p:spPr>
          <a:xfrm>
            <a:off x="6411684" y="2086188"/>
            <a:ext cx="4748808" cy="0"/>
          </a:xfrm>
          <a:prstGeom prst="straightConnector1">
            <a:avLst/>
          </a:prstGeom>
          <a:noFill/>
          <a:ln cap="flat" cmpd="sng" w="9525">
            <a:solidFill>
              <a:srgbClr val="7F7F7F">
                <a:alpha val="89803"/>
              </a:srgbClr>
            </a:solidFill>
            <a:prstDash val="solid"/>
            <a:round/>
            <a:headEnd len="sm" w="sm" type="none"/>
            <a:tailEnd len="sm" w="sm" type="none"/>
          </a:ln>
        </p:spPr>
      </p:cxnSp>
      <p:sp>
        <p:nvSpPr>
          <p:cNvPr id="394" name="Google Shape;394;p24"/>
          <p:cNvSpPr txBox="1"/>
          <p:nvPr>
            <p:ph idx="1" type="body"/>
          </p:nvPr>
        </p:nvSpPr>
        <p:spPr>
          <a:xfrm>
            <a:off x="6411684" y="2198914"/>
            <a:ext cx="5127172" cy="3670180"/>
          </a:xfrm>
          <a:prstGeom prst="rect">
            <a:avLst/>
          </a:prstGeom>
          <a:noFill/>
          <a:ln>
            <a:noFill/>
          </a:ln>
        </p:spPr>
        <p:txBody>
          <a:bodyPr anchorCtr="0" anchor="t" bIns="45700" lIns="0" spcFirstLastPara="1" rIns="0" wrap="square" tIns="45700">
            <a:normAutofit lnSpcReduction="10000"/>
          </a:bodyPr>
          <a:lstStyle/>
          <a:p>
            <a:pPr indent="-177800" lvl="0" marL="91440" rtl="0" algn="l">
              <a:lnSpc>
                <a:spcPct val="90000"/>
              </a:lnSpc>
              <a:spcBef>
                <a:spcPts val="0"/>
              </a:spcBef>
              <a:spcAft>
                <a:spcPts val="0"/>
              </a:spcAft>
              <a:buSzPts val="2800"/>
              <a:buChar char=" "/>
            </a:pPr>
            <a:r>
              <a:rPr lang="fr-FR" sz="2800"/>
              <a:t>La désinformation selon laquelle la destruction des barrages par le gouvernement ces dernières années serait à l'origine de l’inondation mortelle à Valence en Espagne en octobre 2024, est fausse. Elle vise à créer de la méfiance à l’égard des institutions et à nier le dérèglement climatique. </a:t>
            </a:r>
            <a:endParaRPr/>
          </a:p>
        </p:txBody>
      </p:sp>
      <p:sp>
        <p:nvSpPr>
          <p:cNvPr id="395" name="Google Shape;395;p24"/>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4"/>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397" name="Google Shape;397;p24"/>
          <p:cNvPicPr preferRelativeResize="0"/>
          <p:nvPr/>
        </p:nvPicPr>
        <p:blipFill rotWithShape="1">
          <a:blip r:embed="rId3">
            <a:alphaModFix/>
          </a:blip>
          <a:srcRect b="0" l="0" r="0" t="0"/>
          <a:stretch/>
        </p:blipFill>
        <p:spPr>
          <a:xfrm>
            <a:off x="133949" y="979104"/>
            <a:ext cx="6143786" cy="4470180"/>
          </a:xfrm>
          <a:prstGeom prst="rect">
            <a:avLst/>
          </a:prstGeom>
          <a:noFill/>
          <a:ln>
            <a:noFill/>
          </a:ln>
        </p:spPr>
      </p:pic>
    </p:spTree>
  </p:cSld>
  <p:clrMapOvr>
    <a:masterClrMapping/>
  </p:clrMapOvr>
</p:sld>
</file>

<file path=ppt/slides/slide2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402" name="Shape 402"/>
        <p:cNvGrpSpPr/>
        <p:nvPr/>
      </p:nvGrpSpPr>
      <p:grpSpPr>
        <a:xfrm>
          <a:off x="0" y="0"/>
          <a:ext cx="0" cy="0"/>
          <a:chOff x="0" y="0"/>
          <a:chExt cx="0" cy="0"/>
        </a:xfrm>
      </p:grpSpPr>
      <p:pic>
        <p:nvPicPr>
          <p:cNvPr id="403" name="Google Shape;403;p25"/>
          <p:cNvPicPr preferRelativeResize="0"/>
          <p:nvPr/>
        </p:nvPicPr>
        <p:blipFill rotWithShape="1">
          <a:blip r:embed="rId3">
            <a:alphaModFix/>
          </a:blip>
          <a:srcRect l="24" r="24"/>
          <a:stretch/>
        </p:blipFill>
        <p:spPr>
          <a:xfrm>
            <a:off x="20" y="10"/>
            <a:ext cx="4578952" cy="6857990"/>
          </a:xfrm>
          <a:prstGeom prst="rect">
            <a:avLst/>
          </a:prstGeom>
          <a:noFill/>
          <a:ln>
            <a:noFill/>
          </a:ln>
        </p:spPr>
      </p:pic>
      <p:sp>
        <p:nvSpPr>
          <p:cNvPr id="404" name="Google Shape;404;p25"/>
          <p:cNvSpPr/>
          <p:nvPr/>
        </p:nvSpPr>
        <p:spPr>
          <a:xfrm>
            <a:off x="4639733" y="0"/>
            <a:ext cx="7552267" cy="68580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5"/>
          <p:cNvSpPr txBox="1"/>
          <p:nvPr>
            <p:ph type="title"/>
          </p:nvPr>
        </p:nvSpPr>
        <p:spPr>
          <a:xfrm>
            <a:off x="5124206" y="324922"/>
            <a:ext cx="6660074" cy="1666501"/>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dk1"/>
              </a:buClr>
              <a:buSzPts val="4800"/>
              <a:buFont typeface="Calibri"/>
              <a:buNone/>
            </a:pPr>
            <a:r>
              <a:rPr lang="fr-FR">
                <a:solidFill>
                  <a:schemeClr val="dk1"/>
                </a:solidFill>
              </a:rPr>
              <a:t>Hyper-trucage (Deep fake)</a:t>
            </a:r>
            <a:endParaRPr/>
          </a:p>
        </p:txBody>
      </p:sp>
      <p:sp>
        <p:nvSpPr>
          <p:cNvPr id="406" name="Google Shape;406;p25"/>
          <p:cNvSpPr/>
          <p:nvPr/>
        </p:nvSpPr>
        <p:spPr>
          <a:xfrm>
            <a:off x="4578972" y="0"/>
            <a:ext cx="64008" cy="6858000"/>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5"/>
          <p:cNvSpPr txBox="1"/>
          <p:nvPr>
            <p:ph idx="1" type="body"/>
          </p:nvPr>
        </p:nvSpPr>
        <p:spPr>
          <a:xfrm>
            <a:off x="5124206" y="2236304"/>
            <a:ext cx="6339840" cy="4296774"/>
          </a:xfrm>
          <a:prstGeom prst="rect">
            <a:avLst/>
          </a:prstGeom>
          <a:noFill/>
          <a:ln>
            <a:noFill/>
          </a:ln>
        </p:spPr>
        <p:txBody>
          <a:bodyPr anchor="t" anchorCtr="0" bIns="45700" lIns="0" rIns="0" spcFirstLastPara="1" tIns="45700" wrap="square">
            <a:normAutofit/>
          </a:bodyPr>
          <a:lstStyle/>
          <a:p>
            <a:pPr algn="l" indent="-177800" lvl="0" marL="91440" rtl="0">
              <a:lnSpc>
                <a:spcPct val="90000"/>
              </a:lnSpc>
              <a:spcBef>
                <a:spcPts val="0"/>
              </a:spcBef>
              <a:spcAft>
                <a:spcPts val="0"/>
              </a:spcAft>
              <a:buSzPts val="2800"/>
              <a:buChar char=" "/>
            </a:pPr>
            <a:r>
              <a:rPr b="1" lang="fr-FR" sz="2800">
                <a:solidFill>
                  <a:schemeClr val="dk1"/>
                </a:solidFill>
              </a:rPr>
              <a:t>Images, vidéos ou enregistrements audio générés par l'intelligence artificielle, de personnes ou d'événements qui ne se sont pas réellement produits et qu'il est souvent impossible de distinguer des vrais.</a:t>
            </a:r>
            <a:endParaRPr/>
          </a:p>
          <a:p>
            <a:pPr algn="l" indent="-177800" lvl="0" marL="91440" rtl="0">
              <a:lnSpc>
                <a:spcPct val="90000"/>
              </a:lnSpc>
              <a:spcBef>
                <a:spcPts val="1400"/>
              </a:spcBef>
              <a:spcAft>
                <a:spcPts val="0"/>
              </a:spcAft>
              <a:buSzPts val="2800"/>
              <a:buChar char=" "/>
            </a:pPr>
            <a:r>
              <a:rPr lang="fr-FR" sz="2800">
                <a:solidFill>
                  <a:schemeClr val="dk1"/>
                </a:solidFill>
              </a:rPr>
              <a:t>(Commission européenne, 2022)</a:t>
            </a:r>
            <a:endParaRPr/>
          </a:p>
          <a:p>
            <a:pPr algn="l" indent="0" lvl="0" marL="0" rtl="0">
              <a:lnSpc>
                <a:spcPct val="90000"/>
              </a:lnSpc>
              <a:spcBef>
                <a:spcPts val="1400"/>
              </a:spcBef>
              <a:spcAft>
                <a:spcPts val="0"/>
              </a:spcAft>
              <a:buSzPts val="1800"/>
              <a:buNone/>
            </a:pPr>
            <a:r>
              <a:t/>
            </a:r>
            <a:endParaRPr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2" name="Shape 412"/>
        <p:cNvGrpSpPr/>
        <p:nvPr/>
      </p:nvGrpSpPr>
      <p:grpSpPr>
        <a:xfrm>
          <a:off x="0" y="0"/>
          <a:ext cx="0" cy="0"/>
          <a:chOff x="0" y="0"/>
          <a:chExt cx="0" cy="0"/>
        </a:xfrm>
      </p:grpSpPr>
      <p:pic>
        <p:nvPicPr>
          <p:cNvPr id="413" name="Google Shape;413;p26"/>
          <p:cNvPicPr preferRelativeResize="0"/>
          <p:nvPr/>
        </p:nvPicPr>
        <p:blipFill rotWithShape="1">
          <a:blip r:embed="rId3">
            <a:alphaModFix/>
          </a:blip>
          <a:srcRect b="0" l="3247" r="3246" t="0"/>
          <a:stretch/>
        </p:blipFill>
        <p:spPr>
          <a:xfrm>
            <a:off x="20" y="10"/>
            <a:ext cx="4578952" cy="6857990"/>
          </a:xfrm>
          <a:prstGeom prst="rect">
            <a:avLst/>
          </a:prstGeom>
          <a:noFill/>
          <a:ln>
            <a:noFill/>
          </a:ln>
        </p:spPr>
      </p:pic>
      <p:sp>
        <p:nvSpPr>
          <p:cNvPr id="414" name="Google Shape;414;p26"/>
          <p:cNvSpPr/>
          <p:nvPr/>
        </p:nvSpPr>
        <p:spPr>
          <a:xfrm>
            <a:off x="4639733" y="0"/>
            <a:ext cx="7552267"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6"/>
          <p:cNvSpPr txBox="1"/>
          <p:nvPr>
            <p:ph type="title"/>
          </p:nvPr>
        </p:nvSpPr>
        <p:spPr>
          <a:xfrm>
            <a:off x="5124206" y="324922"/>
            <a:ext cx="6339840" cy="166650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chemeClr val="dk1"/>
              </a:buClr>
              <a:buSzPct val="100000"/>
              <a:buFont typeface="Calibri"/>
              <a:buNone/>
            </a:pPr>
            <a:r>
              <a:rPr lang="fr-FR">
                <a:solidFill>
                  <a:schemeClr val="dk1"/>
                </a:solidFill>
              </a:rPr>
              <a:t>Code des bonnes pratiques  pour lutter contre la désinformation dans l’UE</a:t>
            </a:r>
            <a:endParaRPr/>
          </a:p>
        </p:txBody>
      </p:sp>
      <p:sp>
        <p:nvSpPr>
          <p:cNvPr id="416" name="Google Shape;416;p26"/>
          <p:cNvSpPr/>
          <p:nvPr/>
        </p:nvSpPr>
        <p:spPr>
          <a:xfrm>
            <a:off x="4578972" y="0"/>
            <a:ext cx="64008"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6"/>
          <p:cNvSpPr txBox="1"/>
          <p:nvPr>
            <p:ph idx="1" type="body"/>
          </p:nvPr>
        </p:nvSpPr>
        <p:spPr>
          <a:xfrm>
            <a:off x="5124206" y="2236304"/>
            <a:ext cx="6339840" cy="4296774"/>
          </a:xfrm>
          <a:prstGeom prst="rect">
            <a:avLst/>
          </a:prstGeom>
          <a:noFill/>
          <a:ln>
            <a:noFill/>
          </a:ln>
        </p:spPr>
        <p:txBody>
          <a:bodyPr anchorCtr="0" anchor="t" bIns="45700" lIns="0" spcFirstLastPara="1" rIns="0" wrap="square" tIns="45700">
            <a:normAutofit/>
          </a:bodyPr>
          <a:lstStyle/>
          <a:p>
            <a:pPr indent="-177800" lvl="0" marL="91440" rtl="0" algn="l">
              <a:lnSpc>
                <a:spcPct val="90000"/>
              </a:lnSpc>
              <a:spcBef>
                <a:spcPts val="0"/>
              </a:spcBef>
              <a:spcAft>
                <a:spcPts val="0"/>
              </a:spcAft>
              <a:buSzPts val="2800"/>
              <a:buChar char=" "/>
            </a:pPr>
            <a:r>
              <a:rPr lang="fr-FR" sz="2800">
                <a:solidFill>
                  <a:schemeClr val="dk1"/>
                </a:solidFill>
              </a:rPr>
              <a:t> Signé en 2022, il a pour but de :</a:t>
            </a:r>
            <a:endParaRPr/>
          </a:p>
          <a:p>
            <a:pPr indent="-177800" lvl="0" marL="91440" rtl="0" algn="l">
              <a:lnSpc>
                <a:spcPct val="90000"/>
              </a:lnSpc>
              <a:spcBef>
                <a:spcPts val="1400"/>
              </a:spcBef>
              <a:spcAft>
                <a:spcPts val="0"/>
              </a:spcAft>
              <a:buSzPts val="2800"/>
              <a:buChar char=" "/>
            </a:pPr>
            <a:r>
              <a:rPr lang="fr-FR" sz="2800">
                <a:solidFill>
                  <a:schemeClr val="dk1"/>
                </a:solidFill>
              </a:rPr>
              <a:t>- Empêcher les mauvais acteurs de diffuser des publicités au contenu mensonger</a:t>
            </a:r>
            <a:endParaRPr/>
          </a:p>
          <a:p>
            <a:pPr indent="-177800" lvl="0" marL="91440" rtl="0" algn="l">
              <a:lnSpc>
                <a:spcPct val="90000"/>
              </a:lnSpc>
              <a:spcBef>
                <a:spcPts val="1400"/>
              </a:spcBef>
              <a:spcAft>
                <a:spcPts val="0"/>
              </a:spcAft>
              <a:buSzPts val="2800"/>
              <a:buChar char=" "/>
            </a:pPr>
            <a:r>
              <a:rPr lang="fr-FR" sz="2800">
                <a:solidFill>
                  <a:schemeClr val="dk1"/>
                </a:solidFill>
              </a:rPr>
              <a:t>- Aider les consommateurs en assurant la transparence des publicités politiques</a:t>
            </a:r>
            <a:endParaRPr/>
          </a:p>
          <a:p>
            <a:pPr indent="-177800" lvl="0" marL="91440" rtl="0" algn="l">
              <a:lnSpc>
                <a:spcPct val="90000"/>
              </a:lnSpc>
              <a:spcBef>
                <a:spcPts val="1400"/>
              </a:spcBef>
              <a:spcAft>
                <a:spcPts val="0"/>
              </a:spcAft>
              <a:buSzPts val="2800"/>
              <a:buChar char=" "/>
            </a:pPr>
            <a:r>
              <a:rPr lang="fr-FR" sz="2800">
                <a:solidFill>
                  <a:schemeClr val="dk1"/>
                </a:solidFill>
              </a:rPr>
              <a:t>- Limiter l'utilisation de la plateforme par de faux robots et de faux comptes.</a:t>
            </a:r>
            <a:endParaRPr/>
          </a:p>
          <a:p>
            <a:pPr indent="0" lvl="0" marL="91440" rtl="0" algn="l">
              <a:lnSpc>
                <a:spcPct val="90000"/>
              </a:lnSpc>
              <a:spcBef>
                <a:spcPts val="1400"/>
              </a:spcBef>
              <a:spcAft>
                <a:spcPts val="0"/>
              </a:spcAft>
              <a:buSzPts val="2800"/>
              <a:buNone/>
            </a:pPr>
            <a:r>
              <a:t/>
            </a:r>
            <a:endParaRPr sz="2800">
              <a:solidFill>
                <a:schemeClr val="dk1"/>
              </a:solidFill>
            </a:endParaRPr>
          </a:p>
          <a:p>
            <a:pPr indent="0" lvl="0" marL="91440" rtl="0" algn="l">
              <a:lnSpc>
                <a:spcPct val="90000"/>
              </a:lnSpc>
              <a:spcBef>
                <a:spcPts val="1400"/>
              </a:spcBef>
              <a:spcAft>
                <a:spcPts val="0"/>
              </a:spcAft>
              <a:buSzPts val="2800"/>
              <a:buNone/>
            </a:pPr>
            <a:r>
              <a:t/>
            </a:r>
            <a:endParaRPr sz="2800">
              <a:solidFill>
                <a:schemeClr val="dk1"/>
              </a:solidFill>
            </a:endParaRPr>
          </a:p>
          <a:p>
            <a:pPr indent="0" lvl="0" marL="0" rtl="0" algn="l">
              <a:lnSpc>
                <a:spcPct val="90000"/>
              </a:lnSpc>
              <a:spcBef>
                <a:spcPts val="1400"/>
              </a:spcBef>
              <a:spcAft>
                <a:spcPts val="0"/>
              </a:spcAft>
              <a:buSzPts val="1800"/>
              <a:buNone/>
            </a:pPr>
            <a:r>
              <a:t/>
            </a:r>
            <a:endParaRPr sz="1800">
              <a:solidFill>
                <a:srgbClr val="FFFFFF"/>
              </a:solidFill>
            </a:endParaRPr>
          </a:p>
        </p:txBody>
      </p:sp>
    </p:spTree>
  </p:cSld>
  <p:clrMapOvr>
    <a:masterClrMapping/>
  </p:clrMapOvr>
</p:sld>
</file>

<file path=ppt/slides/slide2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422" name="Shape 422"/>
        <p:cNvGrpSpPr/>
        <p:nvPr/>
      </p:nvGrpSpPr>
      <p:grpSpPr>
        <a:xfrm>
          <a:off x="0" y="0"/>
          <a:ext cx="0" cy="0"/>
          <a:chOff x="0" y="0"/>
          <a:chExt cx="0" cy="0"/>
        </a:xfrm>
      </p:grpSpPr>
      <p:sp>
        <p:nvSpPr>
          <p:cNvPr id="423" name="Google Shape;423;p27"/>
          <p:cNvSpPr/>
          <p:nvPr/>
        </p:nvSpPr>
        <p:spPr>
          <a:xfrm>
            <a:off x="3175" y="6400800"/>
            <a:ext cx="12188825" cy="4572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7"/>
          <p:cNvSpPr/>
          <p:nvPr/>
        </p:nvSpPr>
        <p:spPr>
          <a:xfrm>
            <a:off x="15" y="6334316"/>
            <a:ext cx="12188825" cy="64008"/>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cxnSp>
        <p:nvCxnSpPr>
          <p:cNvPr id="425" name="Google Shape;425;p27"/>
          <p:cNvCxnSpPr/>
          <p:nvPr/>
        </p:nvCxnSpPr>
        <p:spPr>
          <a:xfrm>
            <a:off x="1207658" y="4343400"/>
            <a:ext cx="9875520" cy="0"/>
          </a:xfrm>
          <a:prstGeom prst="straightConnector1">
            <a:avLst/>
          </a:prstGeom>
          <a:noFill/>
          <a:ln cap="flat" cmpd="sng" w="9525">
            <a:solidFill>
              <a:srgbClr val="7F7F7F"/>
            </a:solidFill>
            <a:prstDash val="solid"/>
            <a:round/>
            <a:headEnd len="sm" type="none" w="sm"/>
            <a:tailEnd len="sm" type="none" w="sm"/>
          </a:ln>
        </p:spPr>
      </p:cxnSp>
      <p:pic>
        <p:nvPicPr>
          <p:cNvPr id="426" name="Google Shape;426;p27">
            <a:hlinkClick r:id="rId3"/>
          </p:cNvPr>
          <p:cNvPicPr preferRelativeResize="0"/>
          <p:nvPr/>
        </p:nvPicPr>
        <p:blipFill rotWithShape="1">
          <a:blip r:embed="rId4">
            <a:alphaModFix/>
          </a:blip>
          <a:srcRect t="21"/>
          <a:stretch/>
        </p:blipFill>
        <p:spPr>
          <a:xfrm>
            <a:off x="1153726" y="8899"/>
            <a:ext cx="9929451" cy="4891941"/>
          </a:xfrm>
          <a:prstGeom prst="rect">
            <a:avLst/>
          </a:prstGeom>
          <a:noFill/>
          <a:ln>
            <a:noFill/>
          </a:ln>
        </p:spPr>
      </p:pic>
      <p:sp>
        <p:nvSpPr>
          <p:cNvPr id="427" name="Google Shape;427;p27"/>
          <p:cNvSpPr/>
          <p:nvPr/>
        </p:nvSpPr>
        <p:spPr>
          <a:xfrm>
            <a:off x="1507" y="4953000"/>
            <a:ext cx="12188952" cy="19050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7"/>
          <p:cNvSpPr txBox="1"/>
          <p:nvPr>
            <p:ph type="title"/>
          </p:nvPr>
        </p:nvSpPr>
        <p:spPr>
          <a:xfrm>
            <a:off x="1065197" y="5120640"/>
            <a:ext cx="10058400" cy="822960"/>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lt1"/>
              </a:buClr>
              <a:buSzPts val="3600"/>
              <a:buFont typeface="Calibri"/>
              <a:buNone/>
            </a:pPr>
            <a:r>
              <a:rPr lang="fr-FR" u="sng">
                <a:solidFill>
                  <a:schemeClr val="lt1"/>
                </a:solidFill>
                <a:hlinkClick r:id="rId5">
                  <a:extLst>
                    <a:ext uri="{A12FA001-AC4F-418D-AE19-62706E023703}">
                      <ahyp:hlinkClr val="tx"/>
                    </a:ext>
                  </a:extLst>
                </a:hlinkClick>
              </a:rPr>
              <a:t>A vous de jouer ! </a:t>
            </a:r>
            <a:endParaRPr>
              <a:solidFill>
                <a:schemeClr val="lt1"/>
              </a:solidFill>
            </a:endParaRPr>
          </a:p>
        </p:txBody>
      </p:sp>
      <p:sp>
        <p:nvSpPr>
          <p:cNvPr id="429" name="Google Shape;429;p27"/>
          <p:cNvSpPr/>
          <p:nvPr/>
        </p:nvSpPr>
        <p:spPr>
          <a:xfrm>
            <a:off x="1507" y="4906176"/>
            <a:ext cx="12188952" cy="64008"/>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5858"/>
        </a:solidFill>
      </p:bgPr>
    </p:bg>
    <p:spTree>
      <p:nvGrpSpPr>
        <p:cNvPr id="434" name="Shape 434"/>
        <p:cNvGrpSpPr/>
        <p:nvPr/>
      </p:nvGrpSpPr>
      <p:grpSpPr>
        <a:xfrm>
          <a:off x="0" y="0"/>
          <a:ext cx="0" cy="0"/>
          <a:chOff x="0" y="0"/>
          <a:chExt cx="0" cy="0"/>
        </a:xfrm>
      </p:grpSpPr>
      <p:sp>
        <p:nvSpPr>
          <p:cNvPr id="435" name="Google Shape;435;p28"/>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8"/>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437" name="Google Shape;437;p28"/>
          <p:cNvCxnSpPr/>
          <p:nvPr/>
        </p:nvCxnSpPr>
        <p:spPr>
          <a:xfrm>
            <a:off x="1207658" y="4343400"/>
            <a:ext cx="9875520" cy="0"/>
          </a:xfrm>
          <a:prstGeom prst="straightConnector1">
            <a:avLst/>
          </a:prstGeom>
          <a:noFill/>
          <a:ln cap="flat" cmpd="sng" w="9525">
            <a:solidFill>
              <a:srgbClr val="FEFEFE"/>
            </a:solidFill>
            <a:prstDash val="solid"/>
            <a:round/>
            <a:headEnd len="sm" w="sm" type="none"/>
            <a:tailEnd len="sm" w="sm" type="none"/>
          </a:ln>
        </p:spPr>
      </p:cxnSp>
      <p:sp>
        <p:nvSpPr>
          <p:cNvPr id="438" name="Google Shape;438;p28"/>
          <p:cNvSpPr/>
          <p:nvPr/>
        </p:nvSpPr>
        <p:spPr>
          <a:xfrm>
            <a:off x="3175" y="0"/>
            <a:ext cx="12188952" cy="6858000"/>
          </a:xfrm>
          <a:prstGeom prst="rect">
            <a:avLst/>
          </a:prstGeom>
          <a:solidFill>
            <a:srgbClr val="5858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8"/>
          <p:cNvSpPr txBox="1"/>
          <p:nvPr>
            <p:ph type="title"/>
          </p:nvPr>
        </p:nvSpPr>
        <p:spPr>
          <a:xfrm>
            <a:off x="4348952" y="643467"/>
            <a:ext cx="7172487" cy="505400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lt2"/>
              </a:buClr>
              <a:buSzPts val="6600"/>
              <a:buFont typeface="Calibri"/>
              <a:buNone/>
            </a:pPr>
            <a:r>
              <a:rPr lang="fr-FR" sz="6600">
                <a:solidFill>
                  <a:schemeClr val="lt2"/>
                </a:solidFill>
              </a:rPr>
              <a:t>Qu’avez vous découvert? De quoi faut-il se souvenir? </a:t>
            </a:r>
            <a:endParaRPr/>
          </a:p>
        </p:txBody>
      </p:sp>
      <p:cxnSp>
        <p:nvCxnSpPr>
          <p:cNvPr id="440" name="Google Shape;440;p28"/>
          <p:cNvCxnSpPr/>
          <p:nvPr/>
        </p:nvCxnSpPr>
        <p:spPr>
          <a:xfrm>
            <a:off x="4042053" y="1570271"/>
            <a:ext cx="0" cy="3200400"/>
          </a:xfrm>
          <a:prstGeom prst="straightConnector1">
            <a:avLst/>
          </a:prstGeom>
          <a:noFill/>
          <a:ln cap="flat" cmpd="sng" w="31750">
            <a:solidFill>
              <a:schemeClr val="accent2"/>
            </a:solidFill>
            <a:prstDash val="solid"/>
            <a:miter lim="800000"/>
            <a:headEnd len="sm" w="sm" type="none"/>
            <a:tailEnd len="sm" w="sm" type="none"/>
          </a:ln>
        </p:spPr>
      </p:cxnSp>
      <p:sp>
        <p:nvSpPr>
          <p:cNvPr id="441" name="Google Shape;441;p28"/>
          <p:cNvSpPr/>
          <p:nvPr/>
        </p:nvSpPr>
        <p:spPr>
          <a:xfrm>
            <a:off x="3175" y="6336792"/>
            <a:ext cx="12188825" cy="521208"/>
          </a:xfrm>
          <a:prstGeom prst="rect">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sp>
        <p:nvSpPr>
          <p:cNvPr id="446" name="Google Shape;446;p29"/>
          <p:cNvSpPr/>
          <p:nvPr/>
        </p:nvSpPr>
        <p:spPr>
          <a:xfrm>
            <a:off x="0" y="0"/>
            <a:ext cx="1218631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9"/>
          <p:cNvSpPr/>
          <p:nvPr/>
        </p:nvSpPr>
        <p:spPr>
          <a:xfrm>
            <a:off x="16" y="0"/>
            <a:ext cx="4050791"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9"/>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fr-FR" sz="3600">
                <a:solidFill>
                  <a:srgbClr val="FFFFFF"/>
                </a:solidFill>
              </a:rPr>
              <a:t>Pourquoi ça marche ? (I/2)</a:t>
            </a:r>
            <a:endParaRPr/>
          </a:p>
        </p:txBody>
      </p:sp>
      <p:sp>
        <p:nvSpPr>
          <p:cNvPr id="449" name="Google Shape;449;p29"/>
          <p:cNvSpPr/>
          <p:nvPr/>
        </p:nvSpPr>
        <p:spPr>
          <a:xfrm>
            <a:off x="4040071" y="0"/>
            <a:ext cx="64008"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450" name="Google Shape;450;p29"/>
          <p:cNvGrpSpPr/>
          <p:nvPr/>
        </p:nvGrpSpPr>
        <p:grpSpPr>
          <a:xfrm>
            <a:off x="4741863" y="639844"/>
            <a:ext cx="6797675" cy="5649749"/>
            <a:chOff x="0" y="81"/>
            <a:chExt cx="6797675" cy="5649749"/>
          </a:xfrm>
        </p:grpSpPr>
        <p:sp>
          <p:nvSpPr>
            <p:cNvPr id="451" name="Google Shape;451;p29"/>
            <p:cNvSpPr/>
            <p:nvPr/>
          </p:nvSpPr>
          <p:spPr>
            <a:xfrm>
              <a:off x="0" y="81"/>
              <a:ext cx="6797675" cy="1402628"/>
            </a:xfrm>
            <a:prstGeom prst="roundRect">
              <a:avLst>
                <a:gd fmla="val 16667" name="adj"/>
              </a:avLst>
            </a:prstGeom>
            <a:solidFill>
              <a:srgbClr val="BB582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9"/>
            <p:cNvSpPr txBox="1"/>
            <p:nvPr/>
          </p:nvSpPr>
          <p:spPr>
            <a:xfrm>
              <a:off x="68471" y="68552"/>
              <a:ext cx="6660733" cy="12656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fr-FR" sz="2800">
                  <a:solidFill>
                    <a:schemeClr val="lt1"/>
                  </a:solidFill>
                  <a:latin typeface="Calibri"/>
                  <a:ea typeface="Calibri"/>
                  <a:cs typeface="Calibri"/>
                  <a:sym typeface="Calibri"/>
                </a:rPr>
                <a:t>Nous croyons en ce qui semble juste (Schwarz et al., 2017).</a:t>
              </a:r>
              <a:endParaRPr/>
            </a:p>
          </p:txBody>
        </p:sp>
        <p:sp>
          <p:nvSpPr>
            <p:cNvPr id="453" name="Google Shape;453;p29"/>
            <p:cNvSpPr/>
            <p:nvPr/>
          </p:nvSpPr>
          <p:spPr>
            <a:xfrm>
              <a:off x="0" y="1415788"/>
              <a:ext cx="6797675" cy="1402628"/>
            </a:xfrm>
            <a:prstGeom prst="roundRect">
              <a:avLst>
                <a:gd fmla="val 16667" name="adj"/>
              </a:avLst>
            </a:prstGeom>
            <a:solidFill>
              <a:srgbClr val="A85733"/>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9"/>
            <p:cNvSpPr txBox="1"/>
            <p:nvPr/>
          </p:nvSpPr>
          <p:spPr>
            <a:xfrm>
              <a:off x="68471" y="1484259"/>
              <a:ext cx="6660733" cy="12656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fr-FR" sz="2800">
                  <a:solidFill>
                    <a:schemeClr val="lt1"/>
                  </a:solidFill>
                  <a:latin typeface="Calibri"/>
                  <a:ea typeface="Calibri"/>
                  <a:cs typeface="Calibri"/>
                  <a:sym typeface="Calibri"/>
                </a:rPr>
                <a:t>Nous voulons confirmation de ce en quoi nous croyons déjà – biais de confirmation   (Flynn et al. 2017).</a:t>
              </a:r>
              <a:endParaRPr/>
            </a:p>
          </p:txBody>
        </p:sp>
        <p:sp>
          <p:nvSpPr>
            <p:cNvPr id="455" name="Google Shape;455;p29"/>
            <p:cNvSpPr/>
            <p:nvPr/>
          </p:nvSpPr>
          <p:spPr>
            <a:xfrm>
              <a:off x="0" y="2831495"/>
              <a:ext cx="6797675" cy="1402628"/>
            </a:xfrm>
            <a:prstGeom prst="roundRect">
              <a:avLst>
                <a:gd fmla="val 16667" name="adj"/>
              </a:avLst>
            </a:prstGeom>
            <a:solidFill>
              <a:srgbClr val="96563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9"/>
            <p:cNvSpPr txBox="1"/>
            <p:nvPr/>
          </p:nvSpPr>
          <p:spPr>
            <a:xfrm>
              <a:off x="68471" y="2899966"/>
              <a:ext cx="6660733" cy="12656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fr-FR" sz="2800">
                  <a:solidFill>
                    <a:schemeClr val="lt1"/>
                  </a:solidFill>
                  <a:latin typeface="Calibri"/>
                  <a:ea typeface="Calibri"/>
                  <a:cs typeface="Calibri"/>
                  <a:sym typeface="Calibri"/>
                </a:rPr>
                <a:t>Nous aimons faire confiance aux personnes que nous connaissons (Schwarz et al., 2017).</a:t>
              </a:r>
              <a:endParaRPr/>
            </a:p>
          </p:txBody>
        </p:sp>
        <p:sp>
          <p:nvSpPr>
            <p:cNvPr id="457" name="Google Shape;457;p29"/>
            <p:cNvSpPr/>
            <p:nvPr/>
          </p:nvSpPr>
          <p:spPr>
            <a:xfrm>
              <a:off x="0" y="4247202"/>
              <a:ext cx="6797675" cy="1402628"/>
            </a:xfrm>
            <a:prstGeom prst="roundRect">
              <a:avLst>
                <a:gd fmla="val 16667" name="adj"/>
              </a:avLst>
            </a:prstGeom>
            <a:solidFill>
              <a:srgbClr val="84543F"/>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9"/>
            <p:cNvSpPr txBox="1"/>
            <p:nvPr/>
          </p:nvSpPr>
          <p:spPr>
            <a:xfrm>
              <a:off x="68471" y="4315673"/>
              <a:ext cx="6660733" cy="12656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fr-FR" sz="2800">
                  <a:solidFill>
                    <a:schemeClr val="lt1"/>
                  </a:solidFill>
                  <a:latin typeface="Calibri"/>
                  <a:ea typeface="Calibri"/>
                  <a:cs typeface="Calibri"/>
                  <a:sym typeface="Calibri"/>
                </a:rPr>
                <a:t>Nous aimons penser vite et sans réfléchir –  réfléchir et penser de manière critique c’est exigeant (Kahneman, 2012).</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30"/>
          <p:cNvSpPr/>
          <p:nvPr/>
        </p:nvSpPr>
        <p:spPr>
          <a:xfrm>
            <a:off x="0" y="0"/>
            <a:ext cx="1218631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30"/>
          <p:cNvSpPr/>
          <p:nvPr/>
        </p:nvSpPr>
        <p:spPr>
          <a:xfrm>
            <a:off x="16" y="0"/>
            <a:ext cx="4050791"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30"/>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fr-FR" sz="3600">
                <a:solidFill>
                  <a:srgbClr val="FFFFFF"/>
                </a:solidFill>
              </a:rPr>
              <a:t>Pourquoi ça marche ?(2/2)</a:t>
            </a:r>
            <a:endParaRPr/>
          </a:p>
        </p:txBody>
      </p:sp>
      <p:sp>
        <p:nvSpPr>
          <p:cNvPr id="466" name="Google Shape;466;p30"/>
          <p:cNvSpPr/>
          <p:nvPr/>
        </p:nvSpPr>
        <p:spPr>
          <a:xfrm>
            <a:off x="4040071" y="0"/>
            <a:ext cx="64008"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467" name="Google Shape;467;p30"/>
          <p:cNvGrpSpPr/>
          <p:nvPr/>
        </p:nvGrpSpPr>
        <p:grpSpPr>
          <a:xfrm>
            <a:off x="4741863" y="639843"/>
            <a:ext cx="6797675" cy="5649831"/>
            <a:chOff x="0" y="80"/>
            <a:chExt cx="6797675" cy="5649831"/>
          </a:xfrm>
        </p:grpSpPr>
        <p:sp>
          <p:nvSpPr>
            <p:cNvPr id="468" name="Google Shape;468;p30"/>
            <p:cNvSpPr/>
            <p:nvPr/>
          </p:nvSpPr>
          <p:spPr>
            <a:xfrm>
              <a:off x="0" y="80"/>
              <a:ext cx="6797675" cy="1402628"/>
            </a:xfrm>
            <a:prstGeom prst="roundRect">
              <a:avLst>
                <a:gd fmla="val 16667" name="adj"/>
              </a:avLst>
            </a:prstGeom>
            <a:solidFill>
              <a:srgbClr val="BB582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0"/>
            <p:cNvSpPr txBox="1"/>
            <p:nvPr/>
          </p:nvSpPr>
          <p:spPr>
            <a:xfrm>
              <a:off x="68471" y="68551"/>
              <a:ext cx="6660733" cy="12656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fr-FR" sz="2800">
                  <a:solidFill>
                    <a:schemeClr val="lt1"/>
                  </a:solidFill>
                  <a:latin typeface="Calibri"/>
                  <a:ea typeface="Calibri"/>
                  <a:cs typeface="Calibri"/>
                  <a:sym typeface="Calibri"/>
                </a:rPr>
                <a:t>Une histoire forte est plus facilement retenue que des faits avérés (Lewandowsky et al., 2012).</a:t>
              </a:r>
              <a:endParaRPr/>
            </a:p>
          </p:txBody>
        </p:sp>
        <p:sp>
          <p:nvSpPr>
            <p:cNvPr id="470" name="Google Shape;470;p30"/>
            <p:cNvSpPr/>
            <p:nvPr/>
          </p:nvSpPr>
          <p:spPr>
            <a:xfrm>
              <a:off x="0" y="1415788"/>
              <a:ext cx="6797675" cy="1402628"/>
            </a:xfrm>
            <a:prstGeom prst="roundRect">
              <a:avLst>
                <a:gd fmla="val 16667" name="adj"/>
              </a:avLst>
            </a:prstGeom>
            <a:solidFill>
              <a:srgbClr val="A85733"/>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0"/>
            <p:cNvSpPr txBox="1"/>
            <p:nvPr/>
          </p:nvSpPr>
          <p:spPr>
            <a:xfrm>
              <a:off x="68471" y="1484259"/>
              <a:ext cx="6660733" cy="12656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fr-FR" sz="2800">
                  <a:solidFill>
                    <a:schemeClr val="lt1"/>
                  </a:solidFill>
                  <a:latin typeface="Calibri"/>
                  <a:ea typeface="Calibri"/>
                  <a:cs typeface="Calibri"/>
                  <a:sym typeface="Calibri"/>
                </a:rPr>
                <a:t>Une histoire répétée nous fait penser que beaucoup de gens disent la même chose (Schwarz et al., 2017).</a:t>
              </a:r>
              <a:endParaRPr/>
            </a:p>
          </p:txBody>
        </p:sp>
        <p:sp>
          <p:nvSpPr>
            <p:cNvPr id="472" name="Google Shape;472;p30"/>
            <p:cNvSpPr/>
            <p:nvPr/>
          </p:nvSpPr>
          <p:spPr>
            <a:xfrm>
              <a:off x="0" y="2831495"/>
              <a:ext cx="6797675" cy="1402628"/>
            </a:xfrm>
            <a:prstGeom prst="roundRect">
              <a:avLst>
                <a:gd fmla="val 16667" name="adj"/>
              </a:avLst>
            </a:prstGeom>
            <a:solidFill>
              <a:srgbClr val="96563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0"/>
            <p:cNvSpPr txBox="1"/>
            <p:nvPr/>
          </p:nvSpPr>
          <p:spPr>
            <a:xfrm>
              <a:off x="68471" y="2899966"/>
              <a:ext cx="6660733" cy="12656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fr-FR" sz="2800">
                  <a:solidFill>
                    <a:schemeClr val="lt1"/>
                  </a:solidFill>
                  <a:latin typeface="Calibri"/>
                  <a:ea typeface="Calibri"/>
                  <a:cs typeface="Calibri"/>
                  <a:sym typeface="Calibri"/>
                </a:rPr>
                <a:t>L'esprit critique nécessite des connaissances spécifiques (Nygren et al 2018).</a:t>
              </a:r>
              <a:endParaRPr/>
            </a:p>
          </p:txBody>
        </p:sp>
        <p:sp>
          <p:nvSpPr>
            <p:cNvPr id="474" name="Google Shape;474;p30"/>
            <p:cNvSpPr/>
            <p:nvPr/>
          </p:nvSpPr>
          <p:spPr>
            <a:xfrm>
              <a:off x="0" y="4247283"/>
              <a:ext cx="6797675" cy="1402628"/>
            </a:xfrm>
            <a:prstGeom prst="roundRect">
              <a:avLst>
                <a:gd fmla="val 16667" name="adj"/>
              </a:avLst>
            </a:prstGeom>
            <a:solidFill>
              <a:srgbClr val="84543F"/>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0"/>
            <p:cNvSpPr txBox="1"/>
            <p:nvPr/>
          </p:nvSpPr>
          <p:spPr>
            <a:xfrm>
              <a:off x="68471" y="4315754"/>
              <a:ext cx="6660733" cy="1265686"/>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lang="fr-FR" sz="2800">
                  <a:solidFill>
                    <a:schemeClr val="lt1"/>
                  </a:solidFill>
                  <a:latin typeface="Calibri"/>
                  <a:ea typeface="Calibri"/>
                  <a:cs typeface="Calibri"/>
                  <a:sym typeface="Calibri"/>
                </a:rPr>
                <a:t>Il est facile d'être confiant quand on est ignorant (Dunning &amp; Krueger, 1999)</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fr-FR"/>
              <a:t>1. Concepts et idées</a:t>
            </a:r>
            <a:endParaRPr/>
          </a:p>
        </p:txBody>
      </p:sp>
      <p:sp>
        <p:nvSpPr>
          <p:cNvPr id="165" name="Google Shape;165;p3"/>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fr-FR"/>
              <a:t>QUESTIONNAIRE DE DÉPART, DÉBAT ET DÉFINITIONS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fr-FR"/>
              <a:t>3. Jouer à Eunopia</a:t>
            </a:r>
            <a:endParaRPr/>
          </a:p>
        </p:txBody>
      </p:sp>
      <p:sp>
        <p:nvSpPr>
          <p:cNvPr id="481" name="Google Shape;481;p3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fr-FR"/>
              <a:t>FACT-CHECKING, JEU VIDÉO, QUESTIONNAIRE DE FIN</a:t>
            </a:r>
            <a:endParaRPr/>
          </a:p>
          <a:p>
            <a:pPr indent="0" lvl="0" marL="0" rtl="0" algn="l">
              <a:lnSpc>
                <a:spcPct val="90000"/>
              </a:lnSpc>
              <a:spcBef>
                <a:spcPts val="1400"/>
              </a:spcBef>
              <a:spcAft>
                <a:spcPts val="0"/>
              </a:spcAft>
              <a:buSzPct val="100000"/>
              <a:buNone/>
            </a:pPr>
            <a:r>
              <a:rPr lang="fr-FR"/>
              <a:t>CONCLUSIONS SUR LA CITOYENNETÉ NUMÉRIQUE ET SUR LA FAÇON D’ÊTRE INTELLIGENT FACE AUX DÉFIS  DÉMOCRATIQUES</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5858"/>
        </a:solidFill>
      </p:bgPr>
    </p:bg>
    <p:spTree>
      <p:nvGrpSpPr>
        <p:cNvPr id="486" name="Shape 486"/>
        <p:cNvGrpSpPr/>
        <p:nvPr/>
      </p:nvGrpSpPr>
      <p:grpSpPr>
        <a:xfrm>
          <a:off x="0" y="0"/>
          <a:ext cx="0" cy="0"/>
          <a:chOff x="0" y="0"/>
          <a:chExt cx="0" cy="0"/>
        </a:xfrm>
      </p:grpSpPr>
      <p:sp>
        <p:nvSpPr>
          <p:cNvPr id="487" name="Google Shape;487;p32"/>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32"/>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489" name="Google Shape;489;p32"/>
          <p:cNvCxnSpPr/>
          <p:nvPr/>
        </p:nvCxnSpPr>
        <p:spPr>
          <a:xfrm>
            <a:off x="1207658" y="4343400"/>
            <a:ext cx="9875520" cy="0"/>
          </a:xfrm>
          <a:prstGeom prst="straightConnector1">
            <a:avLst/>
          </a:prstGeom>
          <a:noFill/>
          <a:ln cap="flat" cmpd="sng" w="9525">
            <a:solidFill>
              <a:srgbClr val="FEFEFE"/>
            </a:solidFill>
            <a:prstDash val="solid"/>
            <a:round/>
            <a:headEnd len="sm" w="sm" type="none"/>
            <a:tailEnd len="sm" w="sm" type="none"/>
          </a:ln>
        </p:spPr>
      </p:cxnSp>
      <p:sp>
        <p:nvSpPr>
          <p:cNvPr id="490" name="Google Shape;490;p32"/>
          <p:cNvSpPr/>
          <p:nvPr/>
        </p:nvSpPr>
        <p:spPr>
          <a:xfrm>
            <a:off x="3175" y="0"/>
            <a:ext cx="12188952" cy="6858000"/>
          </a:xfrm>
          <a:prstGeom prst="rect">
            <a:avLst/>
          </a:prstGeom>
          <a:solidFill>
            <a:srgbClr val="5858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32"/>
          <p:cNvSpPr txBox="1"/>
          <p:nvPr>
            <p:ph type="title"/>
          </p:nvPr>
        </p:nvSpPr>
        <p:spPr>
          <a:xfrm>
            <a:off x="4348952" y="643467"/>
            <a:ext cx="7172487" cy="5054008"/>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rgbClr val="FEFEFE"/>
              </a:buClr>
              <a:buSzPts val="6600"/>
              <a:buFont typeface="Calibri"/>
              <a:buNone/>
            </a:pPr>
            <a:r>
              <a:rPr lang="fr-FR" sz="6600"/>
              <a:t>Que peut-on faire pour contrer la désinformation via les algorithmes et l'IA ? </a:t>
            </a:r>
            <a:endParaRPr/>
          </a:p>
        </p:txBody>
      </p:sp>
      <p:cxnSp>
        <p:nvCxnSpPr>
          <p:cNvPr id="492" name="Google Shape;492;p32"/>
          <p:cNvCxnSpPr/>
          <p:nvPr/>
        </p:nvCxnSpPr>
        <p:spPr>
          <a:xfrm>
            <a:off x="4042053" y="1570271"/>
            <a:ext cx="0" cy="3200400"/>
          </a:xfrm>
          <a:prstGeom prst="straightConnector1">
            <a:avLst/>
          </a:prstGeom>
          <a:noFill/>
          <a:ln cap="flat" cmpd="sng" w="31750">
            <a:solidFill>
              <a:schemeClr val="accent2"/>
            </a:solidFill>
            <a:prstDash val="solid"/>
            <a:miter lim="800000"/>
            <a:headEnd len="sm" w="sm" type="none"/>
            <a:tailEnd len="sm" w="sm" type="none"/>
          </a:ln>
        </p:spPr>
      </p:cxnSp>
      <p:sp>
        <p:nvSpPr>
          <p:cNvPr id="493" name="Google Shape;493;p32"/>
          <p:cNvSpPr/>
          <p:nvPr/>
        </p:nvSpPr>
        <p:spPr>
          <a:xfrm>
            <a:off x="3175" y="6336792"/>
            <a:ext cx="12188825" cy="521208"/>
          </a:xfrm>
          <a:prstGeom prst="rect">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5858"/>
        </a:solidFill>
      </p:bgPr>
    </p:bg>
    <p:spTree>
      <p:nvGrpSpPr>
        <p:cNvPr id="498" name="Shape 498"/>
        <p:cNvGrpSpPr/>
        <p:nvPr/>
      </p:nvGrpSpPr>
      <p:grpSpPr>
        <a:xfrm>
          <a:off x="0" y="0"/>
          <a:ext cx="0" cy="0"/>
          <a:chOff x="0" y="0"/>
          <a:chExt cx="0" cy="0"/>
        </a:xfrm>
      </p:grpSpPr>
      <p:sp>
        <p:nvSpPr>
          <p:cNvPr id="499" name="Google Shape;499;p33"/>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33"/>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501" name="Google Shape;501;p33"/>
          <p:cNvCxnSpPr/>
          <p:nvPr/>
        </p:nvCxnSpPr>
        <p:spPr>
          <a:xfrm>
            <a:off x="1207658" y="4343400"/>
            <a:ext cx="9875520" cy="0"/>
          </a:xfrm>
          <a:prstGeom prst="straightConnector1">
            <a:avLst/>
          </a:prstGeom>
          <a:noFill/>
          <a:ln cap="flat" cmpd="sng" w="9525">
            <a:solidFill>
              <a:srgbClr val="FEFEFE"/>
            </a:solidFill>
            <a:prstDash val="solid"/>
            <a:round/>
            <a:headEnd len="sm" w="sm" type="none"/>
            <a:tailEnd len="sm" w="sm" type="none"/>
          </a:ln>
        </p:spPr>
      </p:cxnSp>
      <p:sp>
        <p:nvSpPr>
          <p:cNvPr id="502" name="Google Shape;502;p33"/>
          <p:cNvSpPr/>
          <p:nvPr/>
        </p:nvSpPr>
        <p:spPr>
          <a:xfrm>
            <a:off x="3175" y="0"/>
            <a:ext cx="12188952" cy="6858000"/>
          </a:xfrm>
          <a:prstGeom prst="rect">
            <a:avLst/>
          </a:prstGeom>
          <a:solidFill>
            <a:srgbClr val="5858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33"/>
          <p:cNvSpPr txBox="1"/>
          <p:nvPr>
            <p:ph type="title"/>
          </p:nvPr>
        </p:nvSpPr>
        <p:spPr>
          <a:xfrm>
            <a:off x="4348952" y="643467"/>
            <a:ext cx="7172487" cy="5054008"/>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rgbClr val="FEFEFE"/>
              </a:buClr>
              <a:buSzPts val="6600"/>
              <a:buFont typeface="Calibri"/>
              <a:buNone/>
            </a:pPr>
            <a:r>
              <a:rPr lang="fr-FR" sz="6600"/>
              <a:t>Que peut-on faire pour empêcher la propagation des rumeurs et des fausses nouvelles ? </a:t>
            </a:r>
            <a:endParaRPr/>
          </a:p>
        </p:txBody>
      </p:sp>
      <p:cxnSp>
        <p:nvCxnSpPr>
          <p:cNvPr id="504" name="Google Shape;504;p33"/>
          <p:cNvCxnSpPr/>
          <p:nvPr/>
        </p:nvCxnSpPr>
        <p:spPr>
          <a:xfrm>
            <a:off x="4042053" y="1570271"/>
            <a:ext cx="0" cy="3200400"/>
          </a:xfrm>
          <a:prstGeom prst="straightConnector1">
            <a:avLst/>
          </a:prstGeom>
          <a:noFill/>
          <a:ln cap="flat" cmpd="sng" w="31750">
            <a:solidFill>
              <a:schemeClr val="accent2"/>
            </a:solidFill>
            <a:prstDash val="solid"/>
            <a:miter lim="800000"/>
            <a:headEnd len="sm" w="sm" type="none"/>
            <a:tailEnd len="sm" w="sm" type="none"/>
          </a:ln>
        </p:spPr>
      </p:cxnSp>
      <p:sp>
        <p:nvSpPr>
          <p:cNvPr id="505" name="Google Shape;505;p33"/>
          <p:cNvSpPr/>
          <p:nvPr/>
        </p:nvSpPr>
        <p:spPr>
          <a:xfrm>
            <a:off x="3175" y="6336792"/>
            <a:ext cx="12188825" cy="521208"/>
          </a:xfrm>
          <a:prstGeom prst="rect">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9" name="Shape 509"/>
        <p:cNvGrpSpPr/>
        <p:nvPr/>
      </p:nvGrpSpPr>
      <p:grpSpPr>
        <a:xfrm>
          <a:off x="0" y="0"/>
          <a:ext cx="0" cy="0"/>
          <a:chOff x="0" y="0"/>
          <a:chExt cx="0" cy="0"/>
        </a:xfrm>
      </p:grpSpPr>
      <p:sp>
        <p:nvSpPr>
          <p:cNvPr id="510" name="Google Shape;510;p34"/>
          <p:cNvSpPr/>
          <p:nvPr/>
        </p:nvSpPr>
        <p:spPr>
          <a:xfrm>
            <a:off x="0" y="0"/>
            <a:ext cx="1218631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34"/>
          <p:cNvSpPr/>
          <p:nvPr/>
        </p:nvSpPr>
        <p:spPr>
          <a:xfrm>
            <a:off x="16" y="0"/>
            <a:ext cx="4050791"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34"/>
          <p:cNvSpPr txBox="1"/>
          <p:nvPr>
            <p:ph type="title"/>
          </p:nvPr>
        </p:nvSpPr>
        <p:spPr>
          <a:xfrm>
            <a:off x="492370" y="516835"/>
            <a:ext cx="3084844" cy="577284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fr-FR" sz="3600">
                <a:solidFill>
                  <a:srgbClr val="FFFFFF"/>
                </a:solidFill>
              </a:rPr>
              <a:t>Penser et agir comme un fact-checker</a:t>
            </a:r>
            <a:endParaRPr/>
          </a:p>
        </p:txBody>
      </p:sp>
      <p:sp>
        <p:nvSpPr>
          <p:cNvPr id="513" name="Google Shape;513;p34"/>
          <p:cNvSpPr/>
          <p:nvPr/>
        </p:nvSpPr>
        <p:spPr>
          <a:xfrm>
            <a:off x="4040071" y="0"/>
            <a:ext cx="64008"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514" name="Google Shape;514;p34"/>
          <p:cNvGrpSpPr/>
          <p:nvPr/>
        </p:nvGrpSpPr>
        <p:grpSpPr>
          <a:xfrm>
            <a:off x="4741863" y="639763"/>
            <a:ext cx="6797675" cy="5649910"/>
            <a:chOff x="0" y="0"/>
            <a:chExt cx="6797675" cy="5649910"/>
          </a:xfrm>
        </p:grpSpPr>
        <p:cxnSp>
          <p:nvCxnSpPr>
            <p:cNvPr id="515" name="Google Shape;515;p34"/>
            <p:cNvCxnSpPr/>
            <p:nvPr/>
          </p:nvCxnSpPr>
          <p:spPr>
            <a:xfrm>
              <a:off x="0" y="0"/>
              <a:ext cx="6797675" cy="0"/>
            </a:xfrm>
            <a:prstGeom prst="straightConnector1">
              <a:avLst/>
            </a:prstGeom>
            <a:solidFill>
              <a:srgbClr val="BB582B"/>
            </a:solidFill>
            <a:ln cap="flat" cmpd="sng" w="15875">
              <a:solidFill>
                <a:srgbClr val="BB582B"/>
              </a:solidFill>
              <a:prstDash val="solid"/>
              <a:round/>
              <a:headEnd len="sm" w="sm" type="none"/>
              <a:tailEnd len="sm" w="sm" type="none"/>
            </a:ln>
          </p:spPr>
        </p:cxnSp>
        <p:sp>
          <p:nvSpPr>
            <p:cNvPr id="516" name="Google Shape;516;p34"/>
            <p:cNvSpPr/>
            <p:nvPr/>
          </p:nvSpPr>
          <p:spPr>
            <a:xfrm>
              <a:off x="0" y="0"/>
              <a:ext cx="6797675" cy="14124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4"/>
            <p:cNvSpPr txBox="1"/>
            <p:nvPr/>
          </p:nvSpPr>
          <p:spPr>
            <a:xfrm>
              <a:off x="0" y="0"/>
              <a:ext cx="6797675" cy="141247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Calibri"/>
                <a:buNone/>
              </a:pPr>
              <a:r>
                <a:rPr lang="fr-FR" sz="2400">
                  <a:solidFill>
                    <a:schemeClr val="dk1"/>
                  </a:solidFill>
                  <a:latin typeface="Calibri"/>
                  <a:ea typeface="Calibri"/>
                  <a:cs typeface="Calibri"/>
                  <a:sym typeface="Calibri"/>
                </a:rPr>
                <a:t>Qui est à l'origine de ces informations ?  Vérifiez la </a:t>
              </a:r>
              <a:r>
                <a:rPr b="1" lang="fr-FR" sz="2400">
                  <a:solidFill>
                    <a:schemeClr val="dk1"/>
                  </a:solidFill>
                  <a:latin typeface="Calibri"/>
                  <a:ea typeface="Calibri"/>
                  <a:cs typeface="Calibri"/>
                  <a:sym typeface="Calibri"/>
                </a:rPr>
                <a:t>crédibilité de la source </a:t>
              </a:r>
              <a:r>
                <a:rPr lang="fr-FR" sz="2400">
                  <a:solidFill>
                    <a:schemeClr val="dk1"/>
                  </a:solidFill>
                  <a:latin typeface="Calibri"/>
                  <a:ea typeface="Calibri"/>
                  <a:cs typeface="Calibri"/>
                  <a:sym typeface="Calibri"/>
                </a:rPr>
                <a:t>et la fiabilité des sites web (en cas de doute, consultez les sites web de vérification des faits).</a:t>
              </a:r>
              <a:endParaRPr sz="2400">
                <a:solidFill>
                  <a:schemeClr val="dk1"/>
                </a:solidFill>
                <a:latin typeface="Calibri"/>
                <a:ea typeface="Calibri"/>
                <a:cs typeface="Calibri"/>
                <a:sym typeface="Calibri"/>
              </a:endParaRPr>
            </a:p>
          </p:txBody>
        </p:sp>
        <p:cxnSp>
          <p:nvCxnSpPr>
            <p:cNvPr id="518" name="Google Shape;518;p34"/>
            <p:cNvCxnSpPr/>
            <p:nvPr/>
          </p:nvCxnSpPr>
          <p:spPr>
            <a:xfrm>
              <a:off x="0" y="1412478"/>
              <a:ext cx="6797675" cy="0"/>
            </a:xfrm>
            <a:prstGeom prst="straightConnector1">
              <a:avLst/>
            </a:prstGeom>
            <a:solidFill>
              <a:srgbClr val="A85733"/>
            </a:solidFill>
            <a:ln cap="flat" cmpd="sng" w="15875">
              <a:solidFill>
                <a:srgbClr val="A85733"/>
              </a:solidFill>
              <a:prstDash val="solid"/>
              <a:round/>
              <a:headEnd len="sm" w="sm" type="none"/>
              <a:tailEnd len="sm" w="sm" type="none"/>
            </a:ln>
          </p:spPr>
        </p:cxnSp>
        <p:sp>
          <p:nvSpPr>
            <p:cNvPr id="519" name="Google Shape;519;p34"/>
            <p:cNvSpPr/>
            <p:nvPr/>
          </p:nvSpPr>
          <p:spPr>
            <a:xfrm>
              <a:off x="0" y="1412477"/>
              <a:ext cx="6797675" cy="14124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4"/>
            <p:cNvSpPr txBox="1"/>
            <p:nvPr/>
          </p:nvSpPr>
          <p:spPr>
            <a:xfrm>
              <a:off x="0" y="1412477"/>
              <a:ext cx="6797675" cy="141247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Calibri"/>
                <a:buNone/>
              </a:pPr>
              <a:r>
                <a:rPr lang="fr-FR" sz="2400">
                  <a:solidFill>
                    <a:schemeClr val="dk1"/>
                  </a:solidFill>
                  <a:latin typeface="Calibri"/>
                  <a:ea typeface="Calibri"/>
                  <a:cs typeface="Calibri"/>
                  <a:sym typeface="Calibri"/>
                </a:rPr>
                <a:t>Quelles sont </a:t>
              </a:r>
              <a:r>
                <a:rPr b="1" lang="fr-FR" sz="2400">
                  <a:solidFill>
                    <a:schemeClr val="dk1"/>
                  </a:solidFill>
                  <a:latin typeface="Calibri"/>
                  <a:ea typeface="Calibri"/>
                  <a:cs typeface="Calibri"/>
                  <a:sym typeface="Calibri"/>
                </a:rPr>
                <a:t>les preuves </a:t>
              </a:r>
              <a:r>
                <a:rPr lang="fr-FR" sz="2400">
                  <a:solidFill>
                    <a:schemeClr val="dk1"/>
                  </a:solidFill>
                  <a:latin typeface="Calibri"/>
                  <a:ea typeface="Calibri"/>
                  <a:cs typeface="Calibri"/>
                  <a:sym typeface="Calibri"/>
                </a:rPr>
                <a:t>?   S'agit-il d'un rapport direct de l'incident ou d'un reportage d'une autre source ?</a:t>
              </a:r>
              <a:endParaRPr sz="2400">
                <a:solidFill>
                  <a:schemeClr val="dk1"/>
                </a:solidFill>
                <a:latin typeface="Calibri"/>
                <a:ea typeface="Calibri"/>
                <a:cs typeface="Calibri"/>
                <a:sym typeface="Calibri"/>
              </a:endParaRPr>
            </a:p>
          </p:txBody>
        </p:sp>
        <p:cxnSp>
          <p:nvCxnSpPr>
            <p:cNvPr id="521" name="Google Shape;521;p34"/>
            <p:cNvCxnSpPr/>
            <p:nvPr/>
          </p:nvCxnSpPr>
          <p:spPr>
            <a:xfrm>
              <a:off x="0" y="2824956"/>
              <a:ext cx="6797675" cy="0"/>
            </a:xfrm>
            <a:prstGeom prst="straightConnector1">
              <a:avLst/>
            </a:prstGeom>
            <a:solidFill>
              <a:srgbClr val="965639"/>
            </a:solidFill>
            <a:ln cap="flat" cmpd="sng" w="15875">
              <a:solidFill>
                <a:srgbClr val="965639"/>
              </a:solidFill>
              <a:prstDash val="solid"/>
              <a:round/>
              <a:headEnd len="sm" w="sm" type="none"/>
              <a:tailEnd len="sm" w="sm" type="none"/>
            </a:ln>
          </p:spPr>
        </p:cxnSp>
        <p:sp>
          <p:nvSpPr>
            <p:cNvPr id="522" name="Google Shape;522;p34"/>
            <p:cNvSpPr/>
            <p:nvPr/>
          </p:nvSpPr>
          <p:spPr>
            <a:xfrm>
              <a:off x="0" y="2824955"/>
              <a:ext cx="6797675" cy="14124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4"/>
            <p:cNvSpPr txBox="1"/>
            <p:nvPr/>
          </p:nvSpPr>
          <p:spPr>
            <a:xfrm>
              <a:off x="0" y="2824955"/>
              <a:ext cx="6797675" cy="141247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Calibri"/>
                <a:buNone/>
              </a:pPr>
              <a:r>
                <a:rPr lang="fr-FR" sz="2400">
                  <a:solidFill>
                    <a:schemeClr val="dk1"/>
                  </a:solidFill>
                  <a:latin typeface="Calibri"/>
                  <a:ea typeface="Calibri"/>
                  <a:cs typeface="Calibri"/>
                  <a:sym typeface="Calibri"/>
                </a:rPr>
                <a:t>Que disent </a:t>
              </a:r>
              <a:r>
                <a:rPr b="1" lang="fr-FR" sz="2400">
                  <a:solidFill>
                    <a:schemeClr val="dk1"/>
                  </a:solidFill>
                  <a:latin typeface="Calibri"/>
                  <a:ea typeface="Calibri"/>
                  <a:cs typeface="Calibri"/>
                  <a:sym typeface="Calibri"/>
                </a:rPr>
                <a:t>les autres sources </a:t>
              </a:r>
              <a:r>
                <a:rPr lang="fr-FR" sz="2400">
                  <a:solidFill>
                    <a:schemeClr val="dk1"/>
                  </a:solidFill>
                  <a:latin typeface="Calibri"/>
                  <a:ea typeface="Calibri"/>
                  <a:cs typeface="Calibri"/>
                  <a:sym typeface="Calibri"/>
                </a:rPr>
                <a:t>?  Pouvez-vous trouver les mêmes informations sur d'autres sites d'information qui les confirment ou les contredisent de manière indépendante ? </a:t>
              </a:r>
              <a:endParaRPr sz="2400">
                <a:solidFill>
                  <a:schemeClr val="dk1"/>
                </a:solidFill>
                <a:latin typeface="Calibri"/>
                <a:ea typeface="Calibri"/>
                <a:cs typeface="Calibri"/>
                <a:sym typeface="Calibri"/>
              </a:endParaRPr>
            </a:p>
          </p:txBody>
        </p:sp>
        <p:cxnSp>
          <p:nvCxnSpPr>
            <p:cNvPr id="524" name="Google Shape;524;p34"/>
            <p:cNvCxnSpPr/>
            <p:nvPr/>
          </p:nvCxnSpPr>
          <p:spPr>
            <a:xfrm>
              <a:off x="0" y="4237434"/>
              <a:ext cx="6797675" cy="0"/>
            </a:xfrm>
            <a:prstGeom prst="straightConnector1">
              <a:avLst/>
            </a:prstGeom>
            <a:solidFill>
              <a:srgbClr val="84543F"/>
            </a:solidFill>
            <a:ln cap="flat" cmpd="sng" w="15875">
              <a:solidFill>
                <a:srgbClr val="84543F"/>
              </a:solidFill>
              <a:prstDash val="solid"/>
              <a:round/>
              <a:headEnd len="sm" w="sm" type="none"/>
              <a:tailEnd len="sm" w="sm" type="none"/>
            </a:ln>
          </p:spPr>
        </p:cxnSp>
        <p:sp>
          <p:nvSpPr>
            <p:cNvPr id="525" name="Google Shape;525;p34"/>
            <p:cNvSpPr/>
            <p:nvPr/>
          </p:nvSpPr>
          <p:spPr>
            <a:xfrm>
              <a:off x="0" y="4237433"/>
              <a:ext cx="6797675" cy="14124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4"/>
            <p:cNvSpPr txBox="1"/>
            <p:nvPr/>
          </p:nvSpPr>
          <p:spPr>
            <a:xfrm>
              <a:off x="0" y="4237433"/>
              <a:ext cx="6797675" cy="1412477"/>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2400"/>
                <a:buFont typeface="Calibri"/>
                <a:buNone/>
              </a:pPr>
              <a:r>
                <a:rPr b="1" lang="fr-FR" sz="2400">
                  <a:solidFill>
                    <a:schemeClr val="dk1"/>
                  </a:solidFill>
                  <a:latin typeface="Calibri"/>
                  <a:ea typeface="Calibri"/>
                  <a:cs typeface="Calibri"/>
                  <a:sym typeface="Calibri"/>
                </a:rPr>
                <a:t>Demandez toujours au système d’IA de vous donner ses sources</a:t>
              </a:r>
              <a:r>
                <a:rPr lang="fr-FR" sz="2400">
                  <a:solidFill>
                    <a:schemeClr val="dk1"/>
                  </a:solidFill>
                  <a:latin typeface="Calibri"/>
                  <a:ea typeface="Calibri"/>
                  <a:cs typeface="Calibri"/>
                  <a:sym typeface="Calibri"/>
                </a:rPr>
                <a:t>, à la fin de chaque instruction… et vérifiez bien les sources fournies!   </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0" name="Shape 530"/>
        <p:cNvGrpSpPr/>
        <p:nvPr/>
      </p:nvGrpSpPr>
      <p:grpSpPr>
        <a:xfrm>
          <a:off x="0" y="0"/>
          <a:ext cx="0" cy="0"/>
          <a:chOff x="0" y="0"/>
          <a:chExt cx="0" cy="0"/>
        </a:xfrm>
      </p:grpSpPr>
      <p:sp>
        <p:nvSpPr>
          <p:cNvPr id="531" name="Google Shape;531;p35"/>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35"/>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533" name="Google Shape;533;p3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534" name="Google Shape;534;p35"/>
          <p:cNvSpPr/>
          <p:nvPr/>
        </p:nvSpPr>
        <p:spPr>
          <a:xfrm>
            <a:off x="0" y="-1"/>
            <a:ext cx="12192001" cy="6857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35"/>
          <p:cNvSpPr txBox="1"/>
          <p:nvPr>
            <p:ph type="title"/>
          </p:nvPr>
        </p:nvSpPr>
        <p:spPr>
          <a:xfrm>
            <a:off x="6502400" y="639097"/>
            <a:ext cx="5040671" cy="368601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fr-FR" sz="8000">
                <a:solidFill>
                  <a:srgbClr val="262626"/>
                </a:solidFill>
              </a:rPr>
              <a:t>Faites votre checklist! </a:t>
            </a:r>
            <a:endParaRPr/>
          </a:p>
        </p:txBody>
      </p:sp>
      <p:cxnSp>
        <p:nvCxnSpPr>
          <p:cNvPr id="536" name="Google Shape;536;p35"/>
          <p:cNvCxnSpPr/>
          <p:nvPr/>
        </p:nvCxnSpPr>
        <p:spPr>
          <a:xfrm>
            <a:off x="5447071" y="4343400"/>
            <a:ext cx="5636107" cy="0"/>
          </a:xfrm>
          <a:prstGeom prst="straightConnector1">
            <a:avLst/>
          </a:prstGeom>
          <a:noFill/>
          <a:ln cap="flat" cmpd="sng" w="9525">
            <a:solidFill>
              <a:schemeClr val="dk2">
                <a:alpha val="89803"/>
              </a:schemeClr>
            </a:solidFill>
            <a:prstDash val="solid"/>
            <a:round/>
            <a:headEnd len="sm" w="sm" type="none"/>
            <a:tailEnd len="sm" w="sm" type="none"/>
          </a:ln>
        </p:spPr>
      </p:cxnSp>
      <p:pic>
        <p:nvPicPr>
          <p:cNvPr id="537" name="Google Shape;537;p35"/>
          <p:cNvPicPr preferRelativeResize="0"/>
          <p:nvPr/>
        </p:nvPicPr>
        <p:blipFill rotWithShape="1">
          <a:blip r:embed="rId3">
            <a:alphaModFix/>
          </a:blip>
          <a:srcRect b="0" l="0" r="0" t="0"/>
          <a:stretch/>
        </p:blipFill>
        <p:spPr>
          <a:xfrm>
            <a:off x="98835" y="-15501"/>
            <a:ext cx="5202023"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35"/>
                                        </p:tgtEl>
                                        <p:attrNameLst>
                                          <p:attrName>style.visibility</p:attrName>
                                        </p:attrNameLst>
                                      </p:cBhvr>
                                      <p:to>
                                        <p:strVal val="visible"/>
                                      </p:to>
                                    </p:set>
                                    <p:animEffect filter="fade" transition="in">
                                      <p:cBhvr>
                                        <p:cTn dur="7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2" name="Shape 542"/>
        <p:cNvGrpSpPr/>
        <p:nvPr/>
      </p:nvGrpSpPr>
      <p:grpSpPr>
        <a:xfrm>
          <a:off x="0" y="0"/>
          <a:ext cx="0" cy="0"/>
          <a:chOff x="0" y="0"/>
          <a:chExt cx="0" cy="0"/>
        </a:xfrm>
      </p:grpSpPr>
      <p:sp>
        <p:nvSpPr>
          <p:cNvPr id="543" name="Google Shape;543;p36"/>
          <p:cNvSpPr/>
          <p:nvPr/>
        </p:nvSpPr>
        <p:spPr>
          <a:xfrm>
            <a:off x="3175" y="6400800"/>
            <a:ext cx="12188825"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36"/>
          <p:cNvSpPr/>
          <p:nvPr/>
        </p:nvSpPr>
        <p:spPr>
          <a:xfrm>
            <a:off x="15" y="6334316"/>
            <a:ext cx="12188825"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545" name="Google Shape;545;p3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546" name="Google Shape;546;p36"/>
          <p:cNvSpPr/>
          <p:nvPr/>
        </p:nvSpPr>
        <p:spPr>
          <a:xfrm>
            <a:off x="0" y="0"/>
            <a:ext cx="12192001" cy="49041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36"/>
          <p:cNvSpPr/>
          <p:nvPr/>
        </p:nvSpPr>
        <p:spPr>
          <a:xfrm>
            <a:off x="1507" y="4953000"/>
            <a:ext cx="12188952" cy="1905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36"/>
          <p:cNvSpPr txBox="1"/>
          <p:nvPr>
            <p:ph type="title"/>
          </p:nvPr>
        </p:nvSpPr>
        <p:spPr>
          <a:xfrm>
            <a:off x="1065197" y="5120640"/>
            <a:ext cx="10058400" cy="8229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fr-FR"/>
              <a:t>A vous de jouer</a:t>
            </a:r>
            <a:r>
              <a:rPr lang="fr-FR" sz="3600">
                <a:solidFill>
                  <a:srgbClr val="FFFFFF"/>
                </a:solidFill>
              </a:rPr>
              <a:t> à Eunopia !</a:t>
            </a:r>
            <a:endParaRPr b="1"/>
          </a:p>
        </p:txBody>
      </p:sp>
      <p:pic>
        <p:nvPicPr>
          <p:cNvPr descr="Une image contenant Animation, Dessin animé, illustration, clipart&#10;&#10;Description générée automatiquement" id="549" name="Google Shape;549;p36"/>
          <p:cNvPicPr preferRelativeResize="0"/>
          <p:nvPr>
            <p:ph idx="2" type="pic"/>
          </p:nvPr>
        </p:nvPicPr>
        <p:blipFill rotWithShape="1">
          <a:blip r:embed="rId3">
            <a:alphaModFix/>
          </a:blip>
          <a:srcRect b="0" l="5546" r="5545" t="0"/>
          <a:stretch/>
        </p:blipFill>
        <p:spPr>
          <a:xfrm>
            <a:off x="-3486" y="0"/>
            <a:ext cx="12195192" cy="4903700"/>
          </a:xfrm>
          <a:prstGeom prst="rect">
            <a:avLst/>
          </a:prstGeom>
          <a:blipFill rotWithShape="1">
            <a:blip r:embed="rId4">
              <a:alphaModFix/>
            </a:blip>
            <a:stretch>
              <a:fillRect b="0" l="0" r="0" t="0"/>
            </a:stretch>
          </a:blipFill>
          <a:ln>
            <a:noFill/>
          </a:ln>
        </p:spPr>
      </p:pic>
      <p:sp>
        <p:nvSpPr>
          <p:cNvPr id="550" name="Google Shape;550;p36"/>
          <p:cNvSpPr/>
          <p:nvPr/>
        </p:nvSpPr>
        <p:spPr>
          <a:xfrm>
            <a:off x="1507" y="4906176"/>
            <a:ext cx="12188952"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555" name="Shape 555"/>
        <p:cNvGrpSpPr/>
        <p:nvPr/>
      </p:nvGrpSpPr>
      <p:grpSpPr>
        <a:xfrm>
          <a:off x="0" y="0"/>
          <a:ext cx="0" cy="0"/>
          <a:chOff x="0" y="0"/>
          <a:chExt cx="0" cy="0"/>
        </a:xfrm>
      </p:grpSpPr>
      <p:sp>
        <p:nvSpPr>
          <p:cNvPr id="556" name="Google Shape;556;p37"/>
          <p:cNvSpPr/>
          <p:nvPr/>
        </p:nvSpPr>
        <p:spPr>
          <a:xfrm>
            <a:off x="0" y="0"/>
            <a:ext cx="12186315" cy="6858000"/>
          </a:xfrm>
          <a:prstGeom prst="rect">
            <a:avLst/>
          </a:prstGeom>
          <a:solidFill>
            <a:schemeClr val="lt1"/>
          </a:solidFill>
          <a:ln>
            <a:noFill/>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37"/>
          <p:cNvSpPr/>
          <p:nvPr/>
        </p:nvSpPr>
        <p:spPr>
          <a:xfrm>
            <a:off x="16" y="0"/>
            <a:ext cx="4050791" cy="68580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37"/>
          <p:cNvSpPr txBox="1"/>
          <p:nvPr>
            <p:ph type="title"/>
          </p:nvPr>
        </p:nvSpPr>
        <p:spPr>
          <a:xfrm>
            <a:off x="492370" y="516835"/>
            <a:ext cx="3084844" cy="2103875"/>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rgbClr val="FFFFFF"/>
              </a:buClr>
              <a:buSzPts val="4800"/>
              <a:buFont typeface="Calibri"/>
              <a:buNone/>
            </a:pPr>
            <a:r>
              <a:rPr lang="fr-FR">
                <a:solidFill>
                  <a:srgbClr val="FFFFFF"/>
                </a:solidFill>
              </a:rPr>
              <a:t>Jouer à Eunopia</a:t>
            </a:r>
            <a:endParaRPr/>
          </a:p>
        </p:txBody>
      </p:sp>
      <p:sp>
        <p:nvSpPr>
          <p:cNvPr id="559" name="Google Shape;559;p37"/>
          <p:cNvSpPr txBox="1"/>
          <p:nvPr>
            <p:ph idx="1" type="body"/>
          </p:nvPr>
        </p:nvSpPr>
        <p:spPr>
          <a:xfrm>
            <a:off x="492371" y="2653800"/>
            <a:ext cx="3084844" cy="3335519"/>
          </a:xfrm>
          <a:prstGeom prst="rect">
            <a:avLst/>
          </a:prstGeom>
          <a:noFill/>
          <a:ln>
            <a:noFill/>
          </a:ln>
        </p:spPr>
        <p:txBody>
          <a:bodyPr anchor="t" anchorCtr="0" bIns="45700" lIns="0" rIns="0" spcFirstLastPara="1" tIns="45700" wrap="square">
            <a:noAutofit/>
          </a:bodyPr>
          <a:lstStyle/>
          <a:p>
            <a:pPr algn="l" indent="-177800" lvl="0" marL="91440" rtl="0">
              <a:lnSpc>
                <a:spcPct val="90000"/>
              </a:lnSpc>
              <a:spcBef>
                <a:spcPts val="0"/>
              </a:spcBef>
              <a:spcAft>
                <a:spcPts val="0"/>
              </a:spcAft>
              <a:buSzPts val="2800"/>
              <a:buChar char=" "/>
            </a:pPr>
            <a:r>
              <a:rPr lang="fr-FR" sz="2800">
                <a:solidFill>
                  <a:schemeClr val="dk1"/>
                </a:solidFill>
              </a:rPr>
              <a:t>Situé dans un monde ouvert, l'objectif du jeu est de découvrir la vérité derrière les différentes rumeurs reçues par le joueur en interagissant avec les extraterrestres. </a:t>
            </a:r>
            <a:endParaRPr/>
          </a:p>
        </p:txBody>
      </p:sp>
      <p:pic>
        <p:nvPicPr>
          <p:cNvPr id="560" name="Google Shape;560;p37"/>
          <p:cNvPicPr preferRelativeResize="0"/>
          <p:nvPr/>
        </p:nvPicPr>
        <p:blipFill rotWithShape="1">
          <a:blip r:embed="rId3">
            <a:alphaModFix/>
          </a:blip>
          <a:srcRect l="19" r="16" t="37"/>
          <a:stretch/>
        </p:blipFill>
        <p:spPr>
          <a:xfrm>
            <a:off x="4075043" y="0"/>
            <a:ext cx="8111272" cy="6857999"/>
          </a:xfrm>
          <a:prstGeom prst="rect">
            <a:avLst/>
          </a:prstGeom>
          <a:noFill/>
          <a:ln>
            <a:noFill/>
          </a:ln>
        </p:spPr>
      </p:pic>
      <p:sp>
        <p:nvSpPr>
          <p:cNvPr id="561" name="Google Shape;561;p37"/>
          <p:cNvSpPr/>
          <p:nvPr/>
        </p:nvSpPr>
        <p:spPr>
          <a:xfrm>
            <a:off x="4040071" y="0"/>
            <a:ext cx="64008" cy="6858000"/>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gradFill>
          <a:gsLst>
            <a:gs pos="0">
              <a:srgbClr val="3A3A3A"/>
            </a:gs>
            <a:gs pos="65000">
              <a:schemeClr val="dk1"/>
            </a:gs>
            <a:gs pos="100000">
              <a:schemeClr val="dk1"/>
            </a:gs>
          </a:gsLst>
          <a:lin ang="16200000" scaled="0"/>
        </a:gradFill>
      </p:bgPr>
    </p:bg>
    <p:spTree>
      <p:nvGrpSpPr>
        <p:cNvPr id="565" name="Shape 565"/>
        <p:cNvGrpSpPr/>
        <p:nvPr/>
      </p:nvGrpSpPr>
      <p:grpSpPr>
        <a:xfrm>
          <a:off x="0" y="0"/>
          <a:ext cx="0" cy="0"/>
          <a:chOff x="0" y="0"/>
          <a:chExt cx="0" cy="0"/>
        </a:xfrm>
      </p:grpSpPr>
      <p:sp>
        <p:nvSpPr>
          <p:cNvPr id="566" name="Google Shape;566;p38"/>
          <p:cNvSpPr/>
          <p:nvPr/>
        </p:nvSpPr>
        <p:spPr>
          <a:xfrm>
            <a:off x="3175" y="6400800"/>
            <a:ext cx="12188825" cy="4572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38"/>
          <p:cNvSpPr/>
          <p:nvPr/>
        </p:nvSpPr>
        <p:spPr>
          <a:xfrm>
            <a:off x="15" y="6334316"/>
            <a:ext cx="12188825" cy="64008"/>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cxnSp>
        <p:nvCxnSpPr>
          <p:cNvPr id="568" name="Google Shape;568;p38"/>
          <p:cNvCxnSpPr/>
          <p:nvPr/>
        </p:nvCxnSpPr>
        <p:spPr>
          <a:xfrm>
            <a:off x="1207658" y="4343400"/>
            <a:ext cx="9875520" cy="0"/>
          </a:xfrm>
          <a:prstGeom prst="straightConnector1">
            <a:avLst/>
          </a:prstGeom>
          <a:noFill/>
          <a:ln cap="flat" cmpd="sng" w="9525">
            <a:solidFill>
              <a:srgbClr val="FEFEFE"/>
            </a:solidFill>
            <a:prstDash val="solid"/>
            <a:round/>
            <a:headEnd len="sm" type="none" w="sm"/>
            <a:tailEnd len="sm" type="none" w="sm"/>
          </a:ln>
        </p:spPr>
      </p:cxnSp>
      <p:pic>
        <p:nvPicPr>
          <p:cNvPr descr="Pessoa a utilizar a caneta digital" id="569" name="Google Shape;569;p38"/>
          <p:cNvPicPr preferRelativeResize="0"/>
          <p:nvPr/>
        </p:nvPicPr>
        <p:blipFill rotWithShape="1">
          <a:blip r:embed="rId3">
            <a:alphaModFix amt="35000"/>
          </a:blip>
          <a:srcRect b="27" t="50"/>
          <a:stretch/>
        </p:blipFill>
        <p:spPr>
          <a:xfrm>
            <a:off x="20" y="10"/>
            <a:ext cx="12191980" cy="6857990"/>
          </a:xfrm>
          <a:prstGeom prst="rect">
            <a:avLst/>
          </a:prstGeom>
          <a:noFill/>
          <a:ln>
            <a:noFill/>
          </a:ln>
        </p:spPr>
      </p:pic>
      <p:sp>
        <p:nvSpPr>
          <p:cNvPr id="570" name="Google Shape;570;p38"/>
          <p:cNvSpPr txBox="1"/>
          <p:nvPr/>
        </p:nvSpPr>
        <p:spPr>
          <a:xfrm>
            <a:off x="1097280" y="758952"/>
            <a:ext cx="10058400" cy="3566160"/>
          </a:xfrm>
          <a:prstGeom prst="rect">
            <a:avLst/>
          </a:prstGeom>
          <a:noFill/>
          <a:ln>
            <a:noFill/>
          </a:ln>
        </p:spPr>
        <p:txBody>
          <a:bodyPr anchor="b" anchorCtr="0" bIns="45700" lIns="91425" rIns="91425" spcFirstLastPara="1" tIns="45700" wrap="square">
            <a:normAutofit lnSpcReduction="10000"/>
          </a:bodyPr>
          <a:lstStyle/>
          <a:p>
            <a:pPr algn="l" indent="0" lvl="0" marL="0" marR="0" rtl="0">
              <a:lnSpc>
                <a:spcPct val="85000"/>
              </a:lnSpc>
              <a:spcBef>
                <a:spcPts val="0"/>
              </a:spcBef>
              <a:spcAft>
                <a:spcPts val="0"/>
              </a:spcAft>
              <a:buNone/>
            </a:pPr>
            <a:r>
              <a:rPr lang="fr-FR" sz="6800">
                <a:solidFill>
                  <a:srgbClr val="FFFFFF"/>
                </a:solidFill>
                <a:latin typeface="Calibri"/>
                <a:ea typeface="Calibri"/>
                <a:cs typeface="Calibri"/>
                <a:sym typeface="Calibri"/>
              </a:rPr>
              <a:t>Vous sentez-vous mieux informés sur les défis démocratiques et la désinformation ?</a:t>
            </a:r>
            <a:endParaRPr/>
          </a:p>
        </p:txBody>
      </p:sp>
      <p:cxnSp>
        <p:nvCxnSpPr>
          <p:cNvPr id="571" name="Google Shape;571;p38"/>
          <p:cNvCxnSpPr/>
          <p:nvPr/>
        </p:nvCxnSpPr>
        <p:spPr>
          <a:xfrm>
            <a:off x="1207658" y="4343400"/>
            <a:ext cx="9875520" cy="0"/>
          </a:xfrm>
          <a:prstGeom prst="straightConnector1">
            <a:avLst/>
          </a:prstGeom>
          <a:noFill/>
          <a:ln cap="flat" cmpd="sng" w="9525">
            <a:solidFill>
              <a:schemeClr val="lt1">
                <a:alpha val="80000"/>
              </a:schemeClr>
            </a:solidFill>
            <a:prstDash val="solid"/>
            <a:round/>
            <a:headEnd len="sm" type="none" w="sm"/>
            <a:tailEnd len="sm" type="none" w="sm"/>
          </a:ln>
        </p:spPr>
      </p:cxnSp>
      <p:sp>
        <p:nvSpPr>
          <p:cNvPr id="572" name="Google Shape;572;p38"/>
          <p:cNvSpPr/>
          <p:nvPr/>
        </p:nvSpPr>
        <p:spPr>
          <a:xfrm>
            <a:off x="15" y="6334316"/>
            <a:ext cx="12191985" cy="66484"/>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38"/>
          <p:cNvSpPr/>
          <p:nvPr/>
        </p:nvSpPr>
        <p:spPr>
          <a:xfrm>
            <a:off x="1" y="6400800"/>
            <a:ext cx="12192000" cy="4572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delay="0" evt="onBegin">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69"/>
                                        </p:tgtEl>
                                        <p:attrNameLst>
                                          <p:attrName>style.visibility</p:attrName>
                                        </p:attrNameLst>
                                      </p:cBhvr>
                                      <p:to>
                                        <p:strVal val="visible"/>
                                      </p:to>
                                    </p:set>
                                    <p:animEffect filter="fade" transition="in">
                                      <p:cBhvr>
                                        <p:cTn dur="7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gradFill>
          <a:gsLst>
            <a:gs pos="0">
              <a:srgbClr val="3A3A3A"/>
            </a:gs>
            <a:gs pos="65000">
              <a:schemeClr val="dk1"/>
            </a:gs>
            <a:gs pos="100000">
              <a:schemeClr val="dk1"/>
            </a:gs>
          </a:gsLst>
          <a:lin ang="16200000" scaled="0"/>
        </a:gradFill>
      </p:bgPr>
    </p:bg>
    <p:spTree>
      <p:nvGrpSpPr>
        <p:cNvPr id="577" name="Shape 577"/>
        <p:cNvGrpSpPr/>
        <p:nvPr/>
      </p:nvGrpSpPr>
      <p:grpSpPr>
        <a:xfrm>
          <a:off x="0" y="0"/>
          <a:ext cx="0" cy="0"/>
          <a:chOff x="0" y="0"/>
          <a:chExt cx="0" cy="0"/>
        </a:xfrm>
      </p:grpSpPr>
      <p:pic>
        <p:nvPicPr>
          <p:cNvPr descr="Pessoa a escrever operações matemáticas num quadro" id="578" name="Google Shape;578;p39"/>
          <p:cNvPicPr preferRelativeResize="0"/>
          <p:nvPr/>
        </p:nvPicPr>
        <p:blipFill rotWithShape="1">
          <a:blip r:embed="rId3">
            <a:alphaModFix amt="35000"/>
          </a:blip>
          <a:srcRect b="86" t="4"/>
          <a:stretch/>
        </p:blipFill>
        <p:spPr>
          <a:xfrm>
            <a:off x="20" y="10"/>
            <a:ext cx="12191980" cy="6857990"/>
          </a:xfrm>
          <a:prstGeom prst="rect">
            <a:avLst/>
          </a:prstGeom>
          <a:noFill/>
          <a:ln>
            <a:noFill/>
          </a:ln>
        </p:spPr>
      </p:pic>
      <p:cxnSp>
        <p:nvCxnSpPr>
          <p:cNvPr id="579" name="Google Shape;579;p39"/>
          <p:cNvCxnSpPr/>
          <p:nvPr/>
        </p:nvCxnSpPr>
        <p:spPr>
          <a:xfrm>
            <a:off x="1193532" y="1737845"/>
            <a:ext cx="9966960" cy="0"/>
          </a:xfrm>
          <a:prstGeom prst="straightConnector1">
            <a:avLst/>
          </a:prstGeom>
          <a:noFill/>
          <a:ln cap="flat" cmpd="sng" w="9525">
            <a:solidFill>
              <a:schemeClr val="lt2">
                <a:alpha val="89803"/>
              </a:schemeClr>
            </a:solidFill>
            <a:prstDash val="solid"/>
            <a:round/>
            <a:headEnd len="sm" type="none" w="sm"/>
            <a:tailEnd len="sm" type="none" w="sm"/>
          </a:ln>
        </p:spPr>
      </p:cxnSp>
      <p:sp>
        <p:nvSpPr>
          <p:cNvPr id="580" name="Google Shape;580;p39"/>
          <p:cNvSpPr txBox="1"/>
          <p:nvPr>
            <p:ph type="title"/>
          </p:nvPr>
        </p:nvSpPr>
        <p:spPr>
          <a:xfrm>
            <a:off x="1097280" y="286603"/>
            <a:ext cx="10058400" cy="1450757"/>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lt1"/>
              </a:buClr>
              <a:buSzPts val="4800"/>
              <a:buFont typeface="Calibri"/>
              <a:buNone/>
            </a:pPr>
            <a:r>
              <a:rPr lang="fr-FR">
                <a:solidFill>
                  <a:schemeClr val="lt1"/>
                </a:solidFill>
              </a:rPr>
              <a:t>Soyez intelligents face aux algorithmes!</a:t>
            </a:r>
            <a:endParaRPr/>
          </a:p>
        </p:txBody>
      </p:sp>
      <p:sp>
        <p:nvSpPr>
          <p:cNvPr id="581" name="Google Shape;581;p39"/>
          <p:cNvSpPr txBox="1"/>
          <p:nvPr>
            <p:ph idx="1" type="body"/>
          </p:nvPr>
        </p:nvSpPr>
        <p:spPr>
          <a:xfrm>
            <a:off x="1097280" y="1845734"/>
            <a:ext cx="10058400" cy="4023360"/>
          </a:xfrm>
          <a:prstGeom prst="rect">
            <a:avLst/>
          </a:prstGeom>
          <a:noFill/>
          <a:ln>
            <a:noFill/>
          </a:ln>
        </p:spPr>
        <p:txBody>
          <a:bodyPr anchor="t" anchorCtr="0" bIns="45700" lIns="0" rIns="0" spcFirstLastPara="1" tIns="45700" wrap="square">
            <a:normAutofit/>
          </a:bodyPr>
          <a:lstStyle/>
          <a:p>
            <a:pPr algn="l" indent="-50800" lvl="0" marL="228600" rtl="0">
              <a:lnSpc>
                <a:spcPct val="90000"/>
              </a:lnSpc>
              <a:spcBef>
                <a:spcPts val="0"/>
              </a:spcBef>
              <a:spcAft>
                <a:spcPts val="0"/>
              </a:spcAft>
              <a:buClr>
                <a:schemeClr val="dk1"/>
              </a:buClr>
              <a:buSzPts val="2800"/>
              <a:buNone/>
            </a:pPr>
            <a:r>
              <a:rPr lang="fr-FR" sz="2400">
                <a:solidFill>
                  <a:schemeClr val="lt1"/>
                </a:solidFill>
              </a:rPr>
              <a:t>Éthique : Algorithmes et fake news forment parfois des relations dangereuses</a:t>
            </a:r>
            <a:endParaRPr/>
          </a:p>
          <a:p>
            <a:pPr algn="l" indent="-50800" lvl="0" marL="228600" rtl="0">
              <a:lnSpc>
                <a:spcPct val="90000"/>
              </a:lnSpc>
              <a:spcBef>
                <a:spcPts val="1000"/>
              </a:spcBef>
              <a:spcAft>
                <a:spcPts val="0"/>
              </a:spcAft>
              <a:buClr>
                <a:schemeClr val="dk1"/>
              </a:buClr>
              <a:buSzPts val="2800"/>
              <a:buNone/>
            </a:pPr>
            <a:r>
              <a:rPr lang="fr-FR" sz="2400">
                <a:solidFill>
                  <a:schemeClr val="lt1"/>
                </a:solidFill>
              </a:rPr>
              <a:t>Sources : Les fake news peuvent déstabiliser les démocraties</a:t>
            </a:r>
            <a:endParaRPr/>
          </a:p>
          <a:p>
            <a:pPr algn="l" indent="-50800" lvl="0" marL="228600" rtl="0">
              <a:lnSpc>
                <a:spcPct val="90000"/>
              </a:lnSpc>
              <a:spcBef>
                <a:spcPts val="1000"/>
              </a:spcBef>
              <a:spcAft>
                <a:spcPts val="0"/>
              </a:spcAft>
              <a:buClr>
                <a:schemeClr val="dk1"/>
              </a:buClr>
              <a:buSzPts val="2800"/>
              <a:buNone/>
            </a:pPr>
            <a:r>
              <a:rPr lang="fr-FR" sz="2400">
                <a:solidFill>
                  <a:schemeClr val="lt1"/>
                </a:solidFill>
              </a:rPr>
              <a:t>Pluralisme : Tous les algorithmes ne se valent pas (classement, recommandation, prédiction)</a:t>
            </a:r>
            <a:endParaRPr/>
          </a:p>
          <a:p>
            <a:pPr algn="l" indent="-50800" lvl="0" marL="228600" rtl="0">
              <a:lnSpc>
                <a:spcPct val="90000"/>
              </a:lnSpc>
              <a:spcBef>
                <a:spcPts val="1000"/>
              </a:spcBef>
              <a:spcAft>
                <a:spcPts val="0"/>
              </a:spcAft>
              <a:buClr>
                <a:schemeClr val="dk1"/>
              </a:buClr>
              <a:buSzPts val="2800"/>
              <a:buNone/>
            </a:pPr>
            <a:r>
              <a:t/>
            </a:r>
            <a:endParaRPr sz="2400">
              <a:solidFill>
                <a:schemeClr val="lt1"/>
              </a:solidFill>
            </a:endParaRPr>
          </a:p>
          <a:p>
            <a:pPr algn="l" indent="-50800" lvl="0" marL="228600" rtl="0">
              <a:lnSpc>
                <a:spcPct val="90000"/>
              </a:lnSpc>
              <a:spcBef>
                <a:spcPts val="1000"/>
              </a:spcBef>
              <a:spcAft>
                <a:spcPts val="0"/>
              </a:spcAft>
              <a:buClr>
                <a:schemeClr val="dk1"/>
              </a:buClr>
              <a:buSzPts val="2800"/>
              <a:buNone/>
            </a:pPr>
            <a:r>
              <a:t/>
            </a:r>
            <a:endParaRPr sz="2400">
              <a:solidFill>
                <a:schemeClr val="lt1"/>
              </a:solidFill>
            </a:endParaRPr>
          </a:p>
          <a:p>
            <a:pPr algn="l" indent="-50800" lvl="0" marL="228600" rtl="0">
              <a:lnSpc>
                <a:spcPct val="90000"/>
              </a:lnSpc>
              <a:spcBef>
                <a:spcPts val="1000"/>
              </a:spcBef>
              <a:spcAft>
                <a:spcPts val="0"/>
              </a:spcAft>
              <a:buClr>
                <a:schemeClr val="dk1"/>
              </a:buClr>
              <a:buSzPts val="2800"/>
              <a:buNone/>
            </a:pPr>
            <a:r>
              <a:rPr lang="fr-FR" sz="2400">
                <a:solidFill>
                  <a:schemeClr val="lt1"/>
                </a:solidFill>
              </a:rPr>
              <a:t>N'oubliez pas que les algorithmes sont très futés pour faire des profits.</a:t>
            </a:r>
            <a:endParaRPr/>
          </a:p>
          <a:p>
            <a:pPr algn="l" indent="-50800" lvl="0" marL="228600" rtl="0">
              <a:lnSpc>
                <a:spcPct val="90000"/>
              </a:lnSpc>
              <a:spcBef>
                <a:spcPts val="1000"/>
              </a:spcBef>
              <a:spcAft>
                <a:spcPts val="0"/>
              </a:spcAft>
              <a:buClr>
                <a:schemeClr val="dk1"/>
              </a:buClr>
              <a:buSzPts val="2800"/>
              <a:buNone/>
            </a:pPr>
            <a:r>
              <a:rPr lang="fr-FR" sz="2400">
                <a:solidFill>
                  <a:schemeClr val="lt1"/>
                </a:solidFill>
              </a:rPr>
              <a:t>Vous pouvez agir plutôt que de subir. Passez à l'action !</a:t>
            </a:r>
            <a:endParaRPr/>
          </a:p>
        </p:txBody>
      </p:sp>
      <p:sp>
        <p:nvSpPr>
          <p:cNvPr id="582" name="Google Shape;582;p39"/>
          <p:cNvSpPr/>
          <p:nvPr/>
        </p:nvSpPr>
        <p:spPr>
          <a:xfrm>
            <a:off x="15" y="6334316"/>
            <a:ext cx="12191985" cy="66484"/>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39"/>
          <p:cNvSpPr/>
          <p:nvPr/>
        </p:nvSpPr>
        <p:spPr>
          <a:xfrm>
            <a:off x="1" y="6400800"/>
            <a:ext cx="12192000" cy="4572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gradFill>
          <a:gsLst>
            <a:gs pos="0">
              <a:srgbClr val="3A3A3A"/>
            </a:gs>
            <a:gs pos="65000">
              <a:schemeClr val="dk1"/>
            </a:gs>
            <a:gs pos="100000">
              <a:schemeClr val="dk1"/>
            </a:gs>
          </a:gsLst>
          <a:lin ang="16200000" scaled="0"/>
        </a:gradFill>
      </p:bgPr>
    </p:bg>
    <p:spTree>
      <p:nvGrpSpPr>
        <p:cNvPr id="587" name="Shape 587"/>
        <p:cNvGrpSpPr/>
        <p:nvPr/>
      </p:nvGrpSpPr>
      <p:grpSpPr>
        <a:xfrm>
          <a:off x="0" y="0"/>
          <a:ext cx="0" cy="0"/>
          <a:chOff x="0" y="0"/>
          <a:chExt cx="0" cy="0"/>
        </a:xfrm>
      </p:grpSpPr>
      <p:pic>
        <p:nvPicPr>
          <p:cNvPr descr="Grande plano de peças de xadrez num tabuleiro de xadrez" id="588" name="Google Shape;588;p40"/>
          <p:cNvPicPr preferRelativeResize="0"/>
          <p:nvPr/>
        </p:nvPicPr>
        <p:blipFill rotWithShape="1">
          <a:blip r:embed="rId3">
            <a:alphaModFix amt="35000"/>
          </a:blip>
          <a:srcRect t="54"/>
          <a:stretch/>
        </p:blipFill>
        <p:spPr>
          <a:xfrm>
            <a:off x="20" y="10"/>
            <a:ext cx="12191980" cy="6857990"/>
          </a:xfrm>
          <a:prstGeom prst="rect">
            <a:avLst/>
          </a:prstGeom>
          <a:noFill/>
          <a:ln>
            <a:noFill/>
          </a:ln>
        </p:spPr>
      </p:pic>
      <p:cxnSp>
        <p:nvCxnSpPr>
          <p:cNvPr id="589" name="Google Shape;589;p40"/>
          <p:cNvCxnSpPr/>
          <p:nvPr/>
        </p:nvCxnSpPr>
        <p:spPr>
          <a:xfrm>
            <a:off x="1193532" y="1737845"/>
            <a:ext cx="9966960" cy="0"/>
          </a:xfrm>
          <a:prstGeom prst="straightConnector1">
            <a:avLst/>
          </a:prstGeom>
          <a:noFill/>
          <a:ln cap="flat" cmpd="sng" w="9525">
            <a:solidFill>
              <a:schemeClr val="lt2">
                <a:alpha val="89803"/>
              </a:schemeClr>
            </a:solidFill>
            <a:prstDash val="solid"/>
            <a:round/>
            <a:headEnd len="sm" type="none" w="sm"/>
            <a:tailEnd len="sm" type="none" w="sm"/>
          </a:ln>
        </p:spPr>
      </p:cxnSp>
      <p:sp>
        <p:nvSpPr>
          <p:cNvPr id="590" name="Google Shape;590;p40"/>
          <p:cNvSpPr txBox="1"/>
          <p:nvPr>
            <p:ph type="title"/>
          </p:nvPr>
        </p:nvSpPr>
        <p:spPr>
          <a:xfrm>
            <a:off x="1097280" y="286603"/>
            <a:ext cx="10058400" cy="1450757"/>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lt1"/>
              </a:buClr>
              <a:buSzPts val="4800"/>
              <a:buFont typeface="Calibri"/>
              <a:buNone/>
            </a:pPr>
            <a:r>
              <a:rPr lang="fr-FR">
                <a:solidFill>
                  <a:schemeClr val="lt1"/>
                </a:solidFill>
              </a:rPr>
              <a:t>Soyez intelligents face à l’IA !</a:t>
            </a:r>
            <a:endParaRPr/>
          </a:p>
        </p:txBody>
      </p:sp>
      <p:sp>
        <p:nvSpPr>
          <p:cNvPr id="591" name="Google Shape;591;p40"/>
          <p:cNvSpPr txBox="1"/>
          <p:nvPr>
            <p:ph idx="1" type="body"/>
          </p:nvPr>
        </p:nvSpPr>
        <p:spPr>
          <a:xfrm>
            <a:off x="1097280" y="1845734"/>
            <a:ext cx="10058400" cy="4023360"/>
          </a:xfrm>
          <a:prstGeom prst="rect">
            <a:avLst/>
          </a:prstGeom>
          <a:noFill/>
          <a:ln>
            <a:noFill/>
          </a:ln>
        </p:spPr>
        <p:txBody>
          <a:bodyPr anchor="t" anchorCtr="0" bIns="45700" lIns="0" rIns="0" spcFirstLastPara="1" tIns="45700" wrap="square">
            <a:normAutofit fontScale="92500" lnSpcReduction="10000"/>
          </a:bodyPr>
          <a:lstStyle/>
          <a:p>
            <a:pPr algn="l" indent="-50800" lvl="0" marL="228600" rtl="0">
              <a:lnSpc>
                <a:spcPct val="90000"/>
              </a:lnSpc>
              <a:spcBef>
                <a:spcPts val="0"/>
              </a:spcBef>
              <a:spcAft>
                <a:spcPts val="0"/>
              </a:spcAft>
              <a:buClr>
                <a:schemeClr val="dk1"/>
              </a:buClr>
              <a:buSzPct val="126126"/>
              <a:buNone/>
            </a:pPr>
            <a:r>
              <a:rPr lang="fr-FR" sz="2400">
                <a:solidFill>
                  <a:schemeClr val="lt1"/>
                </a:solidFill>
              </a:rPr>
              <a:t>Éthique : vérifiez la qualité des informations introduites dans tout système d'IA (cela garantit le résultat).</a:t>
            </a:r>
            <a:endParaRPr/>
          </a:p>
          <a:p>
            <a:pPr algn="l" indent="-50800" lvl="0" marL="228600" rtl="0">
              <a:lnSpc>
                <a:spcPct val="90000"/>
              </a:lnSpc>
              <a:spcBef>
                <a:spcPts val="1000"/>
              </a:spcBef>
              <a:spcAft>
                <a:spcPts val="0"/>
              </a:spcAft>
              <a:buClr>
                <a:schemeClr val="dk1"/>
              </a:buClr>
              <a:buSzPct val="126126"/>
              <a:buNone/>
            </a:pPr>
            <a:r>
              <a:rPr lang="fr-FR" sz="2400">
                <a:solidFill>
                  <a:schemeClr val="lt1"/>
                </a:solidFill>
              </a:rPr>
              <a:t>Sources : concluez toujours votre message en demandant à l'IA ses sources (et vérifiez-les! ).</a:t>
            </a:r>
            <a:endParaRPr/>
          </a:p>
          <a:p>
            <a:pPr algn="l" indent="-50800" lvl="0" marL="228600" rtl="0">
              <a:lnSpc>
                <a:spcPct val="90000"/>
              </a:lnSpc>
              <a:spcBef>
                <a:spcPts val="1000"/>
              </a:spcBef>
              <a:spcAft>
                <a:spcPts val="0"/>
              </a:spcAft>
              <a:buClr>
                <a:schemeClr val="dk1"/>
              </a:buClr>
              <a:buSzPct val="126126"/>
              <a:buNone/>
            </a:pPr>
            <a:r>
              <a:rPr lang="fr-FR" sz="2400">
                <a:solidFill>
                  <a:schemeClr val="lt1"/>
                </a:solidFill>
              </a:rPr>
              <a:t>Pluralisme : évitez de vous fier à un seul système d'IA (pas seulement ChatGPT, mais aussi Llama, Mistral, Perplexity...)</a:t>
            </a:r>
            <a:endParaRPr/>
          </a:p>
          <a:p>
            <a:pPr algn="l" indent="-50800" lvl="0" marL="228600" rtl="0">
              <a:lnSpc>
                <a:spcPct val="90000"/>
              </a:lnSpc>
              <a:spcBef>
                <a:spcPts val="1000"/>
              </a:spcBef>
              <a:spcAft>
                <a:spcPts val="0"/>
              </a:spcAft>
              <a:buClr>
                <a:schemeClr val="dk1"/>
              </a:buClr>
              <a:buSzPct val="126126"/>
              <a:buNone/>
            </a:pPr>
            <a:r>
              <a:t/>
            </a:r>
            <a:endParaRPr sz="2400">
              <a:solidFill>
                <a:schemeClr val="lt1"/>
              </a:solidFill>
            </a:endParaRPr>
          </a:p>
          <a:p>
            <a:pPr algn="l" indent="-50800" lvl="0" marL="228600" rtl="0">
              <a:lnSpc>
                <a:spcPct val="90000"/>
              </a:lnSpc>
              <a:spcBef>
                <a:spcPts val="1000"/>
              </a:spcBef>
              <a:spcAft>
                <a:spcPts val="0"/>
              </a:spcAft>
              <a:buClr>
                <a:schemeClr val="dk1"/>
              </a:buClr>
              <a:buSzPct val="126126"/>
              <a:buNone/>
            </a:pPr>
            <a:r>
              <a:rPr lang="fr-FR" sz="2400">
                <a:solidFill>
                  <a:schemeClr val="lt1"/>
                </a:solidFill>
              </a:rPr>
              <a:t>Rappelez-vous que les systèmes d'IA sont des outils (ils ne sont pas humains, ils n'ont pas de sentiments, ...)</a:t>
            </a:r>
            <a:endParaRPr/>
          </a:p>
          <a:p>
            <a:pPr algn="l" indent="-50800" lvl="0" marL="228600" rtl="0">
              <a:lnSpc>
                <a:spcPct val="90000"/>
              </a:lnSpc>
              <a:spcBef>
                <a:spcPts val="1000"/>
              </a:spcBef>
              <a:spcAft>
                <a:spcPts val="0"/>
              </a:spcAft>
              <a:buClr>
                <a:schemeClr val="dk1"/>
              </a:buClr>
              <a:buSzPct val="126126"/>
              <a:buNone/>
            </a:pPr>
            <a:r>
              <a:rPr lang="fr-FR" sz="2400">
                <a:solidFill>
                  <a:schemeClr val="lt1"/>
                </a:solidFill>
              </a:rPr>
              <a:t>Les systèmes d’IA ne recherchent pas la vérité et n’ont pas d'émotions (il faut donc se méfier de la désinformation).</a:t>
            </a:r>
            <a:endParaRPr/>
          </a:p>
          <a:p>
            <a:pPr algn="l" indent="-50800" lvl="0" marL="228600" rtl="0">
              <a:lnSpc>
                <a:spcPct val="90000"/>
              </a:lnSpc>
              <a:spcBef>
                <a:spcPts val="1000"/>
              </a:spcBef>
              <a:spcAft>
                <a:spcPts val="0"/>
              </a:spcAft>
              <a:buClr>
                <a:schemeClr val="dk1"/>
              </a:buClr>
              <a:buSzPct val="126126"/>
              <a:buNone/>
            </a:pPr>
            <a:r>
              <a:t/>
            </a:r>
            <a:endParaRPr sz="2400">
              <a:solidFill>
                <a:schemeClr val="lt1"/>
              </a:solidFill>
            </a:endParaRPr>
          </a:p>
        </p:txBody>
      </p:sp>
      <p:sp>
        <p:nvSpPr>
          <p:cNvPr id="592" name="Google Shape;592;p40"/>
          <p:cNvSpPr/>
          <p:nvPr/>
        </p:nvSpPr>
        <p:spPr>
          <a:xfrm>
            <a:off x="15" y="6334316"/>
            <a:ext cx="12191985" cy="66484"/>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40"/>
          <p:cNvSpPr/>
          <p:nvPr/>
        </p:nvSpPr>
        <p:spPr>
          <a:xfrm>
            <a:off x="1" y="6400800"/>
            <a:ext cx="12192000" cy="4572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gradFill>
          <a:gsLst>
            <a:gs pos="0">
              <a:srgbClr val="3A3A3A"/>
            </a:gs>
            <a:gs pos="65000">
              <a:schemeClr val="dk1"/>
            </a:gs>
            <a:gs pos="100000">
              <a:schemeClr val="dk1"/>
            </a:gs>
          </a:gsLst>
          <a:lin ang="16200000" scaled="0"/>
        </a:gradFill>
      </p:bgPr>
    </p:bg>
    <p:spTree>
      <p:nvGrpSpPr>
        <p:cNvPr id="170" name="Shape 170"/>
        <p:cNvGrpSpPr/>
        <p:nvPr/>
      </p:nvGrpSpPr>
      <p:grpSpPr>
        <a:xfrm>
          <a:off x="0" y="0"/>
          <a:ext cx="0" cy="0"/>
          <a:chOff x="0" y="0"/>
          <a:chExt cx="0" cy="0"/>
        </a:xfrm>
      </p:grpSpPr>
      <p:pic>
        <p:nvPicPr>
          <p:cNvPr descr="Juiz martelo descansar no bloco" id="171" name="Google Shape;171;p5">
            <a:hlinkClick r:id="rId3"/>
          </p:cNvPr>
          <p:cNvPicPr preferRelativeResize="0"/>
          <p:nvPr/>
        </p:nvPicPr>
        <p:blipFill rotWithShape="1">
          <a:blip r:embed="rId4">
            <a:alphaModFix amt="35000"/>
          </a:blip>
          <a:srcRect b="25" t="51"/>
          <a:stretch/>
        </p:blipFill>
        <p:spPr>
          <a:xfrm>
            <a:off x="20" y="10"/>
            <a:ext cx="12191980" cy="6857990"/>
          </a:xfrm>
          <a:prstGeom prst="rect">
            <a:avLst/>
          </a:prstGeom>
          <a:noFill/>
          <a:ln>
            <a:noFill/>
          </a:ln>
        </p:spPr>
      </p:pic>
      <p:cxnSp>
        <p:nvCxnSpPr>
          <p:cNvPr id="172" name="Google Shape;172;p5"/>
          <p:cNvCxnSpPr/>
          <p:nvPr/>
        </p:nvCxnSpPr>
        <p:spPr>
          <a:xfrm>
            <a:off x="1193532" y="1737845"/>
            <a:ext cx="9966960" cy="0"/>
          </a:xfrm>
          <a:prstGeom prst="straightConnector1">
            <a:avLst/>
          </a:prstGeom>
          <a:noFill/>
          <a:ln cap="flat" cmpd="sng" w="9525">
            <a:solidFill>
              <a:schemeClr val="lt2">
                <a:alpha val="89803"/>
              </a:schemeClr>
            </a:solidFill>
            <a:prstDash val="solid"/>
            <a:round/>
            <a:headEnd len="sm" type="none" w="sm"/>
            <a:tailEnd len="sm" type="none" w="sm"/>
          </a:ln>
        </p:spPr>
      </p:cxnSp>
      <p:sp>
        <p:nvSpPr>
          <p:cNvPr id="173" name="Google Shape;173;p5"/>
          <p:cNvSpPr txBox="1"/>
          <p:nvPr>
            <p:ph type="title"/>
          </p:nvPr>
        </p:nvSpPr>
        <p:spPr>
          <a:xfrm>
            <a:off x="1097280" y="286603"/>
            <a:ext cx="10058400" cy="1450757"/>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lt1"/>
              </a:buClr>
              <a:buSzPts val="4800"/>
              <a:buFont typeface="Calibri"/>
              <a:buNone/>
            </a:pPr>
            <a:r>
              <a:rPr lang="fr-FR">
                <a:solidFill>
                  <a:schemeClr val="lt1"/>
                </a:solidFill>
              </a:rPr>
              <a:t>En débat</a:t>
            </a:r>
            <a:endParaRPr/>
          </a:p>
        </p:txBody>
      </p:sp>
      <p:sp>
        <p:nvSpPr>
          <p:cNvPr id="174" name="Google Shape;174;p5"/>
          <p:cNvSpPr txBox="1"/>
          <p:nvPr>
            <p:ph idx="1" type="body"/>
          </p:nvPr>
        </p:nvSpPr>
        <p:spPr>
          <a:xfrm>
            <a:off x="1193532" y="3124274"/>
            <a:ext cx="3891086" cy="2847547"/>
          </a:xfrm>
          <a:prstGeom prst="rect">
            <a:avLst/>
          </a:prstGeom>
          <a:noFill/>
          <a:ln>
            <a:noFill/>
          </a:ln>
        </p:spPr>
        <p:txBody>
          <a:bodyPr anchor="t" anchorCtr="0" bIns="45700" lIns="0" rIns="0" spcFirstLastPara="1" tIns="45700" wrap="square">
            <a:normAutofit/>
          </a:bodyPr>
          <a:lstStyle/>
          <a:p>
            <a:pPr algn="l" indent="-177800" lvl="0" marL="91440" rtl="0">
              <a:lnSpc>
                <a:spcPct val="90000"/>
              </a:lnSpc>
              <a:spcBef>
                <a:spcPts val="0"/>
              </a:spcBef>
              <a:spcAft>
                <a:spcPts val="0"/>
              </a:spcAft>
              <a:buSzPts val="2800"/>
              <a:buFont typeface="Arial"/>
              <a:buChar char="•"/>
            </a:pPr>
            <a:r>
              <a:rPr lang="fr-FR" sz="2800">
                <a:solidFill>
                  <a:schemeClr val="lt1"/>
                </a:solidFill>
              </a:rPr>
              <a:t> Si un système d'IA prenait le pouvoir dans le monde, quelle serait la première loi qu'il introduirait ?</a:t>
            </a:r>
            <a:endParaRPr/>
          </a:p>
        </p:txBody>
      </p:sp>
      <p:sp>
        <p:nvSpPr>
          <p:cNvPr id="175" name="Google Shape;175;p5"/>
          <p:cNvSpPr/>
          <p:nvPr/>
        </p:nvSpPr>
        <p:spPr>
          <a:xfrm>
            <a:off x="15" y="6334316"/>
            <a:ext cx="12191985" cy="66484"/>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5"/>
          <p:cNvSpPr/>
          <p:nvPr/>
        </p:nvSpPr>
        <p:spPr>
          <a:xfrm>
            <a:off x="1" y="6400800"/>
            <a:ext cx="12192000" cy="4572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597" name="Shape 597"/>
        <p:cNvGrpSpPr/>
        <p:nvPr/>
      </p:nvGrpSpPr>
      <p:grpSpPr>
        <a:xfrm>
          <a:off x="0" y="0"/>
          <a:ext cx="0" cy="0"/>
          <a:chOff x="0" y="0"/>
          <a:chExt cx="0" cy="0"/>
        </a:xfrm>
      </p:grpSpPr>
      <p:sp>
        <p:nvSpPr>
          <p:cNvPr id="598" name="Google Shape;598;p42"/>
          <p:cNvSpPr/>
          <p:nvPr/>
        </p:nvSpPr>
        <p:spPr>
          <a:xfrm>
            <a:off x="3175" y="6400800"/>
            <a:ext cx="12188825" cy="4572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42"/>
          <p:cNvSpPr/>
          <p:nvPr/>
        </p:nvSpPr>
        <p:spPr>
          <a:xfrm>
            <a:off x="15" y="6334316"/>
            <a:ext cx="12188825" cy="64008"/>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cxnSp>
        <p:nvCxnSpPr>
          <p:cNvPr id="600" name="Google Shape;600;p42"/>
          <p:cNvCxnSpPr/>
          <p:nvPr/>
        </p:nvCxnSpPr>
        <p:spPr>
          <a:xfrm>
            <a:off x="1207658" y="4343400"/>
            <a:ext cx="9875520" cy="0"/>
          </a:xfrm>
          <a:prstGeom prst="straightConnector1">
            <a:avLst/>
          </a:prstGeom>
          <a:noFill/>
          <a:ln cap="flat" cmpd="sng" w="9525">
            <a:solidFill>
              <a:srgbClr val="7F7F7F"/>
            </a:solidFill>
            <a:prstDash val="solid"/>
            <a:round/>
            <a:headEnd len="sm" type="none" w="sm"/>
            <a:tailEnd len="sm" type="none" w="sm"/>
          </a:ln>
        </p:spPr>
      </p:cxnSp>
      <p:sp>
        <p:nvSpPr>
          <p:cNvPr id="601" name="Google Shape;601;p42"/>
          <p:cNvSpPr/>
          <p:nvPr/>
        </p:nvSpPr>
        <p:spPr>
          <a:xfrm>
            <a:off x="0" y="0"/>
            <a:ext cx="12192000" cy="6858000"/>
          </a:xfrm>
          <a:prstGeom prst="rect">
            <a:avLst/>
          </a:prstGeom>
          <a:solidFill>
            <a:schemeClr val="lt1"/>
          </a:solidFill>
          <a:ln>
            <a:noFill/>
          </a:ln>
        </p:spPr>
        <p:txBody>
          <a:bodyPr anchor="ctr" anchorCtr="0" bIns="45700" lIns="91425" rIns="91425" spcFirstLastPara="1" tIns="45700" wrap="square">
            <a:noAutofit/>
          </a:bodyPr>
          <a:lstStyle/>
          <a:p>
            <a:pPr algn="ctr"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42"/>
          <p:cNvSpPr/>
          <p:nvPr/>
        </p:nvSpPr>
        <p:spPr>
          <a:xfrm>
            <a:off x="5275816" y="0"/>
            <a:ext cx="64008" cy="6858000"/>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42"/>
          <p:cNvSpPr/>
          <p:nvPr/>
        </p:nvSpPr>
        <p:spPr>
          <a:xfrm>
            <a:off x="5339824" y="0"/>
            <a:ext cx="6858396" cy="68580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42"/>
          <p:cNvSpPr txBox="1"/>
          <p:nvPr/>
        </p:nvSpPr>
        <p:spPr>
          <a:xfrm>
            <a:off x="6094427" y="3148315"/>
            <a:ext cx="5542398" cy="1365981"/>
          </a:xfrm>
          <a:prstGeom prst="rect">
            <a:avLst/>
          </a:prstGeom>
          <a:noFill/>
          <a:ln>
            <a:noFill/>
          </a:ln>
        </p:spPr>
        <p:txBody>
          <a:bodyPr anchor="b" anchorCtr="0" bIns="45700" lIns="91425" rIns="91425" spcFirstLastPara="1" tIns="45700" wrap="square">
            <a:normAutofit fontScale="55000" lnSpcReduction="20000"/>
          </a:bodyPr>
          <a:lstStyle/>
          <a:p>
            <a:pPr algn="l" indent="0" lvl="0" marL="0" marR="0" rtl="0">
              <a:lnSpc>
                <a:spcPct val="85000"/>
              </a:lnSpc>
              <a:spcBef>
                <a:spcPts val="0"/>
              </a:spcBef>
              <a:spcAft>
                <a:spcPts val="0"/>
              </a:spcAft>
              <a:buNone/>
            </a:pPr>
            <a:r>
              <a:rPr lang="fr-FR" sz="7200">
                <a:solidFill>
                  <a:srgbClr val="FFFFFF"/>
                </a:solidFill>
                <a:latin typeface="Calibri"/>
                <a:ea typeface="Calibri"/>
                <a:cs typeface="Calibri"/>
                <a:sym typeface="Calibri"/>
              </a:rPr>
              <a:t>Merci !</a:t>
            </a:r>
            <a:br>
              <a:rPr lang="fr-FR" sz="7200">
                <a:solidFill>
                  <a:srgbClr val="FFFFFF"/>
                </a:solidFill>
                <a:latin typeface="Calibri"/>
                <a:ea typeface="Calibri"/>
                <a:cs typeface="Calibri"/>
                <a:sym typeface="Calibri"/>
              </a:rPr>
            </a:br>
            <a:br>
              <a:rPr lang="fr-FR" sz="7200">
                <a:solidFill>
                  <a:srgbClr val="FFFFFF"/>
                </a:solidFill>
                <a:latin typeface="Calibri"/>
                <a:ea typeface="Calibri"/>
                <a:cs typeface="Calibri"/>
                <a:sym typeface="Calibri"/>
              </a:rPr>
            </a:br>
            <a:r>
              <a:rPr lang="fr-FR" sz="7200">
                <a:solidFill>
                  <a:srgbClr val="FFFFFF"/>
                </a:solidFill>
                <a:latin typeface="Calibri"/>
                <a:ea typeface="Calibri"/>
                <a:cs typeface="Calibri"/>
                <a:sym typeface="Calibri"/>
              </a:rPr>
              <a:t>contact@savoirdevenir.fr</a:t>
            </a:r>
            <a:endParaRPr/>
          </a:p>
        </p:txBody>
      </p:sp>
      <p:cxnSp>
        <p:nvCxnSpPr>
          <p:cNvPr id="605" name="Google Shape;605;p42"/>
          <p:cNvCxnSpPr/>
          <p:nvPr/>
        </p:nvCxnSpPr>
        <p:spPr>
          <a:xfrm>
            <a:off x="5961343" y="4343400"/>
            <a:ext cx="5202616" cy="0"/>
          </a:xfrm>
          <a:prstGeom prst="straightConnector1">
            <a:avLst/>
          </a:prstGeom>
          <a:noFill/>
          <a:ln cap="flat" cmpd="sng" w="9525">
            <a:solidFill>
              <a:schemeClr val="lt1">
                <a:alpha val="89803"/>
              </a:schemeClr>
            </a:solidFill>
            <a:prstDash val="solid"/>
            <a:round/>
            <a:headEnd len="sm" type="none" w="sm"/>
            <a:tailEnd len="sm" type="none" w="sm"/>
          </a:ln>
        </p:spPr>
      </p:cxnSp>
      <p:pic>
        <p:nvPicPr>
          <p:cNvPr id="606" name="Google Shape;606;p42"/>
          <p:cNvPicPr preferRelativeResize="0"/>
          <p:nvPr/>
        </p:nvPicPr>
        <p:blipFill rotWithShape="1">
          <a:blip r:embed="rId3">
            <a:alphaModFix/>
          </a:blip>
          <a:srcRect b="640"/>
          <a:stretch/>
        </p:blipFill>
        <p:spPr>
          <a:xfrm>
            <a:off x="1280" y="1354407"/>
            <a:ext cx="5245944" cy="7229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p>
            <a:pPr indent="0" lvl="0" marL="0" rtl="0" algn="l">
              <a:lnSpc>
                <a:spcPct val="85000"/>
              </a:lnSpc>
              <a:spcBef>
                <a:spcPts val="0"/>
              </a:spcBef>
              <a:spcAft>
                <a:spcPts val="0"/>
              </a:spcAft>
              <a:buClr>
                <a:srgbClr val="FFFFFF"/>
              </a:buClr>
              <a:buSzPts val="3600"/>
              <a:buFont typeface="Calibri"/>
              <a:buNone/>
            </a:pPr>
            <a:r>
              <a:rPr lang="fr-FR"/>
              <a:t>Comment marche un système de  </a:t>
            </a:r>
            <a:r>
              <a:rPr lang="fr-FR"/>
              <a:t>recommandation</a:t>
            </a:r>
            <a:r>
              <a:rPr lang="fr-FR"/>
              <a:t> ?</a:t>
            </a:r>
            <a:endParaRPr/>
          </a:p>
        </p:txBody>
      </p:sp>
      <p:pic>
        <p:nvPicPr>
          <p:cNvPr id="183" name="Google Shape;183;p6"/>
          <p:cNvPicPr preferRelativeResize="0"/>
          <p:nvPr>
            <p:ph idx="2" type="pic"/>
          </p:nvPr>
        </p:nvPicPr>
        <p:blipFill rotWithShape="1">
          <a:blip r:embed="rId3">
            <a:alphaModFix/>
          </a:blip>
          <a:srcRect b="1526" l="0" r="0" t="1527"/>
          <a:stretch/>
        </p:blipFill>
        <p:spPr>
          <a:xfrm>
            <a:off x="15" y="0"/>
            <a:ext cx="12191985" cy="4915076"/>
          </a:xfrm>
          <a:prstGeom prst="rect">
            <a:avLst/>
          </a:prstGeom>
          <a:blipFill rotWithShape="1">
            <a:blip r:embed="rId4">
              <a:alphaModFix/>
            </a:blip>
            <a:stretch>
              <a:fillRect b="0" l="0" r="0" t="0"/>
            </a:stretch>
          </a:blip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fr-FR"/>
              <a:t>Et les résultats…</a:t>
            </a:r>
            <a:endParaRPr/>
          </a:p>
        </p:txBody>
      </p:sp>
      <p:grpSp>
        <p:nvGrpSpPr>
          <p:cNvPr id="189" name="Google Shape;189;p7"/>
          <p:cNvGrpSpPr/>
          <p:nvPr/>
        </p:nvGrpSpPr>
        <p:grpSpPr>
          <a:xfrm>
            <a:off x="1474153" y="2098515"/>
            <a:ext cx="9304019" cy="3782918"/>
            <a:chOff x="377190" y="0"/>
            <a:chExt cx="9304019" cy="3782918"/>
          </a:xfrm>
        </p:grpSpPr>
        <p:sp>
          <p:nvSpPr>
            <p:cNvPr id="190" name="Google Shape;190;p7"/>
            <p:cNvSpPr/>
            <p:nvPr/>
          </p:nvSpPr>
          <p:spPr>
            <a:xfrm>
              <a:off x="377190" y="3160"/>
              <a:ext cx="2907506" cy="1744503"/>
            </a:xfrm>
            <a:prstGeom prst="rect">
              <a:avLst/>
            </a:prstGeom>
            <a:solidFill>
              <a:srgbClr val="BB582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txBox="1"/>
            <p:nvPr/>
          </p:nvSpPr>
          <p:spPr>
            <a:xfrm>
              <a:off x="377190" y="3160"/>
              <a:ext cx="2907506" cy="174450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fr-FR" sz="3200">
                  <a:solidFill>
                    <a:schemeClr val="lt1"/>
                  </a:solidFill>
                  <a:latin typeface="Calibri"/>
                  <a:ea typeface="Calibri"/>
                  <a:cs typeface="Calibri"/>
                  <a:sym typeface="Calibri"/>
                </a:rPr>
                <a:t>Votre historique de navigation</a:t>
              </a:r>
              <a:endParaRPr/>
            </a:p>
          </p:txBody>
        </p:sp>
        <p:sp>
          <p:nvSpPr>
            <p:cNvPr id="192" name="Google Shape;192;p7"/>
            <p:cNvSpPr/>
            <p:nvPr/>
          </p:nvSpPr>
          <p:spPr>
            <a:xfrm>
              <a:off x="3545296" y="0"/>
              <a:ext cx="2907506" cy="1744503"/>
            </a:xfrm>
            <a:prstGeom prst="rect">
              <a:avLst/>
            </a:prstGeom>
            <a:solidFill>
              <a:srgbClr val="AF573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txBox="1"/>
            <p:nvPr/>
          </p:nvSpPr>
          <p:spPr>
            <a:xfrm>
              <a:off x="3545296" y="0"/>
              <a:ext cx="2907506" cy="174450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fr-FR" sz="3200">
                  <a:solidFill>
                    <a:schemeClr val="lt1"/>
                  </a:solidFill>
                  <a:latin typeface="Calibri"/>
                  <a:ea typeface="Calibri"/>
                  <a:cs typeface="Calibri"/>
                  <a:sym typeface="Calibri"/>
                </a:rPr>
                <a:t>Les médias que vous avez survolés</a:t>
              </a:r>
              <a:endParaRPr/>
            </a:p>
          </p:txBody>
        </p:sp>
        <p:sp>
          <p:nvSpPr>
            <p:cNvPr id="194" name="Google Shape;194;p7"/>
            <p:cNvSpPr/>
            <p:nvPr/>
          </p:nvSpPr>
          <p:spPr>
            <a:xfrm>
              <a:off x="6773703" y="3160"/>
              <a:ext cx="2907506" cy="1744503"/>
            </a:xfrm>
            <a:prstGeom prst="rect">
              <a:avLst/>
            </a:prstGeom>
            <a:solidFill>
              <a:srgbClr val="A4563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txBox="1"/>
            <p:nvPr/>
          </p:nvSpPr>
          <p:spPr>
            <a:xfrm>
              <a:off x="6773703" y="3160"/>
              <a:ext cx="2907506" cy="174450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fr-FR" sz="3200">
                  <a:solidFill>
                    <a:schemeClr val="lt1"/>
                  </a:solidFill>
                  <a:latin typeface="Calibri"/>
                  <a:ea typeface="Calibri"/>
                  <a:cs typeface="Calibri"/>
                  <a:sym typeface="Calibri"/>
                </a:rPr>
                <a:t>Les médias que vous avez aimés</a:t>
              </a:r>
              <a:endParaRPr/>
            </a:p>
          </p:txBody>
        </p:sp>
        <p:sp>
          <p:nvSpPr>
            <p:cNvPr id="196" name="Google Shape;196;p7"/>
            <p:cNvSpPr/>
            <p:nvPr/>
          </p:nvSpPr>
          <p:spPr>
            <a:xfrm>
              <a:off x="377190" y="2038415"/>
              <a:ext cx="2907506" cy="1744503"/>
            </a:xfrm>
            <a:prstGeom prst="rect">
              <a:avLst/>
            </a:prstGeom>
            <a:solidFill>
              <a:srgbClr val="995638"/>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txBox="1"/>
            <p:nvPr/>
          </p:nvSpPr>
          <p:spPr>
            <a:xfrm>
              <a:off x="377190" y="2038415"/>
              <a:ext cx="2907506" cy="174450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fr-FR" sz="3200">
                  <a:solidFill>
                    <a:schemeClr val="lt1"/>
                  </a:solidFill>
                  <a:latin typeface="Calibri"/>
                  <a:ea typeface="Calibri"/>
                  <a:cs typeface="Calibri"/>
                  <a:sym typeface="Calibri"/>
                </a:rPr>
                <a:t>Les messages que vous avez partagés sur les réseaux sociaux</a:t>
              </a:r>
              <a:endParaRPr/>
            </a:p>
          </p:txBody>
        </p:sp>
        <p:sp>
          <p:nvSpPr>
            <p:cNvPr id="198" name="Google Shape;198;p7"/>
            <p:cNvSpPr/>
            <p:nvPr/>
          </p:nvSpPr>
          <p:spPr>
            <a:xfrm>
              <a:off x="3575446" y="2038415"/>
              <a:ext cx="2907506" cy="1744503"/>
            </a:xfrm>
            <a:prstGeom prst="rect">
              <a:avLst/>
            </a:prstGeom>
            <a:solidFill>
              <a:srgbClr val="8F563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txBox="1"/>
            <p:nvPr/>
          </p:nvSpPr>
          <p:spPr>
            <a:xfrm>
              <a:off x="3575446" y="2038415"/>
              <a:ext cx="2907506" cy="174450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fr-FR" sz="3200">
                  <a:solidFill>
                    <a:schemeClr val="lt1"/>
                  </a:solidFill>
                  <a:latin typeface="Calibri"/>
                  <a:ea typeface="Calibri"/>
                  <a:cs typeface="Calibri"/>
                  <a:sym typeface="Calibri"/>
                </a:rPr>
                <a:t>Vos listes de lecture personnelles</a:t>
              </a:r>
              <a:endParaRPr/>
            </a:p>
          </p:txBody>
        </p:sp>
        <p:sp>
          <p:nvSpPr>
            <p:cNvPr id="200" name="Google Shape;200;p7"/>
            <p:cNvSpPr/>
            <p:nvPr/>
          </p:nvSpPr>
          <p:spPr>
            <a:xfrm>
              <a:off x="6773703" y="2038415"/>
              <a:ext cx="2907506" cy="1744503"/>
            </a:xfrm>
            <a:prstGeom prst="rect">
              <a:avLst/>
            </a:prstGeom>
            <a:solidFill>
              <a:srgbClr val="84543F"/>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txBox="1"/>
            <p:nvPr/>
          </p:nvSpPr>
          <p:spPr>
            <a:xfrm>
              <a:off x="6773703" y="2038415"/>
              <a:ext cx="2907506" cy="1744503"/>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lang="fr-FR" sz="3200">
                  <a:solidFill>
                    <a:schemeClr val="lt1"/>
                  </a:solidFill>
                  <a:latin typeface="Calibri"/>
                  <a:ea typeface="Calibri"/>
                  <a:cs typeface="Calibri"/>
                  <a:sym typeface="Calibri"/>
                </a:rPr>
                <a:t>Votre emplacement</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8"/>
          <p:cNvSpPr/>
          <p:nvPr/>
        </p:nvSpPr>
        <p:spPr>
          <a:xfrm>
            <a:off x="4639733" y="0"/>
            <a:ext cx="7552267"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8"/>
          <p:cNvSpPr txBox="1"/>
          <p:nvPr>
            <p:ph type="title"/>
          </p:nvPr>
        </p:nvSpPr>
        <p:spPr>
          <a:xfrm>
            <a:off x="5124206" y="324922"/>
            <a:ext cx="6339840" cy="166650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4800"/>
              <a:buFont typeface="Calibri"/>
              <a:buNone/>
            </a:pPr>
            <a:r>
              <a:rPr lang="fr-FR">
                <a:solidFill>
                  <a:schemeClr val="dk1"/>
                </a:solidFill>
              </a:rPr>
              <a:t>Algorithme</a:t>
            </a:r>
            <a:endParaRPr/>
          </a:p>
        </p:txBody>
      </p:sp>
      <p:sp>
        <p:nvSpPr>
          <p:cNvPr id="209" name="Google Shape;209;p8"/>
          <p:cNvSpPr/>
          <p:nvPr/>
        </p:nvSpPr>
        <p:spPr>
          <a:xfrm>
            <a:off x="4578972" y="0"/>
            <a:ext cx="64008"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8"/>
          <p:cNvSpPr txBox="1"/>
          <p:nvPr>
            <p:ph idx="1" type="body"/>
          </p:nvPr>
        </p:nvSpPr>
        <p:spPr>
          <a:xfrm>
            <a:off x="5124206" y="2236304"/>
            <a:ext cx="6339840" cy="3250096"/>
          </a:xfrm>
          <a:prstGeom prst="rect">
            <a:avLst/>
          </a:prstGeom>
          <a:noFill/>
          <a:ln>
            <a:noFill/>
          </a:ln>
        </p:spPr>
        <p:txBody>
          <a:bodyPr anchorCtr="0" anchor="t" bIns="45700" lIns="0" spcFirstLastPara="1" rIns="0" wrap="square" tIns="45700">
            <a:normAutofit fontScale="85000" lnSpcReduction="20000"/>
          </a:bodyPr>
          <a:lstStyle/>
          <a:p>
            <a:pPr indent="-215900" lvl="0" marL="91440" rtl="0" algn="l">
              <a:lnSpc>
                <a:spcPct val="90000"/>
              </a:lnSpc>
              <a:spcBef>
                <a:spcPts val="0"/>
              </a:spcBef>
              <a:spcAft>
                <a:spcPts val="0"/>
              </a:spcAft>
              <a:buSzPct val="100000"/>
              <a:buChar char=" "/>
            </a:pPr>
            <a:r>
              <a:rPr lang="fr-FR" sz="4000">
                <a:solidFill>
                  <a:schemeClr val="dk1"/>
                </a:solidFill>
              </a:rPr>
              <a:t>En ce qui concerne les plateformes numériques, les algorithmes sont des outils qui sélectionnent les contenus affichés pour les utilisateurs en fonction de leur </a:t>
            </a:r>
            <a:r>
              <a:rPr b="1" lang="fr-FR" sz="4000">
                <a:solidFill>
                  <a:schemeClr val="dk1"/>
                </a:solidFill>
              </a:rPr>
              <a:t>pertinence et de leurs préférences</a:t>
            </a:r>
            <a:r>
              <a:rPr lang="fr-FR" sz="4000">
                <a:solidFill>
                  <a:schemeClr val="dk1"/>
                </a:solidFill>
              </a:rPr>
              <a:t>.</a:t>
            </a:r>
            <a:endParaRPr/>
          </a:p>
          <a:p>
            <a:pPr indent="0" lvl="0" marL="91440" rtl="0" algn="l">
              <a:lnSpc>
                <a:spcPct val="90000"/>
              </a:lnSpc>
              <a:spcBef>
                <a:spcPts val="1400"/>
              </a:spcBef>
              <a:spcAft>
                <a:spcPts val="0"/>
              </a:spcAft>
              <a:buSzPct val="100000"/>
              <a:buNone/>
            </a:pPr>
            <a:r>
              <a:t/>
            </a:r>
            <a:endParaRPr sz="2800">
              <a:solidFill>
                <a:schemeClr val="dk1"/>
              </a:solidFill>
            </a:endParaRPr>
          </a:p>
          <a:p>
            <a:pPr indent="-151130" lvl="0" marL="91440" rtl="0" algn="l">
              <a:lnSpc>
                <a:spcPct val="90000"/>
              </a:lnSpc>
              <a:spcBef>
                <a:spcPts val="1400"/>
              </a:spcBef>
              <a:spcAft>
                <a:spcPts val="0"/>
              </a:spcAft>
              <a:buSzPct val="100000"/>
              <a:buChar char=" "/>
            </a:pPr>
            <a:r>
              <a:rPr lang="fr-FR" sz="2800">
                <a:solidFill>
                  <a:schemeClr val="dk1"/>
                </a:solidFill>
              </a:rPr>
              <a:t>(Commission européenne, 2022)</a:t>
            </a:r>
            <a:endParaRPr/>
          </a:p>
          <a:p>
            <a:pPr indent="0" lvl="0" marL="0" rtl="0" algn="l">
              <a:lnSpc>
                <a:spcPct val="90000"/>
              </a:lnSpc>
              <a:spcBef>
                <a:spcPts val="1400"/>
              </a:spcBef>
              <a:spcAft>
                <a:spcPts val="0"/>
              </a:spcAft>
              <a:buSzPct val="100000"/>
              <a:buNone/>
            </a:pPr>
            <a:r>
              <a:t/>
            </a:r>
            <a:endParaRPr sz="1800">
              <a:solidFill>
                <a:srgbClr val="FFFFFF"/>
              </a:solidFill>
            </a:endParaRPr>
          </a:p>
        </p:txBody>
      </p:sp>
      <p:sp>
        <p:nvSpPr>
          <p:cNvPr id="211" name="Google Shape;211;p8"/>
          <p:cNvSpPr txBox="1"/>
          <p:nvPr/>
        </p:nvSpPr>
        <p:spPr>
          <a:xfrm>
            <a:off x="4639733" y="6533078"/>
            <a:ext cx="748823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chemeClr val="dk1"/>
                </a:solidFill>
                <a:latin typeface="Calibri"/>
                <a:ea typeface="Calibri"/>
                <a:cs typeface="Calibri"/>
                <a:sym typeface="Calibri"/>
              </a:rPr>
              <a:t>Sur infinimath.com</a:t>
            </a:r>
            <a:endParaRPr sz="1200">
              <a:solidFill>
                <a:schemeClr val="dk1"/>
              </a:solidFill>
              <a:latin typeface="Calibri"/>
              <a:ea typeface="Calibri"/>
              <a:cs typeface="Calibri"/>
              <a:sym typeface="Calibri"/>
            </a:endParaRPr>
          </a:p>
        </p:txBody>
      </p:sp>
      <p:pic>
        <p:nvPicPr>
          <p:cNvPr id="212" name="Google Shape;212;p8"/>
          <p:cNvPicPr preferRelativeResize="0"/>
          <p:nvPr/>
        </p:nvPicPr>
        <p:blipFill rotWithShape="1">
          <a:blip r:embed="rId3">
            <a:alphaModFix/>
          </a:blip>
          <a:srcRect b="0" l="0" r="0" t="0"/>
          <a:stretch/>
        </p:blipFill>
        <p:spPr>
          <a:xfrm>
            <a:off x="727953" y="324922"/>
            <a:ext cx="3183825" cy="5714558"/>
          </a:xfrm>
          <a:prstGeom prst="rect">
            <a:avLst/>
          </a:prstGeom>
          <a:noFill/>
          <a:ln>
            <a:noFill/>
          </a:ln>
        </p:spPr>
      </p:pic>
    </p:spTree>
  </p:cSld>
  <p:clrMapOvr>
    <a:masterClrMapping/>
  </p:clrMapOvr>
</p:sld>
</file>

<file path=ppt/slides/slide8.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217" name="Shape 217"/>
        <p:cNvGrpSpPr/>
        <p:nvPr/>
      </p:nvGrpSpPr>
      <p:grpSpPr>
        <a:xfrm>
          <a:off x="0" y="0"/>
          <a:ext cx="0" cy="0"/>
          <a:chOff x="0" y="0"/>
          <a:chExt cx="0" cy="0"/>
        </a:xfrm>
      </p:grpSpPr>
      <p:pic>
        <p:nvPicPr>
          <p:cNvPr id="218" name="Google Shape;218;p9"/>
          <p:cNvPicPr preferRelativeResize="0"/>
          <p:nvPr/>
        </p:nvPicPr>
        <p:blipFill rotWithShape="1">
          <a:blip r:embed="rId3">
            <a:alphaModFix/>
          </a:blip>
          <a:srcRect b="75" t="76"/>
          <a:stretch/>
        </p:blipFill>
        <p:spPr>
          <a:xfrm>
            <a:off x="20" y="10"/>
            <a:ext cx="4578952" cy="6857990"/>
          </a:xfrm>
          <a:prstGeom prst="rect">
            <a:avLst/>
          </a:prstGeom>
          <a:noFill/>
          <a:ln>
            <a:noFill/>
          </a:ln>
        </p:spPr>
      </p:pic>
      <p:sp>
        <p:nvSpPr>
          <p:cNvPr id="219" name="Google Shape;219;p9"/>
          <p:cNvSpPr/>
          <p:nvPr/>
        </p:nvSpPr>
        <p:spPr>
          <a:xfrm>
            <a:off x="4639733" y="0"/>
            <a:ext cx="7552267" cy="68580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9"/>
          <p:cNvSpPr txBox="1"/>
          <p:nvPr>
            <p:ph type="title"/>
          </p:nvPr>
        </p:nvSpPr>
        <p:spPr>
          <a:xfrm>
            <a:off x="5124206" y="324922"/>
            <a:ext cx="6339840" cy="1666501"/>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dk1"/>
              </a:buClr>
              <a:buSzPts val="4800"/>
              <a:buFont typeface="Calibri"/>
              <a:buNone/>
            </a:pPr>
            <a:r>
              <a:rPr lang="fr-FR">
                <a:solidFill>
                  <a:schemeClr val="dk1"/>
                </a:solidFill>
              </a:rPr>
              <a:t>A</a:t>
            </a:r>
            <a:r>
              <a:rPr lang="fr-FR" sz="4800">
                <a:solidFill>
                  <a:schemeClr val="dk1"/>
                </a:solidFill>
              </a:rPr>
              <a:t>lgorithmes  de </a:t>
            </a:r>
            <a:r>
              <a:rPr lang="fr-FR">
                <a:solidFill>
                  <a:schemeClr val="dk1"/>
                </a:solidFill>
              </a:rPr>
              <a:t>recommandation</a:t>
            </a:r>
            <a:r>
              <a:rPr lang="fr-FR" sz="4800">
                <a:solidFill>
                  <a:schemeClr val="dk1"/>
                </a:solidFill>
              </a:rPr>
              <a:t> </a:t>
            </a:r>
            <a:endParaRPr>
              <a:solidFill>
                <a:schemeClr val="dk1"/>
              </a:solidFill>
            </a:endParaRPr>
          </a:p>
        </p:txBody>
      </p:sp>
      <p:sp>
        <p:nvSpPr>
          <p:cNvPr id="221" name="Google Shape;221;p9"/>
          <p:cNvSpPr/>
          <p:nvPr/>
        </p:nvSpPr>
        <p:spPr>
          <a:xfrm>
            <a:off x="4578972" y="0"/>
            <a:ext cx="64008" cy="6858000"/>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9"/>
          <p:cNvSpPr txBox="1"/>
          <p:nvPr>
            <p:ph idx="1" type="body"/>
          </p:nvPr>
        </p:nvSpPr>
        <p:spPr>
          <a:xfrm>
            <a:off x="5124206" y="2236304"/>
            <a:ext cx="6339840" cy="1884140"/>
          </a:xfrm>
          <a:prstGeom prst="rect">
            <a:avLst/>
          </a:prstGeom>
          <a:noFill/>
          <a:ln>
            <a:noFill/>
          </a:ln>
        </p:spPr>
        <p:txBody>
          <a:bodyPr anchor="t" anchorCtr="0" bIns="45700" lIns="0" rIns="0" spcFirstLastPara="1" tIns="45700" wrap="square">
            <a:normAutofit/>
          </a:bodyPr>
          <a:lstStyle/>
          <a:p>
            <a:pPr algn="l" indent="-177800" lvl="0" marL="91440" rtl="0">
              <a:lnSpc>
                <a:spcPct val="90000"/>
              </a:lnSpc>
              <a:spcBef>
                <a:spcPts val="0"/>
              </a:spcBef>
              <a:spcAft>
                <a:spcPts val="0"/>
              </a:spcAft>
              <a:buSzPts val="2800"/>
              <a:buChar char=" "/>
            </a:pPr>
            <a:r>
              <a:rPr b="1" lang="fr-FR" sz="2800">
                <a:solidFill>
                  <a:schemeClr val="dk1"/>
                </a:solidFill>
              </a:rPr>
              <a:t>Ils mettent en avant un contenu personnalisé en fonction des réactions, de l'engagement et de l'historique de navigation de chaque utilisateur.</a:t>
            </a:r>
            <a:endParaRPr/>
          </a:p>
        </p:txBody>
      </p:sp>
    </p:spTree>
  </p:cSld>
  <p:clrMapOvr>
    <a:masterClrMapping/>
  </p:clrMapOvr>
</p:sld>
</file>

<file path=ppt/slides/slide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lt1"/>
        </a:solidFill>
      </p:bgPr>
    </p:bg>
    <p:spTree>
      <p:nvGrpSpPr>
        <p:cNvPr id="227" name="Shape 227"/>
        <p:cNvGrpSpPr/>
        <p:nvPr/>
      </p:nvGrpSpPr>
      <p:grpSpPr>
        <a:xfrm>
          <a:off x="0" y="0"/>
          <a:ext cx="0" cy="0"/>
          <a:chOff x="0" y="0"/>
          <a:chExt cx="0" cy="0"/>
        </a:xfrm>
      </p:grpSpPr>
      <p:pic>
        <p:nvPicPr>
          <p:cNvPr id="228" name="Google Shape;228;p10"/>
          <p:cNvPicPr preferRelativeResize="0"/>
          <p:nvPr/>
        </p:nvPicPr>
        <p:blipFill rotWithShape="1">
          <a:blip r:embed="rId3">
            <a:alphaModFix/>
          </a:blip>
          <a:srcRect l="62" r="61"/>
          <a:stretch/>
        </p:blipFill>
        <p:spPr>
          <a:xfrm>
            <a:off x="20" y="10"/>
            <a:ext cx="4578952" cy="6857990"/>
          </a:xfrm>
          <a:prstGeom prst="rect">
            <a:avLst/>
          </a:prstGeom>
          <a:noFill/>
          <a:ln>
            <a:noFill/>
          </a:ln>
        </p:spPr>
      </p:pic>
      <p:sp>
        <p:nvSpPr>
          <p:cNvPr id="229" name="Google Shape;229;p10"/>
          <p:cNvSpPr/>
          <p:nvPr/>
        </p:nvSpPr>
        <p:spPr>
          <a:xfrm>
            <a:off x="4639733" y="0"/>
            <a:ext cx="7552267" cy="6858000"/>
          </a:xfrm>
          <a:prstGeom prst="rect">
            <a:avLst/>
          </a:prstGeom>
          <a:solidFill>
            <a:schemeClr val="accent2"/>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0"/>
          <p:cNvSpPr txBox="1"/>
          <p:nvPr>
            <p:ph type="title"/>
          </p:nvPr>
        </p:nvSpPr>
        <p:spPr>
          <a:xfrm>
            <a:off x="5124206" y="324922"/>
            <a:ext cx="6339840" cy="1666501"/>
          </a:xfrm>
          <a:prstGeom prst="rect">
            <a:avLst/>
          </a:prstGeom>
          <a:noFill/>
          <a:ln>
            <a:noFill/>
          </a:ln>
        </p:spPr>
        <p:txBody>
          <a:bodyPr anchor="b" anchorCtr="0" bIns="45700" lIns="91425" rIns="91425" spcFirstLastPara="1" tIns="45700" wrap="square">
            <a:normAutofit/>
          </a:bodyPr>
          <a:lstStyle/>
          <a:p>
            <a:pPr algn="l" indent="0" lvl="0" marL="0" rtl="0">
              <a:lnSpc>
                <a:spcPct val="85000"/>
              </a:lnSpc>
              <a:spcBef>
                <a:spcPts val="0"/>
              </a:spcBef>
              <a:spcAft>
                <a:spcPts val="0"/>
              </a:spcAft>
              <a:buClr>
                <a:schemeClr val="dk1"/>
              </a:buClr>
              <a:buSzPts val="4800"/>
              <a:buFont typeface="Calibri"/>
              <a:buNone/>
            </a:pPr>
            <a:r>
              <a:rPr lang="fr-FR">
                <a:solidFill>
                  <a:schemeClr val="dk1"/>
                </a:solidFill>
              </a:rPr>
              <a:t>Navigation (Browsing)</a:t>
            </a:r>
            <a:endParaRPr/>
          </a:p>
        </p:txBody>
      </p:sp>
      <p:sp>
        <p:nvSpPr>
          <p:cNvPr id="231" name="Google Shape;231;p10"/>
          <p:cNvSpPr/>
          <p:nvPr/>
        </p:nvSpPr>
        <p:spPr>
          <a:xfrm>
            <a:off x="4578972" y="0"/>
            <a:ext cx="64008" cy="6858000"/>
          </a:xfrm>
          <a:prstGeom prst="rect">
            <a:avLst/>
          </a:prstGeom>
          <a:solidFill>
            <a:schemeClr val="accent1"/>
          </a:solidFill>
          <a:ln>
            <a:noFill/>
          </a:ln>
        </p:spPr>
        <p:txBody>
          <a:bodyPr anchor="t" anchorCtr="0" bIns="45700" lIns="91425" rIns="91425" spcFirstLastPara="1" tIns="45700" wrap="square">
            <a:noAutofit/>
          </a:bodyPr>
          <a:lstStyle/>
          <a:p>
            <a:pPr algn="l"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0"/>
          <p:cNvSpPr txBox="1"/>
          <p:nvPr>
            <p:ph idx="1" type="body"/>
          </p:nvPr>
        </p:nvSpPr>
        <p:spPr>
          <a:xfrm>
            <a:off x="5124206" y="2236303"/>
            <a:ext cx="6339840" cy="3475875"/>
          </a:xfrm>
          <a:prstGeom prst="rect">
            <a:avLst/>
          </a:prstGeom>
          <a:noFill/>
          <a:ln>
            <a:noFill/>
          </a:ln>
        </p:spPr>
        <p:txBody>
          <a:bodyPr anchor="t" anchorCtr="0" bIns="45700" lIns="0" rIns="0" spcFirstLastPara="1" tIns="45700" wrap="square">
            <a:normAutofit/>
          </a:bodyPr>
          <a:lstStyle/>
          <a:p>
            <a:pPr algn="l" indent="-190500" lvl="0" marL="91440" rtl="0">
              <a:lnSpc>
                <a:spcPct val="90000"/>
              </a:lnSpc>
              <a:spcBef>
                <a:spcPts val="0"/>
              </a:spcBef>
              <a:spcAft>
                <a:spcPts val="0"/>
              </a:spcAft>
              <a:buSzPts val="3000"/>
              <a:buChar char=" "/>
            </a:pPr>
            <a:r>
              <a:rPr lang="fr-FR" sz="3000">
                <a:solidFill>
                  <a:schemeClr val="dk1"/>
                </a:solidFill>
              </a:rPr>
              <a:t>C'est l’action d’explorer de manière décontractée des sites web, des médias sociaux ou des vidéos pour voir ce qui vous intéresse ou pour découvrir de nouvelles choses.</a:t>
            </a:r>
            <a:endParaRPr sz="1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tiva">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tiva">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2024-01-23T11:31:30Z</dcterms:created>
  <dc:creator>Vitor Tome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1234261</vt:lpwstr>
  </property>
  <property fmtid="{D5CDD505-2E9C-101B-9397-08002B2CF9AE}" name="NXPowerLiteSettings" pid="3">
    <vt:lpwstr>F7000400038000</vt:lpwstr>
  </property>
  <property fmtid="{D5CDD505-2E9C-101B-9397-08002B2CF9AE}" name="NXPowerLiteVersion" pid="4">
    <vt:lpwstr>S10.3.1</vt:lpwstr>
  </property>
</Properties>
</file>