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s/slide17.xml" ContentType="application/vnd.openxmlformats-officedocument.presentationml.slide+xml"/>
  <Override PartName="/ppt/diagrams/drawing4.xml" ContentType="application/vnd.ms-office.drawingml.diagramDrawing+xml"/>
  <Override PartName="/ppt/diagrams/colors4.xml" ContentType="application/vnd.openxmlformats-officedocument.drawingml.diagramColors+xml"/>
  <Override PartName="/ppt/notesSlides/notesSlide14.xml" ContentType="application/vnd.openxmlformats-officedocument.presentationml.notesSlide+xml"/>
  <Override PartName="/ppt/diagrams/quickStyle4.xml" ContentType="application/vnd.openxmlformats-officedocument.drawingml.diagramStyle+xml"/>
  <Override PartName="/ppt/diagrams/layout4.xml" ContentType="application/vnd.openxmlformats-officedocument.drawingml.diagramLayout+xml"/>
  <Override PartName="/ppt/diagrams/data4.xml" ContentType="application/vnd.openxmlformats-officedocument.drawingml.diagramData+xml"/>
  <Override PartName="/ppt/slides/slide25.xml" ContentType="application/vnd.openxmlformats-officedocument.presentationml.slide+xml"/>
  <Override PartName="/ppt/notesSlides/notesSlide19.xml" ContentType="application/vnd.openxmlformats-officedocument.presentationml.notesSlide+xml"/>
  <Override PartName="/ppt/slides/slide38.xml" ContentType="application/vnd.openxmlformats-officedocument.presentationml.slide+xml"/>
  <Override PartName="/ppt/slides/slide20.xml" ContentType="application/vnd.openxmlformats-officedocument.presentationml.slide+xml"/>
  <Override PartName="/ppt/notesSlides/notesSlide16.xml" ContentType="application/vnd.openxmlformats-officedocument.presentationml.notesSlide+xml"/>
  <Override PartName="/ppt/slides/slide33.xml" ContentType="application/vnd.openxmlformats-officedocument.presentationml.slide+xml"/>
  <Override PartName="/ppt/notesSlides/notesSlide24.xml" ContentType="application/vnd.openxmlformats-officedocument.presentationml.notesSlide+xml"/>
  <Override PartName="/ppt/slides/slide41.xml" ContentType="application/vnd.openxmlformats-officedocument.presentationml.slide+xml"/>
  <Override PartName="/ppt/tableStyles.xml" ContentType="application/vnd.openxmlformats-officedocument.presentationml.tableStyles+xml"/>
  <Override PartName="/ppt/slides/slide6.xml" ContentType="application/vnd.openxmlformats-officedocument.presentationml.slide+xml"/>
  <Override PartName="/ppt/notesSlides/notesSlide4.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diagrams/layout3.xml" ContentType="application/vnd.openxmlformats-officedocument.drawingml.diagramLayout+xml"/>
  <Override PartName="/ppt/diagrams/data3.xml" ContentType="application/vnd.openxmlformats-officedocument.drawingml.diagramData+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slides/slide28.xml" ContentType="application/vnd.openxmlformats-officedocument.presentationml.slide+xml"/>
  <Override PartName="/ppt/notesSlides/notesSlide2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10.xml" ContentType="application/vnd.openxmlformats-officedocument.presentationml.slide+xml"/>
  <Override PartName="/ppt/notesSlides/notesSlide8.xml" ContentType="application/vnd.openxmlformats-officedocument.presentationml.notesSlide+xml"/>
  <Override PartName="/ppt/slides/slide23.xml" ContentType="application/vnd.openxmlformats-officedocument.presentationml.slide+xml"/>
  <Override PartName="/ppt/notesSlides/notesSlide17.xml" ContentType="application/vnd.openxmlformats-officedocument.presentationml.notesSlide+xml"/>
  <Override PartName="/ppt/slides/slide31.xml" ContentType="application/vnd.openxmlformats-officedocument.presentationml.slide+xml"/>
  <Override PartName="/ppt/slides/slide36.xml" ContentType="application/vnd.openxmlformats-officedocument.presentationml.slide+xml"/>
  <Override PartName="/ppt/notesSlides/notesSlide25.xml" ContentType="application/vnd.openxmlformats-officedocument.presentationml.notesSlide+xml"/>
  <Override PartName="/ppt/slides/slide39.xml" ContentType="application/vnd.openxmlformats-officedocument.presentationml.slide+xml"/>
  <Override PartName="/ppt/viewProps.xml" ContentType="application/vnd.openxmlformats-officedocument.presentationml.viewProps+xml"/>
  <Override PartName="/ppt/slides/slide4.xml" ContentType="application/vnd.openxmlformats-officedocument.presentationml.slide+xml"/>
  <Override PartName="/ppt/notesSlides/notesSlide2.xml" ContentType="application/vnd.openxmlformats-officedocument.presentationml.notesSlide+xml"/>
  <Override PartName="/ppt/slides/slide14.xml" ContentType="application/vnd.openxmlformats-officedocument.presentationml.slide+xml"/>
  <Override PartName="/ppt/notesSlides/notesSlide12.xml" ContentType="application/vnd.openxmlformats-officedocument.presentationml.notesSlide+xml"/>
  <Override PartName="/ppt/slides/slide22.xml" ContentType="application/vnd.openxmlformats-officedocument.presentationml.slide+xml"/>
  <Override PartName="/ppt/slides/slide27.xml" ContentType="application/vnd.openxmlformats-officedocument.presentationml.slide+xml"/>
  <Override PartName="/ppt/notesSlides/notesSlide21.xml" ContentType="application/vnd.openxmlformats-officedocument.presentationml.notesSlide+xml"/>
  <Override PartName="/ppt/slides/slide35.xml" ContentType="application/vnd.openxmlformats-officedocument.presentationml.slide+xml"/>
  <Override PartName="/ppt/comments/modernComment_169_810D31F4.xml" ContentType="application/vnd.ms-powerpoint.comments+xml"/>
  <Override PartName="/ppt/slides/slide9.xml" ContentType="application/vnd.openxmlformats-officedocument.presentationml.slide+xml"/>
  <Override PartName="/ppt/notesSlides/notesSlide7.xml" ContentType="application/vnd.openxmlformats-officedocument.presentationml.notesSlide+xml"/>
  <Override PartName="/ppt/slides/slide18.xml" ContentType="application/vnd.openxmlformats-officedocument.presentationml.slide+xml"/>
  <Override PartName="/ppt/notesSlides/notesSlide15.xml" ContentType="application/vnd.openxmlformats-officedocument.presentationml.notesSlide+xml"/>
  <Override PartName="/ppt/slides/slide30.xml" ContentType="application/vnd.openxmlformats-officedocument.presentationml.slide+xml"/>
  <Override PartName="/ppt/diagrams/layout7.xml" ContentType="application/vnd.openxmlformats-officedocument.drawingml.diagramLayout+xml"/>
  <Override PartName="/ppt/diagrams/data7.xml" ContentType="application/vnd.openxmlformats-officedocument.drawingml.diagramData+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presProps.xml" ContentType="application/vnd.openxmlformats-officedocument.presentationml.presProps+xml"/>
  <Override PartName="/ppt/slides/slide3.xml" ContentType="application/vnd.openxmlformats-officedocument.presentationml.slide+xml"/>
  <Override PartName="/ppt/slides/slide8.xml" ContentType="application/vnd.openxmlformats-officedocument.presentationml.slide+xml"/>
  <Override PartName="/ppt/comments/modernComment_16E_6D72711F.xml" ContentType="application/vnd.ms-powerpoint.comments+xml"/>
  <Override PartName="/ppt/notesSlides/notesSlide6.xml" ContentType="application/vnd.openxmlformats-officedocument.presentationml.notesSlide+xml"/>
  <Override PartName="/ppt/slides/slide13.xml" ContentType="application/vnd.openxmlformats-officedocument.presentationml.slide+xml"/>
  <Override PartName="/ppt/comments/modernComment_172_F5F77943.xml" ContentType="application/vnd.ms-powerpoint.comments+xml"/>
  <Override PartName="/ppt/notesSlides/notesSlide11.xml" ContentType="application/vnd.openxmlformats-officedocument.presentationml.notesSlide+xml"/>
  <Override PartName="/ppt/slides/slide21.xml" ContentType="application/vnd.openxmlformats-officedocument.presentationml.slide+xml"/>
  <Override PartName="/ppt/slides/slide26.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Override PartName="/ppt/diagrams/layout6.xml" ContentType="application/vnd.openxmlformats-officedocument.drawingml.diagramLayout+xml"/>
  <Override PartName="/ppt/diagrams/data6.xml" ContentType="application/vnd.openxmlformats-officedocument.drawingml.diagramData+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slides/slide34.xml" ContentType="application/vnd.openxmlformats-officedocument.presentationml.slide+xml"/>
  <Override PartName="/ppt/diagrams/layout8.xml" ContentType="application/vnd.openxmlformats-officedocument.drawingml.diagramLayout+xml"/>
  <Override PartName="/ppt/diagrams/data8.xml" ContentType="application/vnd.openxmlformats-officedocument.drawingml.diagramData+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authors.xml" ContentType="application/vnd.ms-powerpoint.authors+xml"/>
  <Override PartName="/ppt/slides/slide7.xml" ContentType="application/vnd.openxmlformats-officedocument.presentationml.slide+xml"/>
  <Override PartName="/ppt/diagrams/drawing2.xml" ContentType="application/vnd.ms-office.drawingml.diagramDrawing+xml"/>
  <Override PartName="/ppt/comments/modernComment_16D_A81DABCA.xml" ContentType="application/vnd.ms-powerpoint.comments+xml"/>
  <Override PartName="/ppt/diagrams/colors2.xml" ContentType="application/vnd.openxmlformats-officedocument.drawingml.diagramColors+xml"/>
  <Override PartName="/ppt/notesSlides/notesSlide5.xml" ContentType="application/vnd.openxmlformats-officedocument.presentationml.notesSlide+xml"/>
  <Override PartName="/ppt/diagrams/quickStyle2.xml" ContentType="application/vnd.openxmlformats-officedocument.drawingml.diagramStyle+xml"/>
  <Override PartName="/ppt/diagrams/layout2.xml" ContentType="application/vnd.openxmlformats-officedocument.drawingml.diagramLayout+xml"/>
  <Override PartName="/ppt/diagrams/data2.xml" ContentType="application/vnd.openxmlformats-officedocument.drawingml.diagramData+xml"/>
  <Override PartName="/ppt/slides/slide2.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notesSlides/notesSlide1.xml" ContentType="application/vnd.openxmlformats-officedocument.presentationml.notesSlid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slides/slide11.xml" ContentType="application/vnd.openxmlformats-officedocument.presentationml.slide+xml"/>
  <Override PartName="/ppt/notesSlides/notesSlide9.xml" ContentType="application/vnd.openxmlformats-officedocument.presentationml.notesSlide+xml"/>
  <Override PartName="/ppt/slides/slide16.xml" ContentType="application/vnd.openxmlformats-officedocument.presentationml.slide+xml"/>
  <Override PartName="/ppt/notesSlides/notesSlide13.xml" ContentType="application/vnd.openxmlformats-officedocument.presentationml.notesSlide+xml"/>
  <Override PartName="/ppt/slides/slide24.xml" ContentType="application/vnd.openxmlformats-officedocument.presentationml.slide+xml"/>
  <Override PartName="/ppt/notesSlides/notesSlide18.xml" ContentType="application/vnd.openxmlformats-officedocument.presentationml.notesSlide+xml"/>
  <Override PartName="/ppt/slides/slide32.xml" ContentType="application/vnd.openxmlformats-officedocument.presentationml.slide+xml"/>
  <Override PartName="/ppt/notesSlides/notesSlide23.xml" ContentType="application/vnd.openxmlformats-officedocument.presentationml.notesSlide+xml"/>
  <Override PartName="/ppt/slides/slide37.xml" ContentType="application/vnd.openxmlformats-officedocument.presentationml.slide+xml"/>
  <Override PartName="/ppt/notesSlides/notesSlide26.xml" ContentType="application/vnd.openxmlformats-officedocument.presentationml.notesSlide+xml"/>
  <Override PartName="/ppt/slides/slide19.xml" ContentType="application/vnd.openxmlformats-officedocument.presentationml.slide+xml"/>
  <Override PartName="/ppt/diagrams/layout5.xml" ContentType="application/vnd.openxmlformats-officedocument.drawingml.diagramLayout+xml"/>
  <Override PartName="/ppt/diagrams/data5.xml" ContentType="application/vnd.openxmlformats-officedocument.drawingml.diagramData+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slides/slide40.xml" ContentType="application/vnd.openxmlformats-officedocument.presentationml.slid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83" r:id="rId3"/>
    <p:sldId id="264" r:id="rId4"/>
    <p:sldId id="307" r:id="rId5"/>
    <p:sldId id="309" r:id="rId6"/>
    <p:sldId id="364" r:id="rId7"/>
    <p:sldId id="365" r:id="rId8"/>
    <p:sldId id="366" r:id="rId9"/>
    <p:sldId id="372" r:id="rId10"/>
    <p:sldId id="367" r:id="rId11"/>
    <p:sldId id="368" r:id="rId12"/>
    <p:sldId id="369" r:id="rId13"/>
    <p:sldId id="370" r:id="rId14"/>
    <p:sldId id="371" r:id="rId15"/>
    <p:sldId id="373" r:id="rId16"/>
    <p:sldId id="374" r:id="rId17"/>
    <p:sldId id="375" r:id="rId18"/>
    <p:sldId id="376" r:id="rId19"/>
    <p:sldId id="387" r:id="rId20"/>
    <p:sldId id="359" r:id="rId21"/>
    <p:sldId id="292" r:id="rId22"/>
    <p:sldId id="388" r:id="rId23"/>
    <p:sldId id="379" r:id="rId24"/>
    <p:sldId id="331" r:id="rId25"/>
    <p:sldId id="382" r:id="rId26"/>
    <p:sldId id="383" r:id="rId27"/>
    <p:sldId id="357" r:id="rId28"/>
    <p:sldId id="389" r:id="rId29"/>
    <p:sldId id="335" r:id="rId30"/>
    <p:sldId id="380" r:id="rId31"/>
    <p:sldId id="302" r:id="rId32"/>
    <p:sldId id="384" r:id="rId33"/>
    <p:sldId id="385" r:id="rId34"/>
    <p:sldId id="390" r:id="rId35"/>
    <p:sldId id="361" r:id="rId36"/>
    <p:sldId id="355" r:id="rId37"/>
    <p:sldId id="304" r:id="rId38"/>
    <p:sldId id="344" r:id="rId39"/>
    <p:sldId id="352" r:id="rId40"/>
    <p:sldId id="353" r:id="rId41"/>
    <p:sldId id="30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013C82-7D75-1E69-2E91-2087A44DBE8C}" name="divina meigs" initials="dm" userId="dcecd7d68bc94541" providerId="Windows Live"/>
  <p188:author id="{070468F7-CA25-9EB3-8E12-A41AF9434767}" name="Vitor Tomé" initials="VT" userId="S::vtome@autonoma.pt::50e5a79a-88fb-4822-bbbd-b47ce05962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7" autoAdjust="0"/>
    <p:restoredTop sz="87057" autoAdjust="0"/>
  </p:normalViewPr>
  <p:slideViewPr>
    <p:cSldViewPr snapToGrid="0">
      <p:cViewPr varScale="1">
        <p:scale>
          <a:sx n="68" d="100"/>
          <a:sy n="68" d="100"/>
        </p:scale>
        <p:origin x="1109" y="67"/>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slide" Target="/ppt/slides/slide25.xml" Id="rId26" /><Relationship Type="http://schemas.openxmlformats.org/officeDocument/2006/relationships/slide" Target="/ppt/slides/slide38.xml" Id="rId39" /><Relationship Type="http://schemas.openxmlformats.org/officeDocument/2006/relationships/slide" Target="/ppt/slides/slide20.xml" Id="rId21" /><Relationship Type="http://schemas.openxmlformats.org/officeDocument/2006/relationships/slide" Target="/ppt/slides/slide33.xml" Id="rId34" /><Relationship Type="http://schemas.openxmlformats.org/officeDocument/2006/relationships/slide" Target="/ppt/slides/slide41.xml" Id="rId42" /><Relationship Type="http://schemas.openxmlformats.org/officeDocument/2006/relationships/tableStyles" Target="/ppt/tableStyles.xml" Id="rId47" /><Relationship Type="http://schemas.openxmlformats.org/officeDocument/2006/relationships/slide" Target="/ppt/slides/slide6.xml" Id="rId7"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slide" Target="/ppt/slides/slide28.xml" Id="rId29"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slide" Target="/ppt/slides/slide23.xml" Id="rId24" /><Relationship Type="http://schemas.openxmlformats.org/officeDocument/2006/relationships/slide" Target="/ppt/slides/slide31.xml" Id="rId32" /><Relationship Type="http://schemas.openxmlformats.org/officeDocument/2006/relationships/slide" Target="/ppt/slides/slide36.xml" Id="rId37" /><Relationship Type="http://schemas.openxmlformats.org/officeDocument/2006/relationships/slide" Target="/ppt/slides/slide39.xml" Id="rId40" /><Relationship Type="http://schemas.openxmlformats.org/officeDocument/2006/relationships/viewProps" Target="/ppt/viewProps.xml" Id="rId45"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slide" Target="/ppt/slides/slide22.xml" Id="rId23" /><Relationship Type="http://schemas.openxmlformats.org/officeDocument/2006/relationships/slide" Target="/ppt/slides/slide27.xml" Id="rId28" /><Relationship Type="http://schemas.openxmlformats.org/officeDocument/2006/relationships/slide" Target="/ppt/slides/slide35.xml" Id="rId36" /><Relationship Type="http://schemas.openxmlformats.org/officeDocument/2006/relationships/slide" Target="/ppt/slides/slide9.xml" Id="rId10" /><Relationship Type="http://schemas.openxmlformats.org/officeDocument/2006/relationships/slide" Target="/ppt/slides/slide18.xml" Id="rId19" /><Relationship Type="http://schemas.openxmlformats.org/officeDocument/2006/relationships/slide" Target="/ppt/slides/slide30.xml" Id="rId31" /><Relationship Type="http://schemas.openxmlformats.org/officeDocument/2006/relationships/presProps" Target="/ppt/presProps.xml" Id="rId44"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slide" Target="/ppt/slides/slide21.xml" Id="rId22" /><Relationship Type="http://schemas.openxmlformats.org/officeDocument/2006/relationships/slide" Target="/ppt/slides/slide26.xml" Id="rId27" /><Relationship Type="http://schemas.openxmlformats.org/officeDocument/2006/relationships/slide" Target="/ppt/slides/slide29.xml" Id="rId30" /><Relationship Type="http://schemas.openxmlformats.org/officeDocument/2006/relationships/slide" Target="/ppt/slides/slide34.xml" Id="rId35" /><Relationship Type="http://schemas.openxmlformats.org/officeDocument/2006/relationships/notesMaster" Target="/ppt/notesMasters/notesMaster1.xml" Id="rId43" /><Relationship Type="http://schemas.microsoft.com/office/2018/10/relationships/authors" Target="/ppt/authors.xml" Id="rId48" /><Relationship Type="http://schemas.openxmlformats.org/officeDocument/2006/relationships/slide" Target="/ppt/slides/slide7.xml" Id="rId8" /><Relationship Type="http://schemas.openxmlformats.org/officeDocument/2006/relationships/slide" Target="/ppt/slides/slide2.xml" Id="rId3"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24.xml" Id="rId25" /><Relationship Type="http://schemas.openxmlformats.org/officeDocument/2006/relationships/slide" Target="/ppt/slides/slide32.xml" Id="rId33" /><Relationship Type="http://schemas.openxmlformats.org/officeDocument/2006/relationships/slide" Target="/ppt/slides/slide37.xml" Id="rId38" /><Relationship Type="http://schemas.openxmlformats.org/officeDocument/2006/relationships/theme" Target="/ppt/theme/theme1.xml" Id="rId46" /><Relationship Type="http://schemas.openxmlformats.org/officeDocument/2006/relationships/slide" Target="/ppt/slides/slide19.xml" Id="rId20" /><Relationship Type="http://schemas.openxmlformats.org/officeDocument/2006/relationships/slide" Target="/ppt/slides/slide40.xml" Id="rId41" /></Relationships>
</file>

<file path=ppt/comments/modernComment_169_810D31F4.xml><?xml version="1.0" encoding="utf-8"?>
<p188:cmLst xmlns:a="http://schemas.openxmlformats.org/drawingml/2006/main" xmlns:r="http://schemas.openxmlformats.org/officeDocument/2006/relationships" xmlns:p188="http://schemas.microsoft.com/office/powerpoint/2018/8/main">
  <p188:cm id="{4CCACD5F-CEAB-1D4B-9994-C599F46901C0}" authorId="{7E013C82-7D75-1E69-2E91-2087A44DBE8C}" created="2025-01-30T11:17:04.400">
    <ac:deMkLst xmlns:ac="http://schemas.microsoft.com/office/drawing/2013/main/command">
      <pc:docMk xmlns:pc="http://schemas.microsoft.com/office/powerpoint/2013/main/command"/>
      <pc:sldMk xmlns:pc="http://schemas.microsoft.com/office/powerpoint/2013/main/command" cId="2165125620" sldId="361"/>
      <ac:spMk id="2" creationId="{E35B878F-CC5F-0152-2282-9401573423AA}"/>
    </ac:deMkLst>
    <p188:txBody>
      <a:bodyPr/>
      <a:lstStyle/>
      <a:p>
        <a:r>
          <a:rPr lang="en-US"/>
          <a:t>C’esrt la checklist qui doit être plus grosse, d’où le fait que l’ai agrandie au max! Ca va aider à répondre aux tests</a:t>
        </a:r>
      </a:p>
    </p188:txBody>
  </p188:cm>
</p188:cmLst>
</file>

<file path=ppt/comments/modernComment_16D_A81DABCA.xml><?xml version="1.0" encoding="utf-8"?>
<p188:cmLst xmlns:a="http://schemas.openxmlformats.org/drawingml/2006/main" xmlns:r="http://schemas.openxmlformats.org/officeDocument/2006/relationships" xmlns:p188="http://schemas.microsoft.com/office/powerpoint/2018/8/main">
  <p188:cm id="{79C1868B-17D4-3E49-AEBF-8F6D6C99D41E}" authorId="{7E013C82-7D75-1E69-2E91-2087A44DBE8C}" created="2025-01-30T11:08:29.996">
    <pc:sldMkLst xmlns:pc="http://schemas.microsoft.com/office/powerpoint/2013/main/command">
      <pc:docMk/>
      <pc:sldMk cId="2820516810" sldId="365"/>
    </pc:sldMkLst>
    <p188:replyLst>
      <p188:reply id="{6CED4DCE-F4D9-4DB6-9072-F22E342900A1}" authorId="{070468F7-CA25-9EB3-8E12-A41AF9434767}" created="2025-01-30T12:00:33.964">
        <p188:txBody>
          <a:bodyPr/>
          <a:lstStyle/>
          <a:p>
            <a:r>
              <a:rPr lang="pt-PT"/>
              <a:t>Updated</a:t>
            </a:r>
          </a:p>
        </p188:txBody>
      </p188:reply>
    </p188:replyLst>
    <p188:txBody>
      <a:bodyPr/>
      <a:lstStyle/>
      <a:p>
        <a:r>
          <a:rPr lang="en-US"/>
          <a:t>le problème c’est que ici c’est seulement la musique qui est mentionnée, alors qua dans la slide 6, il y a des podcasts, des documentaires…</a:t>
        </a:r>
      </a:p>
    </p188:txBody>
  </p188:cm>
</p188:cmLst>
</file>

<file path=ppt/comments/modernComment_16E_6D72711F.xml><?xml version="1.0" encoding="utf-8"?>
<p188:cmLst xmlns:a="http://schemas.openxmlformats.org/drawingml/2006/main" xmlns:r="http://schemas.openxmlformats.org/officeDocument/2006/relationships" xmlns:p188="http://schemas.microsoft.com/office/powerpoint/2018/8/main">
  <p188:cm id="{1731B08D-2FF5-074E-A2EE-D3516BCF8095}" authorId="{7E013C82-7D75-1E69-2E91-2087A44DBE8C}" created="2025-01-30T11:09:28.599">
    <pc:sldMkLst xmlns:pc="http://schemas.microsoft.com/office/powerpoint/2013/main/command">
      <pc:docMk/>
      <pc:sldMk cId="1836216607" sldId="366"/>
    </pc:sldMkLst>
    <p188:replyLst>
      <p188:reply id="{C720E66C-5F4D-41AB-B8D6-6EAE84414019}" authorId="{070468F7-CA25-9EB3-8E12-A41AF9434767}" created="2025-01-30T12:03:49.050">
        <p188:txBody>
          <a:bodyPr/>
          <a:lstStyle/>
          <a:p>
            <a:r>
              <a:rPr lang="pt-PT"/>
              <a:t>Solved!</a:t>
            </a:r>
          </a:p>
        </p188:txBody>
      </p188:reply>
    </p188:replyLst>
    <p188:txBody>
      <a:bodyPr/>
      <a:lstStyle/>
      <a:p>
        <a:r>
          <a:rPr lang="en-US"/>
          <a:t>toujours pas lisible, l’algorithme!</a:t>
        </a:r>
      </a:p>
    </p188:txBody>
  </p188:cm>
</p188:cmLst>
</file>

<file path=ppt/comments/modernComment_172_F5F77943.xml><?xml version="1.0" encoding="utf-8"?>
<p188:cmLst xmlns:a="http://schemas.openxmlformats.org/drawingml/2006/main" xmlns:r="http://schemas.openxmlformats.org/officeDocument/2006/relationships" xmlns:p188="http://schemas.microsoft.com/office/powerpoint/2018/8/main">
  <p188:cm id="{27004531-8B02-BA41-B756-C9022754F947}" authorId="{7E013C82-7D75-1E69-2E91-2087A44DBE8C}" created="2025-01-30T11:10:38.041">
    <ac:txMkLst xmlns:ac="http://schemas.microsoft.com/office/drawing/2013/main/command">
      <pc:docMk xmlns:pc="http://schemas.microsoft.com/office/powerpoint/2013/main/command"/>
      <pc:sldMk xmlns:pc="http://schemas.microsoft.com/office/powerpoint/2013/main/command" cId="4126636355" sldId="370"/>
      <ac:spMk id="3" creationId="{A5BC6618-F4D1-0D22-415C-27541F7BEEB4}"/>
      <ac:txMk cp="0">
        <ac:context len="241" hash="2221933777"/>
      </ac:txMk>
    </ac:txMkLst>
    <p188:pos x="5507631" y="2149716"/>
    <p188:txBody>
      <a:bodyPr/>
      <a:lstStyle/>
      <a:p>
        <a:r>
          <a:rPr lang="en-US"/>
          <a:t>garder en gras et merci pour les robots, pas les cerveaux</a:t>
        </a:r>
      </a:p>
    </p188:txBody>
  </p188:cm>
</p188:cmLst>
</file>

<file path=ppt/diagrams/_rels/data1.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5.svg" Id="rId2" /><Relationship Type="http://schemas.openxmlformats.org/officeDocument/2006/relationships/image" Target="/ppt/media/image4.png" Id="rId1" /><Relationship Type="http://schemas.openxmlformats.org/officeDocument/2006/relationships/image" Target="/ppt/media/image9.svg" Id="rId6" /><Relationship Type="http://schemas.openxmlformats.org/officeDocument/2006/relationships/image" Target="/ppt/media/image8.png" Id="rId5" /><Relationship Type="http://schemas.openxmlformats.org/officeDocument/2006/relationships/image" Target="/ppt/media/image7.svg" Id="rId4" /></Relationships>
</file>

<file path=ppt/diagrams/_rels/drawing1.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5.svg" Id="rId2" /><Relationship Type="http://schemas.openxmlformats.org/officeDocument/2006/relationships/image" Target="/ppt/media/image4.png" Id="rId1" /><Relationship Type="http://schemas.openxmlformats.org/officeDocument/2006/relationships/image" Target="/ppt/media/image9.svg" Id="rId6" /><Relationship Type="http://schemas.openxmlformats.org/officeDocument/2006/relationships/image" Target="/ppt/media/image8.png" Id="rId5" /><Relationship Type="http://schemas.openxmlformats.org/officeDocument/2006/relationships/image" Target="/ppt/media/image7.svg" Id="rId4" /></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3CAF1-12F8-480D-AB41-3C85F56F3A8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DE13CC6-B213-4054-9FB0-24BB12CE3FE8}">
      <dgm:prSet/>
      <dgm:spPr/>
      <dgm:t>
        <a:bodyPr/>
        <a:lstStyle/>
        <a:p>
          <a:pPr>
            <a:defRPr cap="all"/>
          </a:pPr>
          <a:r>
            <a:rPr lang="pt-PT" dirty="0"/>
            <a:t>Sessão 1 - conceitos e ideias</a:t>
          </a:r>
        </a:p>
      </dgm:t>
    </dgm:pt>
    <dgm:pt modelId="{82283A8A-5437-482A-9CBF-65D6A04E316E}" type="parTrans" cxnId="{CEF55DAF-954E-4636-931F-7AB1C4FB0F18}">
      <dgm:prSet/>
      <dgm:spPr/>
      <dgm:t>
        <a:bodyPr/>
        <a:lstStyle/>
        <a:p>
          <a:endParaRPr lang="en-US"/>
        </a:p>
      </dgm:t>
    </dgm:pt>
    <dgm:pt modelId="{A2BED732-EA21-4463-A21A-3A062B366998}" type="sibTrans" cxnId="{CEF55DAF-954E-4636-931F-7AB1C4FB0F18}">
      <dgm:prSet/>
      <dgm:spPr/>
      <dgm:t>
        <a:bodyPr/>
        <a:lstStyle/>
        <a:p>
          <a:endParaRPr lang="en-US"/>
        </a:p>
      </dgm:t>
    </dgm:pt>
    <dgm:pt modelId="{76B88503-5586-4CF2-BFF1-8039878F403C}">
      <dgm:prSet/>
      <dgm:spPr/>
      <dgm:t>
        <a:bodyPr/>
        <a:lstStyle/>
        <a:p>
          <a:pPr>
            <a:defRPr cap="all"/>
          </a:pPr>
          <a:r>
            <a:rPr lang="pt-PT" dirty="0"/>
            <a:t>Sessão 2 - Explorar questionários</a:t>
          </a:r>
        </a:p>
      </dgm:t>
    </dgm:pt>
    <dgm:pt modelId="{3461A9E3-79CC-42B3-9A6E-8A2600C595C0}" type="parTrans" cxnId="{40F5F3DF-3F27-4521-AEA5-24FDAF26E752}">
      <dgm:prSet/>
      <dgm:spPr/>
      <dgm:t>
        <a:bodyPr/>
        <a:lstStyle/>
        <a:p>
          <a:endParaRPr lang="en-US"/>
        </a:p>
      </dgm:t>
    </dgm:pt>
    <dgm:pt modelId="{FC88F7C3-2784-44F6-831F-F2308FCD6833}" type="sibTrans" cxnId="{40F5F3DF-3F27-4521-AEA5-24FDAF26E752}">
      <dgm:prSet/>
      <dgm:spPr/>
      <dgm:t>
        <a:bodyPr/>
        <a:lstStyle/>
        <a:p>
          <a:endParaRPr lang="en-US"/>
        </a:p>
      </dgm:t>
    </dgm:pt>
    <dgm:pt modelId="{B1F61604-36F9-4AC5-8164-26A8B055B3A8}">
      <dgm:prSet/>
      <dgm:spPr/>
      <dgm:t>
        <a:bodyPr/>
        <a:lstStyle/>
        <a:p>
          <a:pPr>
            <a:defRPr cap="all"/>
          </a:pPr>
          <a:r>
            <a:rPr lang="en-US" dirty="0"/>
            <a:t>Session 3 – </a:t>
          </a:r>
          <a:r>
            <a:rPr lang="en-US" dirty="0" err="1"/>
            <a:t>vídeojogo</a:t>
          </a:r>
          <a:r>
            <a:rPr lang="en-US" dirty="0"/>
            <a:t/>
          </a:r>
          <a:r>
            <a:rPr lang="en-US" dirty="0" err="1"/>
            <a:t>eunope</a:t>
          </a:r>
          <a:endParaRPr lang="en-US" dirty="0"/>
        </a:p>
      </dgm:t>
    </dgm:pt>
    <dgm:pt modelId="{A9941E21-60F1-4499-9502-35720ABF53DF}" type="parTrans" cxnId="{088263D2-B05D-4E3F-9515-3B8D0F8D60E6}">
      <dgm:prSet/>
      <dgm:spPr/>
      <dgm:t>
        <a:bodyPr/>
        <a:lstStyle/>
        <a:p>
          <a:endParaRPr lang="en-US"/>
        </a:p>
      </dgm:t>
    </dgm:pt>
    <dgm:pt modelId="{FC58A28B-43C1-4040-8A9C-3217CABAF645}" type="sibTrans" cxnId="{088263D2-B05D-4E3F-9515-3B8D0F8D60E6}">
      <dgm:prSet/>
      <dgm:spPr/>
      <dgm:t>
        <a:bodyPr/>
        <a:lstStyle/>
        <a:p>
          <a:endParaRPr lang="en-US"/>
        </a:p>
      </dgm:t>
    </dgm:pt>
    <dgm:pt modelId="{01F9BA0F-293D-434C-8281-53F380B895FA}" type="pres">
      <dgm:prSet presAssocID="{C713CAF1-12F8-480D-AB41-3C85F56F3A89}" presName="root" presStyleCnt="0">
        <dgm:presLayoutVars>
          <dgm:dir/>
          <dgm:resizeHandles val="exact"/>
        </dgm:presLayoutVars>
      </dgm:prSet>
      <dgm:spPr/>
    </dgm:pt>
    <dgm:pt modelId="{33F8BD02-2E9A-4D40-BD5E-2828CE6D0C46}" type="pres">
      <dgm:prSet presAssocID="{EDE13CC6-B213-4054-9FB0-24BB12CE3FE8}" presName="compNode" presStyleCnt="0"/>
      <dgm:spPr/>
    </dgm:pt>
    <dgm:pt modelId="{7CE43C28-EC90-4C7F-A368-165F1B6602A4}" type="pres">
      <dgm:prSet presAssocID="{EDE13CC6-B213-4054-9FB0-24BB12CE3FE8}" presName="iconBgRect" presStyleLbl="bgShp" presStyleIdx="0" presStyleCnt="3"/>
      <dgm:spPr>
        <a:prstGeom prst="round2DiagRect">
          <a:avLst>
            <a:gd name="adj1" fmla="val 29727"/>
            <a:gd name="adj2" fmla="val 0"/>
          </a:avLst>
        </a:prstGeom>
      </dgm:spPr>
    </dgm:pt>
    <dgm:pt modelId="{8BAC13FB-5C6A-438A-8D82-4AC722015875}" type="pres">
      <dgm:prSet presAssocID="{EDE13CC6-B213-4054-9FB0-24BB12CE3F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DDE502AE-E6DE-48D8-85FB-8A06C367B6FF}" type="pres">
      <dgm:prSet presAssocID="{EDE13CC6-B213-4054-9FB0-24BB12CE3FE8}" presName="spaceRect" presStyleCnt="0"/>
      <dgm:spPr/>
    </dgm:pt>
    <dgm:pt modelId="{1ACB31E0-38FD-44E7-A2D3-70F4C6BDFB70}" type="pres">
      <dgm:prSet presAssocID="{EDE13CC6-B213-4054-9FB0-24BB12CE3FE8}" presName="textRect" presStyleLbl="revTx" presStyleIdx="0" presStyleCnt="3">
        <dgm:presLayoutVars>
          <dgm:chMax val="1"/>
          <dgm:chPref val="1"/>
        </dgm:presLayoutVars>
      </dgm:prSet>
      <dgm:spPr/>
    </dgm:pt>
    <dgm:pt modelId="{0A1F7180-58D6-4325-AF4D-9662B637BFDF}" type="pres">
      <dgm:prSet presAssocID="{A2BED732-EA21-4463-A21A-3A062B366998}" presName="sibTrans" presStyleCnt="0"/>
      <dgm:spPr/>
    </dgm:pt>
    <dgm:pt modelId="{D99E8528-DC68-4390-AC9E-5563D6CFAD41}" type="pres">
      <dgm:prSet presAssocID="{76B88503-5586-4CF2-BFF1-8039878F403C}" presName="compNode" presStyleCnt="0"/>
      <dgm:spPr/>
    </dgm:pt>
    <dgm:pt modelId="{9A973A95-0F4F-47AD-9B47-E99EB5C4E814}" type="pres">
      <dgm:prSet presAssocID="{76B88503-5586-4CF2-BFF1-8039878F403C}" presName="iconBgRect" presStyleLbl="bgShp" presStyleIdx="1" presStyleCnt="3"/>
      <dgm:spPr>
        <a:prstGeom prst="round2DiagRect">
          <a:avLst>
            <a:gd name="adj1" fmla="val 29727"/>
            <a:gd name="adj2" fmla="val 0"/>
          </a:avLst>
        </a:prstGeom>
      </dgm:spPr>
    </dgm:pt>
    <dgm:pt modelId="{83D9922E-95FA-447F-9B03-DEC01A0F2D75}" type="pres">
      <dgm:prSet presAssocID="{76B88503-5586-4CF2-BFF1-8039878F40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3F03D11-039A-4CF3-9FD1-E929471F4C72}" type="pres">
      <dgm:prSet presAssocID="{76B88503-5586-4CF2-BFF1-8039878F403C}" presName="spaceRect" presStyleCnt="0"/>
      <dgm:spPr/>
    </dgm:pt>
    <dgm:pt modelId="{B5CF8CAE-4B53-4DB5-AB4E-F0907A59C498}" type="pres">
      <dgm:prSet presAssocID="{76B88503-5586-4CF2-BFF1-8039878F403C}" presName="textRect" presStyleLbl="revTx" presStyleIdx="1" presStyleCnt="3">
        <dgm:presLayoutVars>
          <dgm:chMax val="1"/>
          <dgm:chPref val="1"/>
        </dgm:presLayoutVars>
      </dgm:prSet>
      <dgm:spPr/>
    </dgm:pt>
    <dgm:pt modelId="{FB8B86EA-0346-4CD0-BC0E-894F6A01F72D}" type="pres">
      <dgm:prSet presAssocID="{FC88F7C3-2784-44F6-831F-F2308FCD6833}" presName="sibTrans" presStyleCnt="0"/>
      <dgm:spPr/>
    </dgm:pt>
    <dgm:pt modelId="{B1005E71-C2BD-40C7-A835-8C241C233052}" type="pres">
      <dgm:prSet presAssocID="{B1F61604-36F9-4AC5-8164-26A8B055B3A8}" presName="compNode" presStyleCnt="0"/>
      <dgm:spPr/>
    </dgm:pt>
    <dgm:pt modelId="{4A1C1731-EC4A-4D44-9FE5-A286BF2B9FFE}" type="pres">
      <dgm:prSet presAssocID="{B1F61604-36F9-4AC5-8164-26A8B055B3A8}" presName="iconBgRect" presStyleLbl="bgShp" presStyleIdx="2" presStyleCnt="3"/>
      <dgm:spPr>
        <a:prstGeom prst="round2DiagRect">
          <a:avLst>
            <a:gd name="adj1" fmla="val 29727"/>
            <a:gd name="adj2" fmla="val 0"/>
          </a:avLst>
        </a:prstGeom>
      </dgm:spPr>
    </dgm:pt>
    <dgm:pt modelId="{C8F53EA5-A63B-42DE-9FB6-FD27B6CA5059}" type="pres">
      <dgm:prSet presAssocID="{B1F61604-36F9-4AC5-8164-26A8B055B3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me controller"/>
        </a:ext>
      </dgm:extLst>
    </dgm:pt>
    <dgm:pt modelId="{6FA47D82-EB18-4AB3-A006-19E66CDDABB7}" type="pres">
      <dgm:prSet presAssocID="{B1F61604-36F9-4AC5-8164-26A8B055B3A8}" presName="spaceRect" presStyleCnt="0"/>
      <dgm:spPr/>
    </dgm:pt>
    <dgm:pt modelId="{964CB6C6-D26E-4FFC-BC88-AD6ADDDAFDF9}" type="pres">
      <dgm:prSet presAssocID="{B1F61604-36F9-4AC5-8164-26A8B055B3A8}" presName="textRect" presStyleLbl="revTx" presStyleIdx="2" presStyleCnt="3">
        <dgm:presLayoutVars>
          <dgm:chMax val="1"/>
          <dgm:chPref val="1"/>
        </dgm:presLayoutVars>
      </dgm:prSet>
      <dgm:spPr/>
    </dgm:pt>
  </dgm:ptLst>
  <dgm:cxnLst>
    <dgm:cxn modelId="{DDB0640B-9DE7-44F8-A922-25E354488EFC}" type="presOf" srcId="{EDE13CC6-B213-4054-9FB0-24BB12CE3FE8}" destId="{1ACB31E0-38FD-44E7-A2D3-70F4C6BDFB70}" srcOrd="0" destOrd="0" presId="urn:microsoft.com/office/officeart/2018/5/layout/IconLeafLabelList"/>
    <dgm:cxn modelId="{285B468A-8D80-41B0-A7D5-A85E4D8B17CF}" type="presOf" srcId="{76B88503-5586-4CF2-BFF1-8039878F403C}" destId="{B5CF8CAE-4B53-4DB5-AB4E-F0907A59C498}" srcOrd="0" destOrd="0" presId="urn:microsoft.com/office/officeart/2018/5/layout/IconLeafLabelList"/>
    <dgm:cxn modelId="{EA1CE3A7-47B5-4529-AE31-2BBE48DA77D2}" type="presOf" srcId="{C713CAF1-12F8-480D-AB41-3C85F56F3A89}" destId="{01F9BA0F-293D-434C-8281-53F380B895FA}" srcOrd="0" destOrd="0" presId="urn:microsoft.com/office/officeart/2018/5/layout/IconLeafLabelList"/>
    <dgm:cxn modelId="{CEF55DAF-954E-4636-931F-7AB1C4FB0F18}" srcId="{C713CAF1-12F8-480D-AB41-3C85F56F3A89}" destId="{EDE13CC6-B213-4054-9FB0-24BB12CE3FE8}" srcOrd="0" destOrd="0" parTransId="{82283A8A-5437-482A-9CBF-65D6A04E316E}" sibTransId="{A2BED732-EA21-4463-A21A-3A062B366998}"/>
    <dgm:cxn modelId="{088263D2-B05D-4E3F-9515-3B8D0F8D60E6}" srcId="{C713CAF1-12F8-480D-AB41-3C85F56F3A89}" destId="{B1F61604-36F9-4AC5-8164-26A8B055B3A8}" srcOrd="2" destOrd="0" parTransId="{A9941E21-60F1-4499-9502-35720ABF53DF}" sibTransId="{FC58A28B-43C1-4040-8A9C-3217CABAF645}"/>
    <dgm:cxn modelId="{B8C6C6D4-1F2F-452D-BFB4-92DE6255D921}" type="presOf" srcId="{B1F61604-36F9-4AC5-8164-26A8B055B3A8}" destId="{964CB6C6-D26E-4FFC-BC88-AD6ADDDAFDF9}" srcOrd="0" destOrd="0" presId="urn:microsoft.com/office/officeart/2018/5/layout/IconLeafLabelList"/>
    <dgm:cxn modelId="{40F5F3DF-3F27-4521-AEA5-24FDAF26E752}" srcId="{C713CAF1-12F8-480D-AB41-3C85F56F3A89}" destId="{76B88503-5586-4CF2-BFF1-8039878F403C}" srcOrd="1" destOrd="0" parTransId="{3461A9E3-79CC-42B3-9A6E-8A2600C595C0}" sibTransId="{FC88F7C3-2784-44F6-831F-F2308FCD6833}"/>
    <dgm:cxn modelId="{5F675D00-4A6C-4F3F-A087-EA68C3A9E160}" type="presParOf" srcId="{01F9BA0F-293D-434C-8281-53F380B895FA}" destId="{33F8BD02-2E9A-4D40-BD5E-2828CE6D0C46}" srcOrd="0" destOrd="0" presId="urn:microsoft.com/office/officeart/2018/5/layout/IconLeafLabelList"/>
    <dgm:cxn modelId="{CD89D9C4-D7C9-4F5E-A2CB-67F5C7396105}" type="presParOf" srcId="{33F8BD02-2E9A-4D40-BD5E-2828CE6D0C46}" destId="{7CE43C28-EC90-4C7F-A368-165F1B6602A4}" srcOrd="0" destOrd="0" presId="urn:microsoft.com/office/officeart/2018/5/layout/IconLeafLabelList"/>
    <dgm:cxn modelId="{849FE206-77EB-4C46-9309-2663FD8E8246}" type="presParOf" srcId="{33F8BD02-2E9A-4D40-BD5E-2828CE6D0C46}" destId="{8BAC13FB-5C6A-438A-8D82-4AC722015875}" srcOrd="1" destOrd="0" presId="urn:microsoft.com/office/officeart/2018/5/layout/IconLeafLabelList"/>
    <dgm:cxn modelId="{69B3ADFA-3BC6-463F-AAA1-7EF04F625A89}" type="presParOf" srcId="{33F8BD02-2E9A-4D40-BD5E-2828CE6D0C46}" destId="{DDE502AE-E6DE-48D8-85FB-8A06C367B6FF}" srcOrd="2" destOrd="0" presId="urn:microsoft.com/office/officeart/2018/5/layout/IconLeafLabelList"/>
    <dgm:cxn modelId="{7D4E39CB-3073-45C7-BA7A-48BC760701AA}" type="presParOf" srcId="{33F8BD02-2E9A-4D40-BD5E-2828CE6D0C46}" destId="{1ACB31E0-38FD-44E7-A2D3-70F4C6BDFB70}" srcOrd="3" destOrd="0" presId="urn:microsoft.com/office/officeart/2018/5/layout/IconLeafLabelList"/>
    <dgm:cxn modelId="{290485AA-4A9E-4446-BE92-C7B63DFC7ABD}" type="presParOf" srcId="{01F9BA0F-293D-434C-8281-53F380B895FA}" destId="{0A1F7180-58D6-4325-AF4D-9662B637BFDF}" srcOrd="1" destOrd="0" presId="urn:microsoft.com/office/officeart/2018/5/layout/IconLeafLabelList"/>
    <dgm:cxn modelId="{3B7DEDA3-46DE-4A29-A728-5A64AAF54992}" type="presParOf" srcId="{01F9BA0F-293D-434C-8281-53F380B895FA}" destId="{D99E8528-DC68-4390-AC9E-5563D6CFAD41}" srcOrd="2" destOrd="0" presId="urn:microsoft.com/office/officeart/2018/5/layout/IconLeafLabelList"/>
    <dgm:cxn modelId="{975C9DE0-528F-4475-9EB1-241C2A5B373E}" type="presParOf" srcId="{D99E8528-DC68-4390-AC9E-5563D6CFAD41}" destId="{9A973A95-0F4F-47AD-9B47-E99EB5C4E814}" srcOrd="0" destOrd="0" presId="urn:microsoft.com/office/officeart/2018/5/layout/IconLeafLabelList"/>
    <dgm:cxn modelId="{4AF79F25-74E5-4C83-A22F-2D1C01F850E7}" type="presParOf" srcId="{D99E8528-DC68-4390-AC9E-5563D6CFAD41}" destId="{83D9922E-95FA-447F-9B03-DEC01A0F2D75}" srcOrd="1" destOrd="0" presId="urn:microsoft.com/office/officeart/2018/5/layout/IconLeafLabelList"/>
    <dgm:cxn modelId="{BB30D0AC-5685-4A03-992E-59663357DFD7}" type="presParOf" srcId="{D99E8528-DC68-4390-AC9E-5563D6CFAD41}" destId="{E3F03D11-039A-4CF3-9FD1-E929471F4C72}" srcOrd="2" destOrd="0" presId="urn:microsoft.com/office/officeart/2018/5/layout/IconLeafLabelList"/>
    <dgm:cxn modelId="{F9D23F27-9C99-4FAD-8C03-6BE1AFFDF767}" type="presParOf" srcId="{D99E8528-DC68-4390-AC9E-5563D6CFAD41}" destId="{B5CF8CAE-4B53-4DB5-AB4E-F0907A59C498}" srcOrd="3" destOrd="0" presId="urn:microsoft.com/office/officeart/2018/5/layout/IconLeafLabelList"/>
    <dgm:cxn modelId="{74C50C05-CE3D-4A85-9597-61396C478EB4}" type="presParOf" srcId="{01F9BA0F-293D-434C-8281-53F380B895FA}" destId="{FB8B86EA-0346-4CD0-BC0E-894F6A01F72D}" srcOrd="3" destOrd="0" presId="urn:microsoft.com/office/officeart/2018/5/layout/IconLeafLabelList"/>
    <dgm:cxn modelId="{7FC57F10-AD9B-4693-AB24-71E85593200D}" type="presParOf" srcId="{01F9BA0F-293D-434C-8281-53F380B895FA}" destId="{B1005E71-C2BD-40C7-A835-8C241C233052}" srcOrd="4" destOrd="0" presId="urn:microsoft.com/office/officeart/2018/5/layout/IconLeafLabelList"/>
    <dgm:cxn modelId="{9D1E2211-85F8-4033-A2A8-3ADBAC92A82E}" type="presParOf" srcId="{B1005E71-C2BD-40C7-A835-8C241C233052}" destId="{4A1C1731-EC4A-4D44-9FE5-A286BF2B9FFE}" srcOrd="0" destOrd="0" presId="urn:microsoft.com/office/officeart/2018/5/layout/IconLeafLabelList"/>
    <dgm:cxn modelId="{F61F5698-8E1B-443B-ABAD-75500E9CD92B}" type="presParOf" srcId="{B1005E71-C2BD-40C7-A835-8C241C233052}" destId="{C8F53EA5-A63B-42DE-9FB6-FD27B6CA5059}" srcOrd="1" destOrd="0" presId="urn:microsoft.com/office/officeart/2018/5/layout/IconLeafLabelList"/>
    <dgm:cxn modelId="{599FD6B4-FD83-4D8A-BB8A-E328FA25CFD9}" type="presParOf" srcId="{B1005E71-C2BD-40C7-A835-8C241C233052}" destId="{6FA47D82-EB18-4AB3-A006-19E66CDDABB7}" srcOrd="2" destOrd="0" presId="urn:microsoft.com/office/officeart/2018/5/layout/IconLeafLabelList"/>
    <dgm:cxn modelId="{BD79DB00-E04E-4208-8792-F16495D63FA3}" type="presParOf" srcId="{B1005E71-C2BD-40C7-A835-8C241C233052}" destId="{964CB6C6-D26E-4FFC-BC88-AD6ADDDAFDF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3BC83-36BC-4E41-85B5-BDCE37EF7F8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17A128A-1166-4CBD-BBFB-211AB7384938}">
      <dgm:prSet custT="1"/>
      <dgm:spPr/>
      <dgm:t>
        <a:bodyPr/>
        <a:lstStyle/>
        <a:p>
          <a:r>
            <a:rPr lang="pt-PT" sz="3200" dirty="0"/>
            <a:t>O seu histórico de navegação anterior</a:t>
          </a:r>
        </a:p>
      </dgm:t>
    </dgm:pt>
    <dgm:pt modelId="{020FE5C5-0734-4857-9A9C-10E91FD5E1C4}" type="parTrans" cxnId="{57D18C2E-4B26-4D26-84B8-B37DC5F5E7DA}">
      <dgm:prSet/>
      <dgm:spPr/>
      <dgm:t>
        <a:bodyPr/>
        <a:lstStyle/>
        <a:p>
          <a:endParaRPr lang="en-US" sz="3200"/>
        </a:p>
      </dgm:t>
    </dgm:pt>
    <dgm:pt modelId="{DC6E731D-4189-4853-BB2E-C43D98D62866}" type="sibTrans" cxnId="{57D18C2E-4B26-4D26-84B8-B37DC5F5E7DA}">
      <dgm:prSet/>
      <dgm:spPr/>
      <dgm:t>
        <a:bodyPr/>
        <a:lstStyle/>
        <a:p>
          <a:endParaRPr lang="en-US" sz="3200"/>
        </a:p>
      </dgm:t>
    </dgm:pt>
    <dgm:pt modelId="{F57B010B-0D70-4392-B6F0-F514A8E0EFD1}">
      <dgm:prSet custT="1"/>
      <dgm:spPr/>
      <dgm:t>
        <a:bodyPr/>
        <a:lstStyle/>
        <a:p>
          <a:r>
            <a:rPr lang="en-GB" sz="3200" dirty="0" err="1"/>
            <a:t>Os</a:t>
          </a:r>
          <a:r>
            <a:rPr lang="en-GB" sz="3200" dirty="0"/>
            <a:t/>
          </a:r>
          <a:r>
            <a:rPr lang="en-GB" sz="3200" dirty="0" err="1"/>
            <a:t>produtos</a:t>
          </a:r>
          <a:r>
            <a:rPr lang="en-GB" sz="3200" dirty="0"/>
            <a:t> media que </a:t>
          </a:r>
          <a:r>
            <a:rPr lang="en-GB" sz="3200" dirty="0" err="1"/>
            <a:t>descartou</a:t>
          </a:r>
          <a:endParaRPr lang="en-US" sz="3200" dirty="0"/>
        </a:p>
      </dgm:t>
    </dgm:pt>
    <dgm:pt modelId="{F330B373-05AF-418F-B2D0-8B652E5785E1}" type="sibTrans" cxnId="{68C92945-6BAE-4E4B-BB98-A4CE83E4AC27}">
      <dgm:prSet/>
      <dgm:spPr/>
      <dgm:t>
        <a:bodyPr/>
        <a:lstStyle/>
        <a:p>
          <a:endParaRPr lang="en-US" sz="3200"/>
        </a:p>
      </dgm:t>
    </dgm:pt>
    <dgm:pt modelId="{5DC4C7BE-8D69-4489-B42D-1893781C37F1}" type="parTrans" cxnId="{68C92945-6BAE-4E4B-BB98-A4CE83E4AC27}">
      <dgm:prSet/>
      <dgm:spPr/>
      <dgm:t>
        <a:bodyPr/>
        <a:lstStyle/>
        <a:p>
          <a:endParaRPr lang="en-US" sz="3200"/>
        </a:p>
      </dgm:t>
    </dgm:pt>
    <dgm:pt modelId="{409CD138-FE9E-4DA6-8D71-BC134D26A779}">
      <dgm:prSet custT="1"/>
      <dgm:spPr/>
      <dgm:t>
        <a:bodyPr/>
        <a:lstStyle/>
        <a:p>
          <a:r>
            <a:rPr lang="en-GB" sz="3200" dirty="0" err="1"/>
            <a:t>Os</a:t>
          </a:r>
          <a:r>
            <a:rPr lang="en-GB" sz="3200" dirty="0"/>
            <a:t/>
          </a:r>
          <a:r>
            <a:rPr lang="en-GB" sz="3200" dirty="0" err="1"/>
            <a:t>produtos</a:t>
          </a:r>
          <a:r>
            <a:rPr lang="en-GB" sz="3200" dirty="0"/>
            <a:t> media de que </a:t>
          </a:r>
          <a:r>
            <a:rPr lang="en-GB" sz="3200" dirty="0" err="1"/>
            <a:t>gostou</a:t>
          </a:r>
          <a:endParaRPr lang="en-US" sz="3200" dirty="0"/>
        </a:p>
      </dgm:t>
    </dgm:pt>
    <dgm:pt modelId="{C3FBC188-02E3-42D9-AB3D-2C5FA53957E4}" type="sibTrans" cxnId="{5A2286D1-FFA7-4B89-BB47-59F1F6EFF3D0}">
      <dgm:prSet/>
      <dgm:spPr/>
      <dgm:t>
        <a:bodyPr/>
        <a:lstStyle/>
        <a:p>
          <a:endParaRPr lang="en-US" sz="3200"/>
        </a:p>
      </dgm:t>
    </dgm:pt>
    <dgm:pt modelId="{669AB33E-B273-4206-8BA5-977D4204E2C2}" type="parTrans" cxnId="{5A2286D1-FFA7-4B89-BB47-59F1F6EFF3D0}">
      <dgm:prSet/>
      <dgm:spPr/>
      <dgm:t>
        <a:bodyPr/>
        <a:lstStyle/>
        <a:p>
          <a:endParaRPr lang="en-US" sz="3200"/>
        </a:p>
      </dgm:t>
    </dgm:pt>
    <dgm:pt modelId="{81559CE4-5821-4172-AE8A-F4BB0F405686}">
      <dgm:prSet custT="1"/>
      <dgm:spPr/>
      <dgm:t>
        <a:bodyPr/>
        <a:lstStyle/>
        <a:p>
          <a:r>
            <a:rPr lang="pt-PT" sz="3200" dirty="0"/>
            <a:t>Publicações que partilhou nas redes sociais</a:t>
          </a:r>
        </a:p>
      </dgm:t>
    </dgm:pt>
    <dgm:pt modelId="{A8ED1B5E-86CA-4231-AEF2-90EC323F3DE3}" type="sibTrans" cxnId="{0EA2AB54-825D-42FE-8F25-7DF328931FAA}">
      <dgm:prSet/>
      <dgm:spPr/>
      <dgm:t>
        <a:bodyPr/>
        <a:lstStyle/>
        <a:p>
          <a:endParaRPr lang="en-US" sz="3200"/>
        </a:p>
      </dgm:t>
    </dgm:pt>
    <dgm:pt modelId="{348E9CBD-A15B-4C3B-9BD1-88EEA7BEB56A}" type="parTrans" cxnId="{0EA2AB54-825D-42FE-8F25-7DF328931FAA}">
      <dgm:prSet/>
      <dgm:spPr/>
      <dgm:t>
        <a:bodyPr/>
        <a:lstStyle/>
        <a:p>
          <a:endParaRPr lang="en-US" sz="3200"/>
        </a:p>
      </dgm:t>
    </dgm:pt>
    <dgm:pt modelId="{11FA45F9-C0AD-4BDE-84EB-B3A1FBDE6554}">
      <dgm:prSet custT="1"/>
      <dgm:spPr/>
      <dgm:t>
        <a:bodyPr/>
        <a:lstStyle/>
        <a:p>
          <a:r>
            <a:rPr lang="pt-PT" sz="3200" dirty="0"/>
            <a:t>As suas listas de reprodução pessoais</a:t>
          </a:r>
        </a:p>
      </dgm:t>
    </dgm:pt>
    <dgm:pt modelId="{9055EFDE-F124-4911-AA43-F02D8871AEB5}" type="sibTrans" cxnId="{B6F793C4-BBB7-4948-A10C-BF5D61DE16F7}">
      <dgm:prSet/>
      <dgm:spPr/>
      <dgm:t>
        <a:bodyPr/>
        <a:lstStyle/>
        <a:p>
          <a:endParaRPr lang="en-US" sz="3200"/>
        </a:p>
      </dgm:t>
    </dgm:pt>
    <dgm:pt modelId="{3375616A-FC25-47E7-9051-591FEA39FD66}" type="parTrans" cxnId="{B6F793C4-BBB7-4948-A10C-BF5D61DE16F7}">
      <dgm:prSet/>
      <dgm:spPr/>
      <dgm:t>
        <a:bodyPr/>
        <a:lstStyle/>
        <a:p>
          <a:endParaRPr lang="en-US" sz="3200"/>
        </a:p>
      </dgm:t>
    </dgm:pt>
    <dgm:pt modelId="{993CD3FA-EEDF-48F3-BC94-E45A00A24D83}">
      <dgm:prSet custT="1"/>
      <dgm:spPr/>
      <dgm:t>
        <a:bodyPr/>
        <a:lstStyle/>
        <a:p>
          <a:r>
            <a:rPr lang="pt-PT" sz="3200" dirty="0"/>
            <a:t>A sua localização</a:t>
          </a:r>
        </a:p>
      </dgm:t>
    </dgm:pt>
    <dgm:pt modelId="{99B6A89C-497F-46AA-9450-FED5BC5DA167}" type="sibTrans" cxnId="{7CF6C21B-0083-42FE-89DC-74315E23DA40}">
      <dgm:prSet/>
      <dgm:spPr/>
      <dgm:t>
        <a:bodyPr/>
        <a:lstStyle/>
        <a:p>
          <a:endParaRPr lang="en-US" sz="3200"/>
        </a:p>
      </dgm:t>
    </dgm:pt>
    <dgm:pt modelId="{D0CBEBB6-DC88-4B93-86BD-D8DACCC63F66}" type="parTrans" cxnId="{7CF6C21B-0083-42FE-89DC-74315E23DA40}">
      <dgm:prSet/>
      <dgm:spPr/>
      <dgm:t>
        <a:bodyPr/>
        <a:lstStyle/>
        <a:p>
          <a:endParaRPr lang="en-US" sz="3200"/>
        </a:p>
      </dgm:t>
    </dgm:pt>
    <dgm:pt modelId="{FABD2195-794E-4141-8FB2-E5C9B4A708C3}" type="pres">
      <dgm:prSet presAssocID="{2243BC83-36BC-4E41-85B5-BDCE37EF7F83}" presName="diagram" presStyleCnt="0">
        <dgm:presLayoutVars>
          <dgm:dir/>
          <dgm:resizeHandles val="exact"/>
        </dgm:presLayoutVars>
      </dgm:prSet>
      <dgm:spPr/>
    </dgm:pt>
    <dgm:pt modelId="{AB4E8036-E9FC-4997-8F86-26FB4A2B3030}" type="pres">
      <dgm:prSet presAssocID="{717A128A-1166-4CBD-BBFB-211AB7384938}" presName="node" presStyleLbl="node1" presStyleIdx="0" presStyleCnt="6">
        <dgm:presLayoutVars>
          <dgm:bulletEnabled val="1"/>
        </dgm:presLayoutVars>
      </dgm:prSet>
      <dgm:spPr/>
    </dgm:pt>
    <dgm:pt modelId="{3E0436DB-7C75-4DBC-82F5-499C52129C24}" type="pres">
      <dgm:prSet presAssocID="{DC6E731D-4189-4853-BB2E-C43D98D62866}" presName="sibTrans" presStyleCnt="0"/>
      <dgm:spPr/>
    </dgm:pt>
    <dgm:pt modelId="{618DBD6F-268F-4FBF-9F41-63EA789EFE85}" type="pres">
      <dgm:prSet presAssocID="{F57B010B-0D70-4392-B6F0-F514A8E0EFD1}" presName="node" presStyleLbl="node1" presStyleIdx="1" presStyleCnt="6">
        <dgm:presLayoutVars>
          <dgm:bulletEnabled val="1"/>
        </dgm:presLayoutVars>
      </dgm:prSet>
      <dgm:spPr/>
    </dgm:pt>
    <dgm:pt modelId="{7DFD6A77-A3AA-4921-B065-6220555C85D6}" type="pres">
      <dgm:prSet presAssocID="{F330B373-05AF-418F-B2D0-8B652E5785E1}" presName="sibTrans" presStyleCnt="0"/>
      <dgm:spPr/>
    </dgm:pt>
    <dgm:pt modelId="{D5E6F1E4-C3AD-4455-B3D2-7BA2790DCD48}" type="pres">
      <dgm:prSet presAssocID="{409CD138-FE9E-4DA6-8D71-BC134D26A779}" presName="node" presStyleLbl="node1" presStyleIdx="2" presStyleCnt="6">
        <dgm:presLayoutVars>
          <dgm:bulletEnabled val="1"/>
        </dgm:presLayoutVars>
      </dgm:prSet>
      <dgm:spPr/>
    </dgm:pt>
    <dgm:pt modelId="{F280520A-C6A7-43EF-8836-B3A22D026CDA}" type="pres">
      <dgm:prSet presAssocID="{C3FBC188-02E3-42D9-AB3D-2C5FA53957E4}" presName="sibTrans" presStyleCnt="0"/>
      <dgm:spPr/>
    </dgm:pt>
    <dgm:pt modelId="{640070BE-27C5-412E-803F-C451E746D817}" type="pres">
      <dgm:prSet presAssocID="{81559CE4-5821-4172-AE8A-F4BB0F405686}" presName="node" presStyleLbl="node1" presStyleIdx="3" presStyleCnt="6">
        <dgm:presLayoutVars>
          <dgm:bulletEnabled val="1"/>
        </dgm:presLayoutVars>
      </dgm:prSet>
      <dgm:spPr/>
    </dgm:pt>
    <dgm:pt modelId="{657E0AFA-5409-47BC-959A-B87EC8136975}" type="pres">
      <dgm:prSet presAssocID="{A8ED1B5E-86CA-4231-AEF2-90EC323F3DE3}" presName="sibTrans" presStyleCnt="0"/>
      <dgm:spPr/>
    </dgm:pt>
    <dgm:pt modelId="{99119E9F-1F42-4004-9864-09F5916BFE20}" type="pres">
      <dgm:prSet presAssocID="{11FA45F9-C0AD-4BDE-84EB-B3A1FBDE6554}" presName="node" presStyleLbl="node1" presStyleIdx="4" presStyleCnt="6">
        <dgm:presLayoutVars>
          <dgm:bulletEnabled val="1"/>
        </dgm:presLayoutVars>
      </dgm:prSet>
      <dgm:spPr/>
    </dgm:pt>
    <dgm:pt modelId="{C5F08846-E1D7-48E1-882D-0FE18CFE1044}" type="pres">
      <dgm:prSet presAssocID="{9055EFDE-F124-4911-AA43-F02D8871AEB5}" presName="sibTrans" presStyleCnt="0"/>
      <dgm:spPr/>
    </dgm:pt>
    <dgm:pt modelId="{D8680DB1-7EE0-4F68-A4B7-FB22954EE53B}" type="pres">
      <dgm:prSet presAssocID="{993CD3FA-EEDF-48F3-BC94-E45A00A24D83}" presName="node" presStyleLbl="node1" presStyleIdx="5" presStyleCnt="6">
        <dgm:presLayoutVars>
          <dgm:bulletEnabled val="1"/>
        </dgm:presLayoutVars>
      </dgm:prSet>
      <dgm:spPr/>
    </dgm:pt>
  </dgm:ptLst>
  <dgm:cxnLst>
    <dgm:cxn modelId="{DA3AE314-48DB-480B-B01D-11C8545A0C26}" type="presOf" srcId="{11FA45F9-C0AD-4BDE-84EB-B3A1FBDE6554}" destId="{99119E9F-1F42-4004-9864-09F5916BFE20}" srcOrd="0" destOrd="0" presId="urn:microsoft.com/office/officeart/2005/8/layout/default"/>
    <dgm:cxn modelId="{7CF6C21B-0083-42FE-89DC-74315E23DA40}" srcId="{2243BC83-36BC-4E41-85B5-BDCE37EF7F83}" destId="{993CD3FA-EEDF-48F3-BC94-E45A00A24D83}" srcOrd="5" destOrd="0" parTransId="{D0CBEBB6-DC88-4B93-86BD-D8DACCC63F66}" sibTransId="{99B6A89C-497F-46AA-9450-FED5BC5DA167}"/>
    <dgm:cxn modelId="{57D18C2E-4B26-4D26-84B8-B37DC5F5E7DA}" srcId="{2243BC83-36BC-4E41-85B5-BDCE37EF7F83}" destId="{717A128A-1166-4CBD-BBFB-211AB7384938}" srcOrd="0" destOrd="0" parTransId="{020FE5C5-0734-4857-9A9C-10E91FD5E1C4}" sibTransId="{DC6E731D-4189-4853-BB2E-C43D98D62866}"/>
    <dgm:cxn modelId="{68C92945-6BAE-4E4B-BB98-A4CE83E4AC27}" srcId="{2243BC83-36BC-4E41-85B5-BDCE37EF7F83}" destId="{F57B010B-0D70-4392-B6F0-F514A8E0EFD1}" srcOrd="1" destOrd="0" parTransId="{5DC4C7BE-8D69-4489-B42D-1893781C37F1}" sibTransId="{F330B373-05AF-418F-B2D0-8B652E5785E1}"/>
    <dgm:cxn modelId="{4FA0F150-D857-4CFD-9579-8597A1108481}" type="presOf" srcId="{2243BC83-36BC-4E41-85B5-BDCE37EF7F83}" destId="{FABD2195-794E-4141-8FB2-E5C9B4A708C3}" srcOrd="0" destOrd="0" presId="urn:microsoft.com/office/officeart/2005/8/layout/default"/>
    <dgm:cxn modelId="{0EA2AB54-825D-42FE-8F25-7DF328931FAA}" srcId="{2243BC83-36BC-4E41-85B5-BDCE37EF7F83}" destId="{81559CE4-5821-4172-AE8A-F4BB0F405686}" srcOrd="3" destOrd="0" parTransId="{348E9CBD-A15B-4C3B-9BD1-88EEA7BEB56A}" sibTransId="{A8ED1B5E-86CA-4231-AEF2-90EC323F3DE3}"/>
    <dgm:cxn modelId="{2AEE9F95-B96D-45A1-BCF8-13362EC6D868}" type="presOf" srcId="{993CD3FA-EEDF-48F3-BC94-E45A00A24D83}" destId="{D8680DB1-7EE0-4F68-A4B7-FB22954EE53B}" srcOrd="0" destOrd="0" presId="urn:microsoft.com/office/officeart/2005/8/layout/default"/>
    <dgm:cxn modelId="{5347CB96-7471-4795-BA4C-C4E3B73EC23E}" type="presOf" srcId="{409CD138-FE9E-4DA6-8D71-BC134D26A779}" destId="{D5E6F1E4-C3AD-4455-B3D2-7BA2790DCD48}" srcOrd="0" destOrd="0" presId="urn:microsoft.com/office/officeart/2005/8/layout/default"/>
    <dgm:cxn modelId="{87D7F098-3354-4A90-98C6-AF0C14CBF8C4}" type="presOf" srcId="{717A128A-1166-4CBD-BBFB-211AB7384938}" destId="{AB4E8036-E9FC-4997-8F86-26FB4A2B3030}" srcOrd="0" destOrd="0" presId="urn:microsoft.com/office/officeart/2005/8/layout/default"/>
    <dgm:cxn modelId="{2F5D05A2-8C2D-4FE1-A080-182D1C7034B7}" type="presOf" srcId="{F57B010B-0D70-4392-B6F0-F514A8E0EFD1}" destId="{618DBD6F-268F-4FBF-9F41-63EA789EFE85}" srcOrd="0" destOrd="0" presId="urn:microsoft.com/office/officeart/2005/8/layout/default"/>
    <dgm:cxn modelId="{B6F793C4-BBB7-4948-A10C-BF5D61DE16F7}" srcId="{2243BC83-36BC-4E41-85B5-BDCE37EF7F83}" destId="{11FA45F9-C0AD-4BDE-84EB-B3A1FBDE6554}" srcOrd="4" destOrd="0" parTransId="{3375616A-FC25-47E7-9051-591FEA39FD66}" sibTransId="{9055EFDE-F124-4911-AA43-F02D8871AEB5}"/>
    <dgm:cxn modelId="{5A2286D1-FFA7-4B89-BB47-59F1F6EFF3D0}" srcId="{2243BC83-36BC-4E41-85B5-BDCE37EF7F83}" destId="{409CD138-FE9E-4DA6-8D71-BC134D26A779}" srcOrd="2" destOrd="0" parTransId="{669AB33E-B273-4206-8BA5-977D4204E2C2}" sibTransId="{C3FBC188-02E3-42D9-AB3D-2C5FA53957E4}"/>
    <dgm:cxn modelId="{A19A93D7-15F7-418D-8690-6E44A8CF2A8E}" type="presOf" srcId="{81559CE4-5821-4172-AE8A-F4BB0F405686}" destId="{640070BE-27C5-412E-803F-C451E746D817}" srcOrd="0" destOrd="0" presId="urn:microsoft.com/office/officeart/2005/8/layout/default"/>
    <dgm:cxn modelId="{E9086F28-FA50-4909-93F9-4A8AA9D3820D}" type="presParOf" srcId="{FABD2195-794E-4141-8FB2-E5C9B4A708C3}" destId="{AB4E8036-E9FC-4997-8F86-26FB4A2B3030}" srcOrd="0" destOrd="0" presId="urn:microsoft.com/office/officeart/2005/8/layout/default"/>
    <dgm:cxn modelId="{02F92A52-BCBF-4621-9E68-06D52C37A249}" type="presParOf" srcId="{FABD2195-794E-4141-8FB2-E5C9B4A708C3}" destId="{3E0436DB-7C75-4DBC-82F5-499C52129C24}" srcOrd="1" destOrd="0" presId="urn:microsoft.com/office/officeart/2005/8/layout/default"/>
    <dgm:cxn modelId="{C5D58FD6-83DD-4CB6-A622-90A77E3D9532}" type="presParOf" srcId="{FABD2195-794E-4141-8FB2-E5C9B4A708C3}" destId="{618DBD6F-268F-4FBF-9F41-63EA789EFE85}" srcOrd="2" destOrd="0" presId="urn:microsoft.com/office/officeart/2005/8/layout/default"/>
    <dgm:cxn modelId="{7E9D2D53-D5B5-4A3D-B52D-C0F357B99D91}" type="presParOf" srcId="{FABD2195-794E-4141-8FB2-E5C9B4A708C3}" destId="{7DFD6A77-A3AA-4921-B065-6220555C85D6}" srcOrd="3" destOrd="0" presId="urn:microsoft.com/office/officeart/2005/8/layout/default"/>
    <dgm:cxn modelId="{2CF88C8B-3354-490B-978B-4B6706EE0246}" type="presParOf" srcId="{FABD2195-794E-4141-8FB2-E5C9B4A708C3}" destId="{D5E6F1E4-C3AD-4455-B3D2-7BA2790DCD48}" srcOrd="4" destOrd="0" presId="urn:microsoft.com/office/officeart/2005/8/layout/default"/>
    <dgm:cxn modelId="{04507961-58AB-4A1A-9793-965781426616}" type="presParOf" srcId="{FABD2195-794E-4141-8FB2-E5C9B4A708C3}" destId="{F280520A-C6A7-43EF-8836-B3A22D026CDA}" srcOrd="5" destOrd="0" presId="urn:microsoft.com/office/officeart/2005/8/layout/default"/>
    <dgm:cxn modelId="{C62C5B4C-9BB9-45E7-807E-B6D995E03D97}" type="presParOf" srcId="{FABD2195-794E-4141-8FB2-E5C9B4A708C3}" destId="{640070BE-27C5-412E-803F-C451E746D817}" srcOrd="6" destOrd="0" presId="urn:microsoft.com/office/officeart/2005/8/layout/default"/>
    <dgm:cxn modelId="{4AF5BE76-82D5-4F24-B080-1609A289A29C}" type="presParOf" srcId="{FABD2195-794E-4141-8FB2-E5C9B4A708C3}" destId="{657E0AFA-5409-47BC-959A-B87EC8136975}" srcOrd="7" destOrd="0" presId="urn:microsoft.com/office/officeart/2005/8/layout/default"/>
    <dgm:cxn modelId="{DC35F11F-71EE-4604-9E4F-4E004CF58F3B}" type="presParOf" srcId="{FABD2195-794E-4141-8FB2-E5C9B4A708C3}" destId="{99119E9F-1F42-4004-9864-09F5916BFE20}" srcOrd="8" destOrd="0" presId="urn:microsoft.com/office/officeart/2005/8/layout/default"/>
    <dgm:cxn modelId="{DA0E6F35-2F5A-462D-B375-939BE6CD89B7}" type="presParOf" srcId="{FABD2195-794E-4141-8FB2-E5C9B4A708C3}" destId="{C5F08846-E1D7-48E1-882D-0FE18CFE1044}" srcOrd="9" destOrd="0" presId="urn:microsoft.com/office/officeart/2005/8/layout/default"/>
    <dgm:cxn modelId="{26EDB107-AB6D-4CBF-80AF-C0988D6CFCED}" type="presParOf" srcId="{FABD2195-794E-4141-8FB2-E5C9B4A708C3}" destId="{D8680DB1-7EE0-4F68-A4B7-FB22954EE53B}"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C8B76C-25BC-4C7A-912A-F3F43C43C82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3C800D3-3FE3-4C74-93DF-8F2F2C444F27}">
      <dgm:prSet/>
      <dgm:spPr/>
      <dgm:t>
        <a:bodyPr/>
        <a:lstStyle/>
        <a:p>
          <a:r>
            <a:rPr lang="en-US" dirty="0"/>
            <a:t>Ter </a:t>
          </a:r>
          <a:r>
            <a:rPr lang="en-US" dirty="0" err="1"/>
            <a:t>vieses</a:t>
          </a:r>
          <a:endParaRPr lang="en-US" dirty="0"/>
        </a:p>
      </dgm:t>
    </dgm:pt>
    <dgm:pt modelId="{37F5F1CD-210F-4D6F-ADF8-0D48A664900F}" type="parTrans" cxnId="{05217B20-DB8B-4AA0-B760-E4F8495D3AC2}">
      <dgm:prSet/>
      <dgm:spPr/>
      <dgm:t>
        <a:bodyPr/>
        <a:lstStyle/>
        <a:p>
          <a:endParaRPr lang="en-US"/>
        </a:p>
      </dgm:t>
    </dgm:pt>
    <dgm:pt modelId="{9CA0E3B6-2434-4473-B429-C2BBA4CA36E0}" type="sibTrans" cxnId="{05217B20-DB8B-4AA0-B760-E4F8495D3AC2}">
      <dgm:prSet/>
      <dgm:spPr/>
      <dgm:t>
        <a:bodyPr/>
        <a:lstStyle/>
        <a:p>
          <a:endParaRPr lang="en-US"/>
        </a:p>
      </dgm:t>
    </dgm:pt>
    <dgm:pt modelId="{AC3DB2D0-13B2-45CE-8E98-CD0FF541F14E}">
      <dgm:prSet/>
      <dgm:spPr/>
      <dgm:t>
        <a:bodyPr/>
        <a:lstStyle/>
        <a:p>
          <a:r>
            <a:rPr lang="en-US" dirty="0"/>
            <a:t>Dar </a:t>
          </a:r>
          <a:r>
            <a:rPr lang="en-US" dirty="0" err="1"/>
            <a:t>respostas</a:t>
          </a:r>
          <a:r>
            <a:rPr lang="en-US" dirty="0"/>
            <a:t> que </a:t>
          </a:r>
          <a:r>
            <a:rPr lang="en-US" dirty="0" err="1"/>
            <a:t>são</a:t>
          </a:r>
          <a:r>
            <a:rPr lang="en-US" dirty="0"/>
            <a:t/>
          </a:r>
          <a:r>
            <a:rPr lang="en-US" dirty="0" err="1"/>
            <a:t>discriminatórias</a:t>
          </a:r>
          <a:endParaRPr lang="en-US" dirty="0"/>
        </a:p>
      </dgm:t>
    </dgm:pt>
    <dgm:pt modelId="{C4AAED0C-86EB-4077-B440-6AF28137BDC2}" type="parTrans" cxnId="{CA09C4B5-4D92-4F59-BC00-D5AAB48190B4}">
      <dgm:prSet/>
      <dgm:spPr/>
      <dgm:t>
        <a:bodyPr/>
        <a:lstStyle/>
        <a:p>
          <a:endParaRPr lang="en-US"/>
        </a:p>
      </dgm:t>
    </dgm:pt>
    <dgm:pt modelId="{1E9BAC95-33CB-4948-B7C3-7B89B0D5D4DF}" type="sibTrans" cxnId="{CA09C4B5-4D92-4F59-BC00-D5AAB48190B4}">
      <dgm:prSet/>
      <dgm:spPr/>
      <dgm:t>
        <a:bodyPr/>
        <a:lstStyle/>
        <a:p>
          <a:endParaRPr lang="en-US"/>
        </a:p>
      </dgm:t>
    </dgm:pt>
    <dgm:pt modelId="{B02EAE72-F373-4841-804B-8DA3A8CB70AB}">
      <dgm:prSet/>
      <dgm:spPr/>
      <dgm:t>
        <a:bodyPr/>
        <a:lstStyle/>
        <a:p>
          <a:r>
            <a:rPr lang="en-US" dirty="0" err="1"/>
            <a:t>Cometer</a:t>
          </a:r>
          <a:r>
            <a:rPr lang="en-US" dirty="0"/>
            <a:t/>
          </a:r>
          <a:r>
            <a:rPr lang="en-US" dirty="0" err="1"/>
            <a:t>erros</a:t>
          </a:r>
          <a:endParaRPr lang="en-US" dirty="0"/>
        </a:p>
      </dgm:t>
    </dgm:pt>
    <dgm:pt modelId="{6B95157F-E7AC-47C9-922F-F7A0DE3BE269}" type="parTrans" cxnId="{2CB30F78-2D5F-4F11-B2C8-7A505F455C0D}">
      <dgm:prSet/>
      <dgm:spPr/>
      <dgm:t>
        <a:bodyPr/>
        <a:lstStyle/>
        <a:p>
          <a:endParaRPr lang="en-US"/>
        </a:p>
      </dgm:t>
    </dgm:pt>
    <dgm:pt modelId="{F1343E32-ED7F-4801-88FF-A7BDDB13EF12}" type="sibTrans" cxnId="{2CB30F78-2D5F-4F11-B2C8-7A505F455C0D}">
      <dgm:prSet/>
      <dgm:spPr/>
      <dgm:t>
        <a:bodyPr/>
        <a:lstStyle/>
        <a:p>
          <a:endParaRPr lang="en-US"/>
        </a:p>
      </dgm:t>
    </dgm:pt>
    <dgm:pt modelId="{BF140E56-9A0D-40D7-B531-0CEB27306864}">
      <dgm:prSet/>
      <dgm:spPr/>
      <dgm:t>
        <a:bodyPr/>
        <a:lstStyle/>
        <a:p>
          <a:r>
            <a:rPr lang="pt-PT" dirty="0"/>
            <a:t>Utilizar dados que lhe pertencem a si ou a outros sem ter pedido autorização</a:t>
          </a:r>
        </a:p>
      </dgm:t>
    </dgm:pt>
    <dgm:pt modelId="{737C110D-C33B-412C-9514-94C466AB3C97}" type="parTrans" cxnId="{28D6D761-74DE-4F7A-AC2E-F888CA2A1E8F}">
      <dgm:prSet/>
      <dgm:spPr/>
      <dgm:t>
        <a:bodyPr/>
        <a:lstStyle/>
        <a:p>
          <a:endParaRPr lang="en-US"/>
        </a:p>
      </dgm:t>
    </dgm:pt>
    <dgm:pt modelId="{A9E154E0-10E7-4058-ACAE-890AE82ACD3F}" type="sibTrans" cxnId="{28D6D761-74DE-4F7A-AC2E-F888CA2A1E8F}">
      <dgm:prSet/>
      <dgm:spPr/>
      <dgm:t>
        <a:bodyPr/>
        <a:lstStyle/>
        <a:p>
          <a:endParaRPr lang="en-US"/>
        </a:p>
      </dgm:t>
    </dgm:pt>
    <dgm:pt modelId="{477F1FFD-0C3C-450F-922E-703FDF5BA95D}" type="pres">
      <dgm:prSet presAssocID="{69C8B76C-25BC-4C7A-912A-F3F43C43C82B}" presName="outerComposite" presStyleCnt="0">
        <dgm:presLayoutVars>
          <dgm:chMax val="5"/>
          <dgm:dir/>
          <dgm:resizeHandles val="exact"/>
        </dgm:presLayoutVars>
      </dgm:prSet>
      <dgm:spPr/>
    </dgm:pt>
    <dgm:pt modelId="{3D58E02E-4940-4946-B705-B15C9109743C}" type="pres">
      <dgm:prSet presAssocID="{69C8B76C-25BC-4C7A-912A-F3F43C43C82B}" presName="dummyMaxCanvas" presStyleCnt="0">
        <dgm:presLayoutVars/>
      </dgm:prSet>
      <dgm:spPr/>
    </dgm:pt>
    <dgm:pt modelId="{9EE36336-D149-49E2-B9C6-0B1153CF3CB5}" type="pres">
      <dgm:prSet presAssocID="{69C8B76C-25BC-4C7A-912A-F3F43C43C82B}" presName="FourNodes_1" presStyleLbl="node1" presStyleIdx="0" presStyleCnt="4">
        <dgm:presLayoutVars>
          <dgm:bulletEnabled val="1"/>
        </dgm:presLayoutVars>
      </dgm:prSet>
      <dgm:spPr/>
    </dgm:pt>
    <dgm:pt modelId="{15BA50DC-5385-4D0E-833E-5126F4DC37F3}" type="pres">
      <dgm:prSet presAssocID="{69C8B76C-25BC-4C7A-912A-F3F43C43C82B}" presName="FourNodes_2" presStyleLbl="node1" presStyleIdx="1" presStyleCnt="4">
        <dgm:presLayoutVars>
          <dgm:bulletEnabled val="1"/>
        </dgm:presLayoutVars>
      </dgm:prSet>
      <dgm:spPr/>
    </dgm:pt>
    <dgm:pt modelId="{A525A611-F78F-488D-B6C1-431CFD6542F3}" type="pres">
      <dgm:prSet presAssocID="{69C8B76C-25BC-4C7A-912A-F3F43C43C82B}" presName="FourNodes_3" presStyleLbl="node1" presStyleIdx="2" presStyleCnt="4">
        <dgm:presLayoutVars>
          <dgm:bulletEnabled val="1"/>
        </dgm:presLayoutVars>
      </dgm:prSet>
      <dgm:spPr/>
    </dgm:pt>
    <dgm:pt modelId="{537A1596-27BA-462A-8027-0DE2A90292F7}" type="pres">
      <dgm:prSet presAssocID="{69C8B76C-25BC-4C7A-912A-F3F43C43C82B}" presName="FourNodes_4" presStyleLbl="node1" presStyleIdx="3" presStyleCnt="4">
        <dgm:presLayoutVars>
          <dgm:bulletEnabled val="1"/>
        </dgm:presLayoutVars>
      </dgm:prSet>
      <dgm:spPr/>
    </dgm:pt>
    <dgm:pt modelId="{A1081327-BA71-43AE-8C1B-C15F5A018439}" type="pres">
      <dgm:prSet presAssocID="{69C8B76C-25BC-4C7A-912A-F3F43C43C82B}" presName="FourConn_1-2" presStyleLbl="fgAccFollowNode1" presStyleIdx="0" presStyleCnt="3">
        <dgm:presLayoutVars>
          <dgm:bulletEnabled val="1"/>
        </dgm:presLayoutVars>
      </dgm:prSet>
      <dgm:spPr/>
    </dgm:pt>
    <dgm:pt modelId="{DFE5915D-E79F-4ECD-AB2F-106DB1919AFE}" type="pres">
      <dgm:prSet presAssocID="{69C8B76C-25BC-4C7A-912A-F3F43C43C82B}" presName="FourConn_2-3" presStyleLbl="fgAccFollowNode1" presStyleIdx="1" presStyleCnt="3">
        <dgm:presLayoutVars>
          <dgm:bulletEnabled val="1"/>
        </dgm:presLayoutVars>
      </dgm:prSet>
      <dgm:spPr/>
    </dgm:pt>
    <dgm:pt modelId="{8D2BED80-1613-4402-9FF2-961D89F05A44}" type="pres">
      <dgm:prSet presAssocID="{69C8B76C-25BC-4C7A-912A-F3F43C43C82B}" presName="FourConn_3-4" presStyleLbl="fgAccFollowNode1" presStyleIdx="2" presStyleCnt="3">
        <dgm:presLayoutVars>
          <dgm:bulletEnabled val="1"/>
        </dgm:presLayoutVars>
      </dgm:prSet>
      <dgm:spPr/>
    </dgm:pt>
    <dgm:pt modelId="{2295735C-5949-4D47-9013-7E76437563D2}" type="pres">
      <dgm:prSet presAssocID="{69C8B76C-25BC-4C7A-912A-F3F43C43C82B}" presName="FourNodes_1_text" presStyleLbl="node1" presStyleIdx="3" presStyleCnt="4">
        <dgm:presLayoutVars>
          <dgm:bulletEnabled val="1"/>
        </dgm:presLayoutVars>
      </dgm:prSet>
      <dgm:spPr/>
    </dgm:pt>
    <dgm:pt modelId="{F34F9B02-A9A4-4C39-9F07-3ECC9E4813DC}" type="pres">
      <dgm:prSet presAssocID="{69C8B76C-25BC-4C7A-912A-F3F43C43C82B}" presName="FourNodes_2_text" presStyleLbl="node1" presStyleIdx="3" presStyleCnt="4">
        <dgm:presLayoutVars>
          <dgm:bulletEnabled val="1"/>
        </dgm:presLayoutVars>
      </dgm:prSet>
      <dgm:spPr/>
    </dgm:pt>
    <dgm:pt modelId="{F7239927-92C0-4F70-B240-1F76A8A0DE65}" type="pres">
      <dgm:prSet presAssocID="{69C8B76C-25BC-4C7A-912A-F3F43C43C82B}" presName="FourNodes_3_text" presStyleLbl="node1" presStyleIdx="3" presStyleCnt="4">
        <dgm:presLayoutVars>
          <dgm:bulletEnabled val="1"/>
        </dgm:presLayoutVars>
      </dgm:prSet>
      <dgm:spPr/>
    </dgm:pt>
    <dgm:pt modelId="{B2A6F192-622D-4900-A981-D5D5F08A915F}" type="pres">
      <dgm:prSet presAssocID="{69C8B76C-25BC-4C7A-912A-F3F43C43C82B}" presName="FourNodes_4_text" presStyleLbl="node1" presStyleIdx="3" presStyleCnt="4">
        <dgm:presLayoutVars>
          <dgm:bulletEnabled val="1"/>
        </dgm:presLayoutVars>
      </dgm:prSet>
      <dgm:spPr/>
    </dgm:pt>
  </dgm:ptLst>
  <dgm:cxnLst>
    <dgm:cxn modelId="{0D410B06-17F5-4E43-8AA2-CB47616DED9B}" type="presOf" srcId="{33C800D3-3FE3-4C74-93DF-8F2F2C444F27}" destId="{2295735C-5949-4D47-9013-7E76437563D2}" srcOrd="1" destOrd="0" presId="urn:microsoft.com/office/officeart/2005/8/layout/vProcess5"/>
    <dgm:cxn modelId="{D1F7C50D-EC4C-4F39-8B7B-AE2AB3649FD8}" type="presOf" srcId="{9CA0E3B6-2434-4473-B429-C2BBA4CA36E0}" destId="{A1081327-BA71-43AE-8C1B-C15F5A018439}" srcOrd="0" destOrd="0" presId="urn:microsoft.com/office/officeart/2005/8/layout/vProcess5"/>
    <dgm:cxn modelId="{EB33171F-F9EF-4F79-8189-958D29018A52}" type="presOf" srcId="{BF140E56-9A0D-40D7-B531-0CEB27306864}" destId="{B2A6F192-622D-4900-A981-D5D5F08A915F}" srcOrd="1" destOrd="0" presId="urn:microsoft.com/office/officeart/2005/8/layout/vProcess5"/>
    <dgm:cxn modelId="{05217B20-DB8B-4AA0-B760-E4F8495D3AC2}" srcId="{69C8B76C-25BC-4C7A-912A-F3F43C43C82B}" destId="{33C800D3-3FE3-4C74-93DF-8F2F2C444F27}" srcOrd="0" destOrd="0" parTransId="{37F5F1CD-210F-4D6F-ADF8-0D48A664900F}" sibTransId="{9CA0E3B6-2434-4473-B429-C2BBA4CA36E0}"/>
    <dgm:cxn modelId="{6DBC325F-C6B8-4EEA-8C4F-4F2594845A74}" type="presOf" srcId="{F1343E32-ED7F-4801-88FF-A7BDDB13EF12}" destId="{8D2BED80-1613-4402-9FF2-961D89F05A44}" srcOrd="0" destOrd="0" presId="urn:microsoft.com/office/officeart/2005/8/layout/vProcess5"/>
    <dgm:cxn modelId="{28D6D761-74DE-4F7A-AC2E-F888CA2A1E8F}" srcId="{69C8B76C-25BC-4C7A-912A-F3F43C43C82B}" destId="{BF140E56-9A0D-40D7-B531-0CEB27306864}" srcOrd="3" destOrd="0" parTransId="{737C110D-C33B-412C-9514-94C466AB3C97}" sibTransId="{A9E154E0-10E7-4058-ACAE-890AE82ACD3F}"/>
    <dgm:cxn modelId="{0825B645-2375-4BED-BAE1-893817CED949}" type="presOf" srcId="{AC3DB2D0-13B2-45CE-8E98-CD0FF541F14E}" destId="{F34F9B02-A9A4-4C39-9F07-3ECC9E4813DC}" srcOrd="1" destOrd="0" presId="urn:microsoft.com/office/officeart/2005/8/layout/vProcess5"/>
    <dgm:cxn modelId="{FE596C67-C113-42C2-BEA5-D078C3BFB479}" type="presOf" srcId="{B02EAE72-F373-4841-804B-8DA3A8CB70AB}" destId="{F7239927-92C0-4F70-B240-1F76A8A0DE65}" srcOrd="1" destOrd="0" presId="urn:microsoft.com/office/officeart/2005/8/layout/vProcess5"/>
    <dgm:cxn modelId="{7875D270-1D0F-46BD-9FD7-BB5FE38CB786}" type="presOf" srcId="{BF140E56-9A0D-40D7-B531-0CEB27306864}" destId="{537A1596-27BA-462A-8027-0DE2A90292F7}" srcOrd="0" destOrd="0" presId="urn:microsoft.com/office/officeart/2005/8/layout/vProcess5"/>
    <dgm:cxn modelId="{466C4057-E29B-4847-8D3B-93264FE4D9F5}" type="presOf" srcId="{33C800D3-3FE3-4C74-93DF-8F2F2C444F27}" destId="{9EE36336-D149-49E2-B9C6-0B1153CF3CB5}" srcOrd="0" destOrd="0" presId="urn:microsoft.com/office/officeart/2005/8/layout/vProcess5"/>
    <dgm:cxn modelId="{2CB30F78-2D5F-4F11-B2C8-7A505F455C0D}" srcId="{69C8B76C-25BC-4C7A-912A-F3F43C43C82B}" destId="{B02EAE72-F373-4841-804B-8DA3A8CB70AB}" srcOrd="2" destOrd="0" parTransId="{6B95157F-E7AC-47C9-922F-F7A0DE3BE269}" sibTransId="{F1343E32-ED7F-4801-88FF-A7BDDB13EF12}"/>
    <dgm:cxn modelId="{CA30857C-FF38-466F-9FAC-E9433A0F9281}" type="presOf" srcId="{69C8B76C-25BC-4C7A-912A-F3F43C43C82B}" destId="{477F1FFD-0C3C-450F-922E-703FDF5BA95D}" srcOrd="0" destOrd="0" presId="urn:microsoft.com/office/officeart/2005/8/layout/vProcess5"/>
    <dgm:cxn modelId="{99A174AC-774B-4EE7-B019-EAB7AC96E2B0}" type="presOf" srcId="{1E9BAC95-33CB-4948-B7C3-7B89B0D5D4DF}" destId="{DFE5915D-E79F-4ECD-AB2F-106DB1919AFE}" srcOrd="0" destOrd="0" presId="urn:microsoft.com/office/officeart/2005/8/layout/vProcess5"/>
    <dgm:cxn modelId="{CA09C4B5-4D92-4F59-BC00-D5AAB48190B4}" srcId="{69C8B76C-25BC-4C7A-912A-F3F43C43C82B}" destId="{AC3DB2D0-13B2-45CE-8E98-CD0FF541F14E}" srcOrd="1" destOrd="0" parTransId="{C4AAED0C-86EB-4077-B440-6AF28137BDC2}" sibTransId="{1E9BAC95-33CB-4948-B7C3-7B89B0D5D4DF}"/>
    <dgm:cxn modelId="{EB66DBBA-44AC-4F64-B08D-3CCDE7E74CB6}" type="presOf" srcId="{AC3DB2D0-13B2-45CE-8E98-CD0FF541F14E}" destId="{15BA50DC-5385-4D0E-833E-5126F4DC37F3}" srcOrd="0" destOrd="0" presId="urn:microsoft.com/office/officeart/2005/8/layout/vProcess5"/>
    <dgm:cxn modelId="{B3C240C9-B2F9-4AB5-B32F-8FDB01EDCF49}" type="presOf" srcId="{B02EAE72-F373-4841-804B-8DA3A8CB70AB}" destId="{A525A611-F78F-488D-B6C1-431CFD6542F3}" srcOrd="0" destOrd="0" presId="urn:microsoft.com/office/officeart/2005/8/layout/vProcess5"/>
    <dgm:cxn modelId="{0346B4BA-F634-44D0-BFCC-699C4D050675}" type="presParOf" srcId="{477F1FFD-0C3C-450F-922E-703FDF5BA95D}" destId="{3D58E02E-4940-4946-B705-B15C9109743C}" srcOrd="0" destOrd="0" presId="urn:microsoft.com/office/officeart/2005/8/layout/vProcess5"/>
    <dgm:cxn modelId="{82AC5873-2122-4A7E-96ED-772D84361EED}" type="presParOf" srcId="{477F1FFD-0C3C-450F-922E-703FDF5BA95D}" destId="{9EE36336-D149-49E2-B9C6-0B1153CF3CB5}" srcOrd="1" destOrd="0" presId="urn:microsoft.com/office/officeart/2005/8/layout/vProcess5"/>
    <dgm:cxn modelId="{96A66E91-694D-493C-A82F-869D8CD30F33}" type="presParOf" srcId="{477F1FFD-0C3C-450F-922E-703FDF5BA95D}" destId="{15BA50DC-5385-4D0E-833E-5126F4DC37F3}" srcOrd="2" destOrd="0" presId="urn:microsoft.com/office/officeart/2005/8/layout/vProcess5"/>
    <dgm:cxn modelId="{C0AEC7E4-8BCF-42F9-97A8-D8A55E0C7408}" type="presParOf" srcId="{477F1FFD-0C3C-450F-922E-703FDF5BA95D}" destId="{A525A611-F78F-488D-B6C1-431CFD6542F3}" srcOrd="3" destOrd="0" presId="urn:microsoft.com/office/officeart/2005/8/layout/vProcess5"/>
    <dgm:cxn modelId="{85EE5DEB-E310-4129-B80E-A07D6B85F65F}" type="presParOf" srcId="{477F1FFD-0C3C-450F-922E-703FDF5BA95D}" destId="{537A1596-27BA-462A-8027-0DE2A90292F7}" srcOrd="4" destOrd="0" presId="urn:microsoft.com/office/officeart/2005/8/layout/vProcess5"/>
    <dgm:cxn modelId="{0A37F00C-522E-462A-B3EF-9F61408F8CFE}" type="presParOf" srcId="{477F1FFD-0C3C-450F-922E-703FDF5BA95D}" destId="{A1081327-BA71-43AE-8C1B-C15F5A018439}" srcOrd="5" destOrd="0" presId="urn:microsoft.com/office/officeart/2005/8/layout/vProcess5"/>
    <dgm:cxn modelId="{CB8772F5-53AC-4898-A600-4DF6D32E0F3E}" type="presParOf" srcId="{477F1FFD-0C3C-450F-922E-703FDF5BA95D}" destId="{DFE5915D-E79F-4ECD-AB2F-106DB1919AFE}" srcOrd="6" destOrd="0" presId="urn:microsoft.com/office/officeart/2005/8/layout/vProcess5"/>
    <dgm:cxn modelId="{DCF639ED-EFD8-4F31-AF0C-1B2ABD014DE7}" type="presParOf" srcId="{477F1FFD-0C3C-450F-922E-703FDF5BA95D}" destId="{8D2BED80-1613-4402-9FF2-961D89F05A44}" srcOrd="7" destOrd="0" presId="urn:microsoft.com/office/officeart/2005/8/layout/vProcess5"/>
    <dgm:cxn modelId="{CF285325-2F3C-4516-BE98-BF392CBA3640}" type="presParOf" srcId="{477F1FFD-0C3C-450F-922E-703FDF5BA95D}" destId="{2295735C-5949-4D47-9013-7E76437563D2}" srcOrd="8" destOrd="0" presId="urn:microsoft.com/office/officeart/2005/8/layout/vProcess5"/>
    <dgm:cxn modelId="{4105D524-3DE2-478D-9FAC-499CEFC0126C}" type="presParOf" srcId="{477F1FFD-0C3C-450F-922E-703FDF5BA95D}" destId="{F34F9B02-A9A4-4C39-9F07-3ECC9E4813DC}" srcOrd="9" destOrd="0" presId="urn:microsoft.com/office/officeart/2005/8/layout/vProcess5"/>
    <dgm:cxn modelId="{0BAE5047-36EA-49CC-A75E-3337D36B3FFD}" type="presParOf" srcId="{477F1FFD-0C3C-450F-922E-703FDF5BA95D}" destId="{F7239927-92C0-4F70-B240-1F76A8A0DE65}" srcOrd="10" destOrd="0" presId="urn:microsoft.com/office/officeart/2005/8/layout/vProcess5"/>
    <dgm:cxn modelId="{83D7A5FC-6AE1-49F8-A141-ECA1A3530FDB}" type="presParOf" srcId="{477F1FFD-0C3C-450F-922E-703FDF5BA95D}" destId="{B2A6F192-622D-4900-A981-D5D5F08A915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B5DFE3-0B4F-41A0-B149-D5114DE5E4F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FCBC397-5B88-4CCB-880C-85DBA3E08583}">
      <dgm:prSet/>
      <dgm:spPr/>
      <dgm:t>
        <a:bodyPr/>
        <a:lstStyle/>
        <a:p>
          <a:r>
            <a:rPr lang="pt-PT" dirty="0"/>
            <a:t>A imagem (gerada através do </a:t>
          </a:r>
          <a:r>
            <a:rPr lang="pt-PT" dirty="0" err="1"/>
            <a:t>Youcom</a:t>
          </a:r>
          <a:r>
            <a:rPr lang="pt-PT" dirty="0"/>
            <a:t>) mostra uma pessoa numa cadeira de rodas, por defeito.</a:t>
          </a:r>
        </a:p>
      </dgm:t>
    </dgm:pt>
    <dgm:pt modelId="{26F165A1-FD4A-4167-86B4-26CF12ED2085}" type="parTrans" cxnId="{3C900D99-DC62-4B36-8B3C-3BF2BC220123}">
      <dgm:prSet/>
      <dgm:spPr/>
      <dgm:t>
        <a:bodyPr/>
        <a:lstStyle/>
        <a:p>
          <a:endParaRPr lang="en-US"/>
        </a:p>
      </dgm:t>
    </dgm:pt>
    <dgm:pt modelId="{C50696EF-A1BD-4A40-AD09-A36BAB086F97}" type="sibTrans" cxnId="{3C900D99-DC62-4B36-8B3C-3BF2BC220123}">
      <dgm:prSet/>
      <dgm:spPr/>
      <dgm:t>
        <a:bodyPr/>
        <a:lstStyle/>
        <a:p>
          <a:endParaRPr lang="en-US"/>
        </a:p>
      </dgm:t>
    </dgm:pt>
    <dgm:pt modelId="{37C53DC4-FEC2-4205-ACF4-A7317D1E860B}">
      <dgm:prSet/>
      <dgm:spPr/>
      <dgm:t>
        <a:bodyPr/>
        <a:lstStyle/>
        <a:p>
          <a:r>
            <a:rPr lang="pt-PT" dirty="0"/>
            <a:t>Os sistemas de IA podem ser tendenciosos se forem treinados com dados que também são tendenciosos.</a:t>
          </a:r>
        </a:p>
      </dgm:t>
    </dgm:pt>
    <dgm:pt modelId="{195E1C2A-5973-422E-8855-862C6B6496BA}" type="parTrans" cxnId="{E7D4722F-5B79-4239-AC3D-DEACFFD4A96D}">
      <dgm:prSet/>
      <dgm:spPr/>
      <dgm:t>
        <a:bodyPr/>
        <a:lstStyle/>
        <a:p>
          <a:endParaRPr lang="en-US"/>
        </a:p>
      </dgm:t>
    </dgm:pt>
    <dgm:pt modelId="{782E0E68-C6E8-49E4-8245-C193EDB2DCD6}" type="sibTrans" cxnId="{E7D4722F-5B79-4239-AC3D-DEACFFD4A96D}">
      <dgm:prSet/>
      <dgm:spPr/>
      <dgm:t>
        <a:bodyPr/>
        <a:lstStyle/>
        <a:p>
          <a:endParaRPr lang="en-US"/>
        </a:p>
      </dgm:t>
    </dgm:pt>
    <dgm:pt modelId="{52329FF4-8550-450D-91F8-C82CFE4F1098}" type="pres">
      <dgm:prSet presAssocID="{E0B5DFE3-0B4F-41A0-B149-D5114DE5E4F5}" presName="vert0" presStyleCnt="0">
        <dgm:presLayoutVars>
          <dgm:dir/>
          <dgm:animOne val="branch"/>
          <dgm:animLvl val="lvl"/>
        </dgm:presLayoutVars>
      </dgm:prSet>
      <dgm:spPr/>
    </dgm:pt>
    <dgm:pt modelId="{6CE80313-4E46-433B-B6EF-AB062E4F3ED4}" type="pres">
      <dgm:prSet presAssocID="{FFCBC397-5B88-4CCB-880C-85DBA3E08583}" presName="thickLine" presStyleLbl="alignNode1" presStyleIdx="0" presStyleCnt="2"/>
      <dgm:spPr/>
    </dgm:pt>
    <dgm:pt modelId="{A699A583-B835-4B90-B371-94DAFC01291F}" type="pres">
      <dgm:prSet presAssocID="{FFCBC397-5B88-4CCB-880C-85DBA3E08583}" presName="horz1" presStyleCnt="0"/>
      <dgm:spPr/>
    </dgm:pt>
    <dgm:pt modelId="{5FE797C0-803D-4169-BC8B-3E4ED8E107E4}" type="pres">
      <dgm:prSet presAssocID="{FFCBC397-5B88-4CCB-880C-85DBA3E08583}" presName="tx1" presStyleLbl="revTx" presStyleIdx="0" presStyleCnt="2"/>
      <dgm:spPr/>
    </dgm:pt>
    <dgm:pt modelId="{7DB9E1D8-D9BB-4788-9DDA-87C7C05230F5}" type="pres">
      <dgm:prSet presAssocID="{FFCBC397-5B88-4CCB-880C-85DBA3E08583}" presName="vert1" presStyleCnt="0"/>
      <dgm:spPr/>
    </dgm:pt>
    <dgm:pt modelId="{7A2F150C-F01A-41F4-92F6-D48B45C287FA}" type="pres">
      <dgm:prSet presAssocID="{37C53DC4-FEC2-4205-ACF4-A7317D1E860B}" presName="thickLine" presStyleLbl="alignNode1" presStyleIdx="1" presStyleCnt="2"/>
      <dgm:spPr/>
    </dgm:pt>
    <dgm:pt modelId="{03D9C128-52BF-4D80-948D-9D4DAF34F94A}" type="pres">
      <dgm:prSet presAssocID="{37C53DC4-FEC2-4205-ACF4-A7317D1E860B}" presName="horz1" presStyleCnt="0"/>
      <dgm:spPr/>
    </dgm:pt>
    <dgm:pt modelId="{B6E8E93F-7C1D-4A4C-A9CB-8C220B663A1D}" type="pres">
      <dgm:prSet presAssocID="{37C53DC4-FEC2-4205-ACF4-A7317D1E860B}" presName="tx1" presStyleLbl="revTx" presStyleIdx="1" presStyleCnt="2"/>
      <dgm:spPr/>
    </dgm:pt>
    <dgm:pt modelId="{07FB963B-4015-4CE7-A2FE-6D0A62110436}" type="pres">
      <dgm:prSet presAssocID="{37C53DC4-FEC2-4205-ACF4-A7317D1E860B}" presName="vert1" presStyleCnt="0"/>
      <dgm:spPr/>
    </dgm:pt>
  </dgm:ptLst>
  <dgm:cxnLst>
    <dgm:cxn modelId="{E7D4722F-5B79-4239-AC3D-DEACFFD4A96D}" srcId="{E0B5DFE3-0B4F-41A0-B149-D5114DE5E4F5}" destId="{37C53DC4-FEC2-4205-ACF4-A7317D1E860B}" srcOrd="1" destOrd="0" parTransId="{195E1C2A-5973-422E-8855-862C6B6496BA}" sibTransId="{782E0E68-C6E8-49E4-8245-C193EDB2DCD6}"/>
    <dgm:cxn modelId="{3C900D99-DC62-4B36-8B3C-3BF2BC220123}" srcId="{E0B5DFE3-0B4F-41A0-B149-D5114DE5E4F5}" destId="{FFCBC397-5B88-4CCB-880C-85DBA3E08583}" srcOrd="0" destOrd="0" parTransId="{26F165A1-FD4A-4167-86B4-26CF12ED2085}" sibTransId="{C50696EF-A1BD-4A40-AD09-A36BAB086F97}"/>
    <dgm:cxn modelId="{C5DA10AF-4BDE-4D56-AF9B-AE7A0428451F}" type="presOf" srcId="{37C53DC4-FEC2-4205-ACF4-A7317D1E860B}" destId="{B6E8E93F-7C1D-4A4C-A9CB-8C220B663A1D}" srcOrd="0" destOrd="0" presId="urn:microsoft.com/office/officeart/2008/layout/LinedList"/>
    <dgm:cxn modelId="{CDA3EBDA-C531-4397-975C-50C2995341B8}" type="presOf" srcId="{FFCBC397-5B88-4CCB-880C-85DBA3E08583}" destId="{5FE797C0-803D-4169-BC8B-3E4ED8E107E4}" srcOrd="0" destOrd="0" presId="urn:microsoft.com/office/officeart/2008/layout/LinedList"/>
    <dgm:cxn modelId="{EB6D4EF3-801A-4A6F-B6B4-93E8AC41EE67}" type="presOf" srcId="{E0B5DFE3-0B4F-41A0-B149-D5114DE5E4F5}" destId="{52329FF4-8550-450D-91F8-C82CFE4F1098}" srcOrd="0" destOrd="0" presId="urn:microsoft.com/office/officeart/2008/layout/LinedList"/>
    <dgm:cxn modelId="{DE0F66DE-CED8-4CAB-8C3A-0CE2DE6C9A82}" type="presParOf" srcId="{52329FF4-8550-450D-91F8-C82CFE4F1098}" destId="{6CE80313-4E46-433B-B6EF-AB062E4F3ED4}" srcOrd="0" destOrd="0" presId="urn:microsoft.com/office/officeart/2008/layout/LinedList"/>
    <dgm:cxn modelId="{240B4068-4660-430C-8761-7BEAABA5C319}" type="presParOf" srcId="{52329FF4-8550-450D-91F8-C82CFE4F1098}" destId="{A699A583-B835-4B90-B371-94DAFC01291F}" srcOrd="1" destOrd="0" presId="urn:microsoft.com/office/officeart/2008/layout/LinedList"/>
    <dgm:cxn modelId="{CD0ED234-F427-4464-9070-67900499966B}" type="presParOf" srcId="{A699A583-B835-4B90-B371-94DAFC01291F}" destId="{5FE797C0-803D-4169-BC8B-3E4ED8E107E4}" srcOrd="0" destOrd="0" presId="urn:microsoft.com/office/officeart/2008/layout/LinedList"/>
    <dgm:cxn modelId="{CAFC2AD7-6DCC-4B3B-A0C4-D60415FFBC26}" type="presParOf" srcId="{A699A583-B835-4B90-B371-94DAFC01291F}" destId="{7DB9E1D8-D9BB-4788-9DDA-87C7C05230F5}" srcOrd="1" destOrd="0" presId="urn:microsoft.com/office/officeart/2008/layout/LinedList"/>
    <dgm:cxn modelId="{E16AD4E5-EF0C-444F-92F8-2AE370BB516D}" type="presParOf" srcId="{52329FF4-8550-450D-91F8-C82CFE4F1098}" destId="{7A2F150C-F01A-41F4-92F6-D48B45C287FA}" srcOrd="2" destOrd="0" presId="urn:microsoft.com/office/officeart/2008/layout/LinedList"/>
    <dgm:cxn modelId="{A1000AFD-A748-4712-9B17-4D5749D254BA}" type="presParOf" srcId="{52329FF4-8550-450D-91F8-C82CFE4F1098}" destId="{03D9C128-52BF-4D80-948D-9D4DAF34F94A}" srcOrd="3" destOrd="0" presId="urn:microsoft.com/office/officeart/2008/layout/LinedList"/>
    <dgm:cxn modelId="{D79C5FA2-B54C-48FA-B949-31889C6E9402}" type="presParOf" srcId="{03D9C128-52BF-4D80-948D-9D4DAF34F94A}" destId="{B6E8E93F-7C1D-4A4C-A9CB-8C220B663A1D}" srcOrd="0" destOrd="0" presId="urn:microsoft.com/office/officeart/2008/layout/LinedList"/>
    <dgm:cxn modelId="{64093B54-0F1B-4C4A-9B5B-EB49D71A78E1}" type="presParOf" srcId="{03D9C128-52BF-4D80-948D-9D4DAF34F94A}" destId="{07FB963B-4015-4CE7-A2FE-6D0A6211043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2C54C2-8DD0-4915-894A-D3F134235E1A}" type="doc">
      <dgm:prSet loTypeId="urn:microsoft.com/office/officeart/2005/8/layout/pyramid2" loCatId="pyramid" qsTypeId="urn:microsoft.com/office/officeart/2005/8/quickstyle/simple1" qsCatId="simple" csTypeId="urn:microsoft.com/office/officeart/2005/8/colors/accent1_2" csCatId="accent1" phldr="1"/>
      <dgm:spPr/>
    </dgm:pt>
    <dgm:pt modelId="{FB27EDB8-349A-42CC-8E6D-CB41553678A6}">
      <dgm:prSet phldrT="[Texto]" custT="1"/>
      <dgm:spPr>
        <a:solidFill>
          <a:srgbClr val="FF0000">
            <a:alpha val="90000"/>
          </a:srgbClr>
        </a:solidFill>
        <a:ln>
          <a:solidFill>
            <a:schemeClr val="tx1"/>
          </a:solidFill>
        </a:ln>
      </dgm:spPr>
      <dgm:t>
        <a:bodyPr/>
        <a:lstStyle/>
        <a:p>
          <a:pPr algn="l"/>
          <a:r>
            <a:rPr lang="pt-PT" sz="2000" b="1" dirty="0"/>
            <a:t>Risco Inaceitável</a:t>
          </a:r>
          <a:r>
            <a:rPr lang="pt-PT" sz="2000" dirty="0"/>
            <a:t>: Pontuação social, reconhecimento facial, IA de padrões obscuros, manipulação</a:t>
          </a:r>
        </a:p>
      </dgm:t>
    </dgm:pt>
    <dgm:pt modelId="{5448F5C5-6D66-4D27-98CE-5B5D212126F2}" type="parTrans" cxnId="{15068DE2-239A-4D5D-9E98-E9D0E47E9480}">
      <dgm:prSet/>
      <dgm:spPr/>
      <dgm:t>
        <a:bodyPr/>
        <a:lstStyle/>
        <a:p>
          <a:endParaRPr lang="pt-PT"/>
        </a:p>
      </dgm:t>
    </dgm:pt>
    <dgm:pt modelId="{704E4C49-159F-4108-A200-38C0E03A858D}" type="sibTrans" cxnId="{15068DE2-239A-4D5D-9E98-E9D0E47E9480}">
      <dgm:prSet/>
      <dgm:spPr/>
      <dgm:t>
        <a:bodyPr/>
        <a:lstStyle/>
        <a:p>
          <a:endParaRPr lang="pt-PT"/>
        </a:p>
      </dgm:t>
    </dgm:pt>
    <dgm:pt modelId="{5F7721E2-38AA-4DA3-B535-6192B2AB464C}">
      <dgm:prSet phldrT="[Texto]" custT="1"/>
      <dgm:spPr>
        <a:solidFill>
          <a:schemeClr val="accent1">
            <a:alpha val="90000"/>
          </a:schemeClr>
        </a:solidFill>
        <a:ln>
          <a:solidFill>
            <a:schemeClr val="tx1"/>
          </a:solidFill>
        </a:ln>
      </dgm:spPr>
      <dgm:t>
        <a:bodyPr/>
        <a:lstStyle/>
        <a:p>
          <a:pPr algn="l"/>
          <a:r>
            <a:rPr lang="pt-PT" sz="2000" b="1" dirty="0"/>
            <a:t>Risco Elevado</a:t>
          </a:r>
          <a:r>
            <a:rPr lang="pt-PT" sz="2000" dirty="0"/>
            <a:t>: Infraestruturas críticas, emprego, desempenho em educação, acesso a serviços públicos, seguros, pontuação de crédito, sistemas de justiça</a:t>
          </a:r>
        </a:p>
      </dgm:t>
    </dgm:pt>
    <dgm:pt modelId="{250BD91F-443A-488E-8AE8-73B6551BFA7E}" type="parTrans" cxnId="{0DCBDAF4-DE9F-4FEE-98AB-14F1444EB5A5}">
      <dgm:prSet/>
      <dgm:spPr/>
      <dgm:t>
        <a:bodyPr/>
        <a:lstStyle/>
        <a:p>
          <a:endParaRPr lang="pt-PT"/>
        </a:p>
      </dgm:t>
    </dgm:pt>
    <dgm:pt modelId="{F0AA0792-8476-4FE9-B7E6-3132C3A221A5}" type="sibTrans" cxnId="{0DCBDAF4-DE9F-4FEE-98AB-14F1444EB5A5}">
      <dgm:prSet/>
      <dgm:spPr/>
      <dgm:t>
        <a:bodyPr/>
        <a:lstStyle/>
        <a:p>
          <a:endParaRPr lang="pt-PT"/>
        </a:p>
      </dgm:t>
    </dgm:pt>
    <dgm:pt modelId="{FC86D969-C4EA-4245-8416-128A14D69F6D}">
      <dgm:prSet phldrT="[Texto]" custT="1"/>
      <dgm:spPr>
        <a:solidFill>
          <a:srgbClr val="FFFF00">
            <a:alpha val="90000"/>
          </a:srgbClr>
        </a:solidFill>
        <a:ln>
          <a:solidFill>
            <a:schemeClr val="tx1"/>
          </a:solidFill>
        </a:ln>
      </dgm:spPr>
      <dgm:t>
        <a:bodyPr/>
        <a:lstStyle/>
        <a:p>
          <a:pPr algn="l"/>
          <a:r>
            <a:rPr lang="pt-PT" sz="2000" b="1" dirty="0"/>
            <a:t>Risco Limitado</a:t>
          </a:r>
          <a:r>
            <a:rPr lang="pt-PT" sz="2000" dirty="0"/>
            <a:t>: IA de uso geral com requisitos de transparência, como </a:t>
          </a:r>
          <a:r>
            <a:rPr lang="pt-PT" sz="2000" dirty="0" err="1"/>
            <a:t>chatbots</a:t>
          </a:r>
          <a:r>
            <a:rPr lang="pt-PT" sz="2000" dirty="0"/>
            <a:t> e reconhecimento de emoções</a:t>
          </a:r>
        </a:p>
      </dgm:t>
    </dgm:pt>
    <dgm:pt modelId="{53A30304-097E-4D4C-B26C-903ECAD1B61B}" type="parTrans" cxnId="{707988FE-19E8-4C04-A596-9702FE9ECF4E}">
      <dgm:prSet/>
      <dgm:spPr/>
      <dgm:t>
        <a:bodyPr/>
        <a:lstStyle/>
        <a:p>
          <a:endParaRPr lang="pt-PT"/>
        </a:p>
      </dgm:t>
    </dgm:pt>
    <dgm:pt modelId="{90B5BB43-394D-4117-BDF4-4D6AA78D61D4}" type="sibTrans" cxnId="{707988FE-19E8-4C04-A596-9702FE9ECF4E}">
      <dgm:prSet/>
      <dgm:spPr/>
      <dgm:t>
        <a:bodyPr/>
        <a:lstStyle/>
        <a:p>
          <a:endParaRPr lang="pt-PT"/>
        </a:p>
      </dgm:t>
    </dgm:pt>
    <dgm:pt modelId="{77C5F6AC-C9F7-4A96-9B35-381B519E8C00}">
      <dgm:prSet custT="1"/>
      <dgm:spPr>
        <a:solidFill>
          <a:srgbClr val="92D050">
            <a:alpha val="90000"/>
          </a:srgbClr>
        </a:solidFill>
        <a:ln>
          <a:solidFill>
            <a:schemeClr val="tx1"/>
          </a:solidFill>
        </a:ln>
      </dgm:spPr>
      <dgm:t>
        <a:bodyPr/>
        <a:lstStyle/>
        <a:p>
          <a:pPr algn="l"/>
          <a:r>
            <a:rPr lang="pt-PT" sz="2000" b="1" dirty="0"/>
            <a:t>Risco Reduzido</a:t>
          </a:r>
          <a:r>
            <a:rPr lang="pt-PT" sz="2000" dirty="0"/>
            <a:t>: Videojogos, filtros de spam, considerado de baixo risco</a:t>
          </a:r>
        </a:p>
      </dgm:t>
    </dgm:pt>
    <dgm:pt modelId="{D3980159-0E99-449B-BDC7-4F6563474293}" type="parTrans" cxnId="{692E5734-C0CF-454B-BDD3-F5A46A051F4F}">
      <dgm:prSet/>
      <dgm:spPr/>
      <dgm:t>
        <a:bodyPr/>
        <a:lstStyle/>
        <a:p>
          <a:endParaRPr lang="pt-PT"/>
        </a:p>
      </dgm:t>
    </dgm:pt>
    <dgm:pt modelId="{07C7CF01-0E12-4CE4-84CE-60394A0CEB7B}" type="sibTrans" cxnId="{692E5734-C0CF-454B-BDD3-F5A46A051F4F}">
      <dgm:prSet/>
      <dgm:spPr/>
      <dgm:t>
        <a:bodyPr/>
        <a:lstStyle/>
        <a:p>
          <a:endParaRPr lang="pt-PT"/>
        </a:p>
      </dgm:t>
    </dgm:pt>
    <dgm:pt modelId="{413C1F9E-3884-49F2-BEB4-3CAEABF6055D}" type="pres">
      <dgm:prSet presAssocID="{012C54C2-8DD0-4915-894A-D3F134235E1A}" presName="compositeShape" presStyleCnt="0">
        <dgm:presLayoutVars>
          <dgm:dir/>
          <dgm:resizeHandles/>
        </dgm:presLayoutVars>
      </dgm:prSet>
      <dgm:spPr/>
    </dgm:pt>
    <dgm:pt modelId="{822B61BA-CADE-41F5-A1B6-99C646FF36B4}" type="pres">
      <dgm:prSet presAssocID="{012C54C2-8DD0-4915-894A-D3F134235E1A}" presName="pyramid" presStyleLbl="node1" presStyleIdx="0" presStyleCnt="1" custLinFactNeighborX="-21862"/>
      <dgm:spPr>
        <a:solidFill>
          <a:srgbClr val="0070C0"/>
        </a:solidFill>
      </dgm:spPr>
    </dgm:pt>
    <dgm:pt modelId="{0E107C83-91D5-4EAF-A352-FEEB6705E1CB}" type="pres">
      <dgm:prSet presAssocID="{012C54C2-8DD0-4915-894A-D3F134235E1A}" presName="theList" presStyleCnt="0"/>
      <dgm:spPr/>
    </dgm:pt>
    <dgm:pt modelId="{A60C3E36-97C9-4DFC-8B95-471102D7D099}" type="pres">
      <dgm:prSet presAssocID="{FB27EDB8-349A-42CC-8E6D-CB41553678A6}" presName="aNode" presStyleLbl="fgAcc1" presStyleIdx="0" presStyleCnt="4" custScaleX="194872" custLinFactNeighborX="36218">
        <dgm:presLayoutVars>
          <dgm:bulletEnabled val="1"/>
        </dgm:presLayoutVars>
      </dgm:prSet>
      <dgm:spPr/>
    </dgm:pt>
    <dgm:pt modelId="{6449C07A-9E97-456A-9B9A-4E412120A2D5}" type="pres">
      <dgm:prSet presAssocID="{FB27EDB8-349A-42CC-8E6D-CB41553678A6}" presName="aSpace" presStyleCnt="0"/>
      <dgm:spPr/>
    </dgm:pt>
    <dgm:pt modelId="{6DB4FDBE-1DE5-4C56-AD54-699CF6799B95}" type="pres">
      <dgm:prSet presAssocID="{5F7721E2-38AA-4DA3-B535-6192B2AB464C}" presName="aNode" presStyleLbl="fgAcc1" presStyleIdx="1" presStyleCnt="4" custScaleX="194872" custLinFactNeighborX="36218">
        <dgm:presLayoutVars>
          <dgm:bulletEnabled val="1"/>
        </dgm:presLayoutVars>
      </dgm:prSet>
      <dgm:spPr/>
    </dgm:pt>
    <dgm:pt modelId="{A522AD93-DCA7-4D2D-87F0-1A9F931A1753}" type="pres">
      <dgm:prSet presAssocID="{5F7721E2-38AA-4DA3-B535-6192B2AB464C}" presName="aSpace" presStyleCnt="0"/>
      <dgm:spPr/>
    </dgm:pt>
    <dgm:pt modelId="{EC65A7A7-78F3-4144-9325-DB205E31838E}" type="pres">
      <dgm:prSet presAssocID="{FC86D969-C4EA-4245-8416-128A14D69F6D}" presName="aNode" presStyleLbl="fgAcc1" presStyleIdx="2" presStyleCnt="4" custScaleX="194872" custLinFactNeighborX="36218">
        <dgm:presLayoutVars>
          <dgm:bulletEnabled val="1"/>
        </dgm:presLayoutVars>
      </dgm:prSet>
      <dgm:spPr/>
    </dgm:pt>
    <dgm:pt modelId="{C0478A39-52D9-4E9E-95EF-7260F1705AE6}" type="pres">
      <dgm:prSet presAssocID="{FC86D969-C4EA-4245-8416-128A14D69F6D}" presName="aSpace" presStyleCnt="0"/>
      <dgm:spPr/>
    </dgm:pt>
    <dgm:pt modelId="{97914BFC-E11E-44A8-8B49-315B0DE0A276}" type="pres">
      <dgm:prSet presAssocID="{77C5F6AC-C9F7-4A96-9B35-381B519E8C00}" presName="aNode" presStyleLbl="fgAcc1" presStyleIdx="3" presStyleCnt="4" custScaleX="194872" custLinFactNeighborX="36218">
        <dgm:presLayoutVars>
          <dgm:bulletEnabled val="1"/>
        </dgm:presLayoutVars>
      </dgm:prSet>
      <dgm:spPr/>
    </dgm:pt>
    <dgm:pt modelId="{FE5D73A2-1052-450A-A0D4-03A1F70E220D}" type="pres">
      <dgm:prSet presAssocID="{77C5F6AC-C9F7-4A96-9B35-381B519E8C00}" presName="aSpace" presStyleCnt="0"/>
      <dgm:spPr/>
    </dgm:pt>
  </dgm:ptLst>
  <dgm:cxnLst>
    <dgm:cxn modelId="{692E5734-C0CF-454B-BDD3-F5A46A051F4F}" srcId="{012C54C2-8DD0-4915-894A-D3F134235E1A}" destId="{77C5F6AC-C9F7-4A96-9B35-381B519E8C00}" srcOrd="3" destOrd="0" parTransId="{D3980159-0E99-449B-BDC7-4F6563474293}" sibTransId="{07C7CF01-0E12-4CE4-84CE-60394A0CEB7B}"/>
    <dgm:cxn modelId="{8EED7C3C-9BF4-4214-8078-35A6674DB226}" type="presOf" srcId="{FB27EDB8-349A-42CC-8E6D-CB41553678A6}" destId="{A60C3E36-97C9-4DFC-8B95-471102D7D099}" srcOrd="0" destOrd="0" presId="urn:microsoft.com/office/officeart/2005/8/layout/pyramid2"/>
    <dgm:cxn modelId="{BB234761-3850-4FAA-8D48-E6383B76E7E2}" type="presOf" srcId="{77C5F6AC-C9F7-4A96-9B35-381B519E8C00}" destId="{97914BFC-E11E-44A8-8B49-315B0DE0A276}" srcOrd="0" destOrd="0" presId="urn:microsoft.com/office/officeart/2005/8/layout/pyramid2"/>
    <dgm:cxn modelId="{BF97D77E-5B1C-4A7D-8F35-E3194268437E}" type="presOf" srcId="{012C54C2-8DD0-4915-894A-D3F134235E1A}" destId="{413C1F9E-3884-49F2-BEB4-3CAEABF6055D}" srcOrd="0" destOrd="0" presId="urn:microsoft.com/office/officeart/2005/8/layout/pyramid2"/>
    <dgm:cxn modelId="{CC6E2496-DEB2-48AF-A0E5-224FEF3FC702}" type="presOf" srcId="{FC86D969-C4EA-4245-8416-128A14D69F6D}" destId="{EC65A7A7-78F3-4144-9325-DB205E31838E}" srcOrd="0" destOrd="0" presId="urn:microsoft.com/office/officeart/2005/8/layout/pyramid2"/>
    <dgm:cxn modelId="{73E978B5-E2C5-4409-8FCF-F2D41C660D76}" type="presOf" srcId="{5F7721E2-38AA-4DA3-B535-6192B2AB464C}" destId="{6DB4FDBE-1DE5-4C56-AD54-699CF6799B95}" srcOrd="0" destOrd="0" presId="urn:microsoft.com/office/officeart/2005/8/layout/pyramid2"/>
    <dgm:cxn modelId="{15068DE2-239A-4D5D-9E98-E9D0E47E9480}" srcId="{012C54C2-8DD0-4915-894A-D3F134235E1A}" destId="{FB27EDB8-349A-42CC-8E6D-CB41553678A6}" srcOrd="0" destOrd="0" parTransId="{5448F5C5-6D66-4D27-98CE-5B5D212126F2}" sibTransId="{704E4C49-159F-4108-A200-38C0E03A858D}"/>
    <dgm:cxn modelId="{0DCBDAF4-DE9F-4FEE-98AB-14F1444EB5A5}" srcId="{012C54C2-8DD0-4915-894A-D3F134235E1A}" destId="{5F7721E2-38AA-4DA3-B535-6192B2AB464C}" srcOrd="1" destOrd="0" parTransId="{250BD91F-443A-488E-8AE8-73B6551BFA7E}" sibTransId="{F0AA0792-8476-4FE9-B7E6-3132C3A221A5}"/>
    <dgm:cxn modelId="{707988FE-19E8-4C04-A596-9702FE9ECF4E}" srcId="{012C54C2-8DD0-4915-894A-D3F134235E1A}" destId="{FC86D969-C4EA-4245-8416-128A14D69F6D}" srcOrd="2" destOrd="0" parTransId="{53A30304-097E-4D4C-B26C-903ECAD1B61B}" sibTransId="{90B5BB43-394D-4117-BDF4-4D6AA78D61D4}"/>
    <dgm:cxn modelId="{D80C7259-2B1D-4AD0-9AA2-C2701C3173A6}" type="presParOf" srcId="{413C1F9E-3884-49F2-BEB4-3CAEABF6055D}" destId="{822B61BA-CADE-41F5-A1B6-99C646FF36B4}" srcOrd="0" destOrd="0" presId="urn:microsoft.com/office/officeart/2005/8/layout/pyramid2"/>
    <dgm:cxn modelId="{7CEBC968-753A-4328-9B0B-EDFDDEEC81C0}" type="presParOf" srcId="{413C1F9E-3884-49F2-BEB4-3CAEABF6055D}" destId="{0E107C83-91D5-4EAF-A352-FEEB6705E1CB}" srcOrd="1" destOrd="0" presId="urn:microsoft.com/office/officeart/2005/8/layout/pyramid2"/>
    <dgm:cxn modelId="{07841081-992B-4412-90FC-79AA63FC19B5}" type="presParOf" srcId="{0E107C83-91D5-4EAF-A352-FEEB6705E1CB}" destId="{A60C3E36-97C9-4DFC-8B95-471102D7D099}" srcOrd="0" destOrd="0" presId="urn:microsoft.com/office/officeart/2005/8/layout/pyramid2"/>
    <dgm:cxn modelId="{837B510C-920B-4E73-8B74-B3AD50BF57F6}" type="presParOf" srcId="{0E107C83-91D5-4EAF-A352-FEEB6705E1CB}" destId="{6449C07A-9E97-456A-9B9A-4E412120A2D5}" srcOrd="1" destOrd="0" presId="urn:microsoft.com/office/officeart/2005/8/layout/pyramid2"/>
    <dgm:cxn modelId="{04C2ACFC-1933-42E4-9F67-6B170B68DCF7}" type="presParOf" srcId="{0E107C83-91D5-4EAF-A352-FEEB6705E1CB}" destId="{6DB4FDBE-1DE5-4C56-AD54-699CF6799B95}" srcOrd="2" destOrd="0" presId="urn:microsoft.com/office/officeart/2005/8/layout/pyramid2"/>
    <dgm:cxn modelId="{D81338E5-0AE6-41FA-9F9D-0F158DDF78A8}" type="presParOf" srcId="{0E107C83-91D5-4EAF-A352-FEEB6705E1CB}" destId="{A522AD93-DCA7-4D2D-87F0-1A9F931A1753}" srcOrd="3" destOrd="0" presId="urn:microsoft.com/office/officeart/2005/8/layout/pyramid2"/>
    <dgm:cxn modelId="{1698E90A-021A-4DCB-96A9-559E4349A60B}" type="presParOf" srcId="{0E107C83-91D5-4EAF-A352-FEEB6705E1CB}" destId="{EC65A7A7-78F3-4144-9325-DB205E31838E}" srcOrd="4" destOrd="0" presId="urn:microsoft.com/office/officeart/2005/8/layout/pyramid2"/>
    <dgm:cxn modelId="{748C04E3-6E8D-4F22-B8C9-85FF469A5915}" type="presParOf" srcId="{0E107C83-91D5-4EAF-A352-FEEB6705E1CB}" destId="{C0478A39-52D9-4E9E-95EF-7260F1705AE6}" srcOrd="5" destOrd="0" presId="urn:microsoft.com/office/officeart/2005/8/layout/pyramid2"/>
    <dgm:cxn modelId="{6F53F0F9-4547-4ECC-96CD-8FF1804D1442}" type="presParOf" srcId="{0E107C83-91D5-4EAF-A352-FEEB6705E1CB}" destId="{97914BFC-E11E-44A8-8B49-315B0DE0A276}" srcOrd="6" destOrd="0" presId="urn:microsoft.com/office/officeart/2005/8/layout/pyramid2"/>
    <dgm:cxn modelId="{F78FD23F-AA1D-4A4D-8020-D0BA3C5AFF24}" type="presParOf" srcId="{0E107C83-91D5-4EAF-A352-FEEB6705E1CB}" destId="{FE5D73A2-1052-450A-A0D4-03A1F70E220D}"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F2954-8B79-4BE4-9FF5-2EC6387A74C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61694BE-B6E1-4F4B-B375-AE706F6FD7D3}">
      <dgm:prSet custT="1"/>
      <dgm:spPr/>
      <dgm:t>
        <a:bodyPr/>
        <a:lstStyle/>
        <a:p>
          <a:r>
            <a:rPr lang="pt-PT" sz="2800" dirty="0"/>
            <a:t>Acreditamos no que nos parece correto (</a:t>
          </a:r>
          <a:r>
            <a:rPr lang="pt-PT" sz="2800" dirty="0" err="1"/>
            <a:t>Schwarz</a:t>
          </a:r>
          <a:r>
            <a:rPr lang="pt-PT" sz="2800" dirty="0"/>
            <a:t/>
          </a:r>
          <a:r>
            <a:rPr lang="pt-PT" sz="2800" dirty="0" err="1"/>
            <a:t>et</a:t>
          </a:r>
          <a:r>
            <a:rPr lang="pt-PT" sz="2800" dirty="0"/>
            <a:t> al., 2017).</a:t>
          </a:r>
        </a:p>
      </dgm:t>
    </dgm:pt>
    <dgm:pt modelId="{94650E49-532E-41F6-BA64-C2FEA6232712}" type="parTrans" cxnId="{B6900A6B-E6F8-4DC6-A1A0-E308153FA94D}">
      <dgm:prSet/>
      <dgm:spPr/>
      <dgm:t>
        <a:bodyPr/>
        <a:lstStyle/>
        <a:p>
          <a:endParaRPr lang="en-US"/>
        </a:p>
      </dgm:t>
    </dgm:pt>
    <dgm:pt modelId="{F8B6AE4A-D2A7-4C74-9B99-705A7C6A0A1C}" type="sibTrans" cxnId="{B6900A6B-E6F8-4DC6-A1A0-E308153FA94D}">
      <dgm:prSet/>
      <dgm:spPr/>
      <dgm:t>
        <a:bodyPr/>
        <a:lstStyle/>
        <a:p>
          <a:endParaRPr lang="en-US"/>
        </a:p>
      </dgm:t>
    </dgm:pt>
    <dgm:pt modelId="{351379ED-FC07-46F6-BDD4-64B273E743F2}">
      <dgm:prSet custT="1"/>
      <dgm:spPr/>
      <dgm:t>
        <a:bodyPr/>
        <a:lstStyle/>
        <a:p>
          <a:r>
            <a:rPr lang="pt-PT" sz="2800" dirty="0"/>
            <a:t>Queremos confirmar o que já pensamos e acreditamos - viés de confirmação (</a:t>
          </a:r>
          <a:r>
            <a:rPr lang="pt-PT" sz="2800" dirty="0" err="1"/>
            <a:t>Flynn</a:t>
          </a:r>
          <a:r>
            <a:rPr lang="pt-PT" sz="2800" dirty="0"/>
            <a:t/>
          </a:r>
          <a:r>
            <a:rPr lang="pt-PT" sz="2800" dirty="0" err="1"/>
            <a:t>et</a:t>
          </a:r>
          <a:r>
            <a:rPr lang="pt-PT" sz="2800" dirty="0"/>
            <a:t> al. 2017).</a:t>
          </a:r>
        </a:p>
      </dgm:t>
    </dgm:pt>
    <dgm:pt modelId="{C383B225-B91A-44F1-ADA5-3DAE8F678240}" type="parTrans" cxnId="{5A5C6FEF-0B4E-4D13-A387-BC75A528DFCA}">
      <dgm:prSet/>
      <dgm:spPr/>
      <dgm:t>
        <a:bodyPr/>
        <a:lstStyle/>
        <a:p>
          <a:endParaRPr lang="en-US"/>
        </a:p>
      </dgm:t>
    </dgm:pt>
    <dgm:pt modelId="{001F88A3-2D54-4A8C-93F8-C03430D8384B}" type="sibTrans" cxnId="{5A5C6FEF-0B4E-4D13-A387-BC75A528DFCA}">
      <dgm:prSet/>
      <dgm:spPr/>
      <dgm:t>
        <a:bodyPr/>
        <a:lstStyle/>
        <a:p>
          <a:endParaRPr lang="en-US"/>
        </a:p>
      </dgm:t>
    </dgm:pt>
    <dgm:pt modelId="{AA9BAC2D-6E2F-4079-85A2-5FBEEC7BF639}">
      <dgm:prSet custT="1"/>
      <dgm:spPr/>
      <dgm:t>
        <a:bodyPr/>
        <a:lstStyle/>
        <a:p>
          <a:r>
            <a:rPr lang="pt-PT" sz="2800" dirty="0"/>
            <a:t>Gostamos de confiar nas pessoas que conhecemos (</a:t>
          </a:r>
          <a:r>
            <a:rPr lang="pt-PT" sz="2800" dirty="0" err="1"/>
            <a:t>Schwarz</a:t>
          </a:r>
          <a:r>
            <a:rPr lang="pt-PT" sz="2800" dirty="0"/>
            <a:t/>
          </a:r>
          <a:r>
            <a:rPr lang="pt-PT" sz="2800" dirty="0" err="1"/>
            <a:t>et</a:t>
          </a:r>
          <a:r>
            <a:rPr lang="pt-PT" sz="2800" dirty="0"/>
            <a:t> al., 2017).</a:t>
          </a:r>
        </a:p>
      </dgm:t>
    </dgm:pt>
    <dgm:pt modelId="{98D3CB48-70DC-45BC-977D-586455940966}" type="parTrans" cxnId="{9D73021A-2537-4FB0-93E9-86D2F2E7A830}">
      <dgm:prSet/>
      <dgm:spPr/>
      <dgm:t>
        <a:bodyPr/>
        <a:lstStyle/>
        <a:p>
          <a:endParaRPr lang="en-US"/>
        </a:p>
      </dgm:t>
    </dgm:pt>
    <dgm:pt modelId="{F78F5C03-C060-4567-8928-ED76429F4444}" type="sibTrans" cxnId="{9D73021A-2537-4FB0-93E9-86D2F2E7A830}">
      <dgm:prSet/>
      <dgm:spPr/>
      <dgm:t>
        <a:bodyPr/>
        <a:lstStyle/>
        <a:p>
          <a:endParaRPr lang="en-US"/>
        </a:p>
      </dgm:t>
    </dgm:pt>
    <dgm:pt modelId="{EBE12011-5961-4DEE-9613-8269D043B727}">
      <dgm:prSet custT="1"/>
      <dgm:spPr/>
      <dgm:t>
        <a:bodyPr/>
        <a:lstStyle/>
        <a:p>
          <a:r>
            <a:rPr lang="pt-PT" sz="2600" dirty="0"/>
            <a:t>Gostamos de pensar rápida e superficialmente - difícil é pensar lenta e criticamente (</a:t>
          </a:r>
          <a:r>
            <a:rPr lang="pt-PT" sz="2600" dirty="0" err="1"/>
            <a:t>Kahneman</a:t>
          </a:r>
          <a:r>
            <a:rPr lang="pt-PT" sz="2600" dirty="0"/>
            <a:t>, 2012).</a:t>
          </a:r>
        </a:p>
      </dgm:t>
    </dgm:pt>
    <dgm:pt modelId="{F21DA6B9-071C-4BD2-906A-439BC0B2A58C}" type="parTrans" cxnId="{CA645CB0-F3E8-4BD4-815E-FD5A5424D9D4}">
      <dgm:prSet/>
      <dgm:spPr/>
      <dgm:t>
        <a:bodyPr/>
        <a:lstStyle/>
        <a:p>
          <a:endParaRPr lang="en-US"/>
        </a:p>
      </dgm:t>
    </dgm:pt>
    <dgm:pt modelId="{E4A83CD2-21B1-4C96-94D0-597A1CD54D12}" type="sibTrans" cxnId="{CA645CB0-F3E8-4BD4-815E-FD5A5424D9D4}">
      <dgm:prSet/>
      <dgm:spPr/>
      <dgm:t>
        <a:bodyPr/>
        <a:lstStyle/>
        <a:p>
          <a:endParaRPr lang="en-US"/>
        </a:p>
      </dgm:t>
    </dgm:pt>
    <dgm:pt modelId="{A09EBD38-B2AA-4AB2-949D-2390F4FB4C82}" type="pres">
      <dgm:prSet presAssocID="{4ACF2954-8B79-4BE4-9FF5-2EC6387A74C3}" presName="linear" presStyleCnt="0">
        <dgm:presLayoutVars>
          <dgm:animLvl val="lvl"/>
          <dgm:resizeHandles val="exact"/>
        </dgm:presLayoutVars>
      </dgm:prSet>
      <dgm:spPr/>
    </dgm:pt>
    <dgm:pt modelId="{437CB521-61AE-42CC-957D-DBDA8E073910}" type="pres">
      <dgm:prSet presAssocID="{461694BE-B6E1-4F4B-B375-AE706F6FD7D3}" presName="parentText" presStyleLbl="node1" presStyleIdx="0" presStyleCnt="4">
        <dgm:presLayoutVars>
          <dgm:chMax val="0"/>
          <dgm:bulletEnabled val="1"/>
        </dgm:presLayoutVars>
      </dgm:prSet>
      <dgm:spPr/>
    </dgm:pt>
    <dgm:pt modelId="{12792DC6-B6E2-4F83-8E42-3456AD2412C8}" type="pres">
      <dgm:prSet presAssocID="{F8B6AE4A-D2A7-4C74-9B99-705A7C6A0A1C}" presName="spacer" presStyleCnt="0"/>
      <dgm:spPr/>
    </dgm:pt>
    <dgm:pt modelId="{D21B3734-E2F1-4B24-B9F8-B9F0A9F34C41}" type="pres">
      <dgm:prSet presAssocID="{351379ED-FC07-46F6-BDD4-64B273E743F2}" presName="parentText" presStyleLbl="node1" presStyleIdx="1" presStyleCnt="4">
        <dgm:presLayoutVars>
          <dgm:chMax val="0"/>
          <dgm:bulletEnabled val="1"/>
        </dgm:presLayoutVars>
      </dgm:prSet>
      <dgm:spPr/>
    </dgm:pt>
    <dgm:pt modelId="{E1A9CA27-6585-4202-B2CB-C43637599044}" type="pres">
      <dgm:prSet presAssocID="{001F88A3-2D54-4A8C-93F8-C03430D8384B}" presName="spacer" presStyleCnt="0"/>
      <dgm:spPr/>
    </dgm:pt>
    <dgm:pt modelId="{AD2C1862-578B-49EB-A914-0CD9A89E0669}" type="pres">
      <dgm:prSet presAssocID="{AA9BAC2D-6E2F-4079-85A2-5FBEEC7BF639}" presName="parentText" presStyleLbl="node1" presStyleIdx="2" presStyleCnt="4">
        <dgm:presLayoutVars>
          <dgm:chMax val="0"/>
          <dgm:bulletEnabled val="1"/>
        </dgm:presLayoutVars>
      </dgm:prSet>
      <dgm:spPr/>
    </dgm:pt>
    <dgm:pt modelId="{D2202535-AC97-4F96-94CB-850DA0AF2B6B}" type="pres">
      <dgm:prSet presAssocID="{F78F5C03-C060-4567-8928-ED76429F4444}" presName="spacer" presStyleCnt="0"/>
      <dgm:spPr/>
    </dgm:pt>
    <dgm:pt modelId="{4E603EA2-9FCA-430E-8179-E3F8AF8ECF6A}" type="pres">
      <dgm:prSet presAssocID="{EBE12011-5961-4DEE-9613-8269D043B727}" presName="parentText" presStyleLbl="node1" presStyleIdx="3" presStyleCnt="4">
        <dgm:presLayoutVars>
          <dgm:chMax val="0"/>
          <dgm:bulletEnabled val="1"/>
        </dgm:presLayoutVars>
      </dgm:prSet>
      <dgm:spPr/>
    </dgm:pt>
  </dgm:ptLst>
  <dgm:cxnLst>
    <dgm:cxn modelId="{F883EF0A-7097-4483-87AB-347A185F349C}" type="presOf" srcId="{461694BE-B6E1-4F4B-B375-AE706F6FD7D3}" destId="{437CB521-61AE-42CC-957D-DBDA8E073910}" srcOrd="0" destOrd="0" presId="urn:microsoft.com/office/officeart/2005/8/layout/vList2"/>
    <dgm:cxn modelId="{9D73021A-2537-4FB0-93E9-86D2F2E7A830}" srcId="{4ACF2954-8B79-4BE4-9FF5-2EC6387A74C3}" destId="{AA9BAC2D-6E2F-4079-85A2-5FBEEC7BF639}" srcOrd="2" destOrd="0" parTransId="{98D3CB48-70DC-45BC-977D-586455940966}" sibTransId="{F78F5C03-C060-4567-8928-ED76429F4444}"/>
    <dgm:cxn modelId="{68A5F41F-AF34-4CC3-AD37-FEC70FD1E1F4}" type="presOf" srcId="{AA9BAC2D-6E2F-4079-85A2-5FBEEC7BF639}" destId="{AD2C1862-578B-49EB-A914-0CD9A89E0669}" srcOrd="0" destOrd="0" presId="urn:microsoft.com/office/officeart/2005/8/layout/vList2"/>
    <dgm:cxn modelId="{A49DF265-6061-425A-A3AE-4CFFA0D216FC}" type="presOf" srcId="{EBE12011-5961-4DEE-9613-8269D043B727}" destId="{4E603EA2-9FCA-430E-8179-E3F8AF8ECF6A}" srcOrd="0" destOrd="0" presId="urn:microsoft.com/office/officeart/2005/8/layout/vList2"/>
    <dgm:cxn modelId="{B6900A6B-E6F8-4DC6-A1A0-E308153FA94D}" srcId="{4ACF2954-8B79-4BE4-9FF5-2EC6387A74C3}" destId="{461694BE-B6E1-4F4B-B375-AE706F6FD7D3}" srcOrd="0" destOrd="0" parTransId="{94650E49-532E-41F6-BA64-C2FEA6232712}" sibTransId="{F8B6AE4A-D2A7-4C74-9B99-705A7C6A0A1C}"/>
    <dgm:cxn modelId="{2BC66955-0462-471A-B5CB-E87F865F24D2}" type="presOf" srcId="{4ACF2954-8B79-4BE4-9FF5-2EC6387A74C3}" destId="{A09EBD38-B2AA-4AB2-949D-2390F4FB4C82}" srcOrd="0" destOrd="0" presId="urn:microsoft.com/office/officeart/2005/8/layout/vList2"/>
    <dgm:cxn modelId="{35B38D88-1D39-4018-BD28-8B48D30A4836}" type="presOf" srcId="{351379ED-FC07-46F6-BDD4-64B273E743F2}" destId="{D21B3734-E2F1-4B24-B9F8-B9F0A9F34C41}" srcOrd="0" destOrd="0" presId="urn:microsoft.com/office/officeart/2005/8/layout/vList2"/>
    <dgm:cxn modelId="{CA645CB0-F3E8-4BD4-815E-FD5A5424D9D4}" srcId="{4ACF2954-8B79-4BE4-9FF5-2EC6387A74C3}" destId="{EBE12011-5961-4DEE-9613-8269D043B727}" srcOrd="3" destOrd="0" parTransId="{F21DA6B9-071C-4BD2-906A-439BC0B2A58C}" sibTransId="{E4A83CD2-21B1-4C96-94D0-597A1CD54D12}"/>
    <dgm:cxn modelId="{5A5C6FEF-0B4E-4D13-A387-BC75A528DFCA}" srcId="{4ACF2954-8B79-4BE4-9FF5-2EC6387A74C3}" destId="{351379ED-FC07-46F6-BDD4-64B273E743F2}" srcOrd="1" destOrd="0" parTransId="{C383B225-B91A-44F1-ADA5-3DAE8F678240}" sibTransId="{001F88A3-2D54-4A8C-93F8-C03430D8384B}"/>
    <dgm:cxn modelId="{CBA9DAE7-126B-407E-9F39-E94D00BFFE75}" type="presParOf" srcId="{A09EBD38-B2AA-4AB2-949D-2390F4FB4C82}" destId="{437CB521-61AE-42CC-957D-DBDA8E073910}" srcOrd="0" destOrd="0" presId="urn:microsoft.com/office/officeart/2005/8/layout/vList2"/>
    <dgm:cxn modelId="{3D775BCA-9490-46DB-A753-FB563B0A78C7}" type="presParOf" srcId="{A09EBD38-B2AA-4AB2-949D-2390F4FB4C82}" destId="{12792DC6-B6E2-4F83-8E42-3456AD2412C8}" srcOrd="1" destOrd="0" presId="urn:microsoft.com/office/officeart/2005/8/layout/vList2"/>
    <dgm:cxn modelId="{52F1720C-0F9A-4D90-B9B8-B6D44662E577}" type="presParOf" srcId="{A09EBD38-B2AA-4AB2-949D-2390F4FB4C82}" destId="{D21B3734-E2F1-4B24-B9F8-B9F0A9F34C41}" srcOrd="2" destOrd="0" presId="urn:microsoft.com/office/officeart/2005/8/layout/vList2"/>
    <dgm:cxn modelId="{68604A79-EB95-43D0-B084-AECE48C78BFB}" type="presParOf" srcId="{A09EBD38-B2AA-4AB2-949D-2390F4FB4C82}" destId="{E1A9CA27-6585-4202-B2CB-C43637599044}" srcOrd="3" destOrd="0" presId="urn:microsoft.com/office/officeart/2005/8/layout/vList2"/>
    <dgm:cxn modelId="{1E0BD085-FA13-4C34-8F9C-DD910E043BCD}" type="presParOf" srcId="{A09EBD38-B2AA-4AB2-949D-2390F4FB4C82}" destId="{AD2C1862-578B-49EB-A914-0CD9A89E0669}" srcOrd="4" destOrd="0" presId="urn:microsoft.com/office/officeart/2005/8/layout/vList2"/>
    <dgm:cxn modelId="{D98C5B7A-BAFB-4331-987C-AAE20F182CEE}" type="presParOf" srcId="{A09EBD38-B2AA-4AB2-949D-2390F4FB4C82}" destId="{D2202535-AC97-4F96-94CB-850DA0AF2B6B}" srcOrd="5" destOrd="0" presId="urn:microsoft.com/office/officeart/2005/8/layout/vList2"/>
    <dgm:cxn modelId="{DFC1A2F3-A5D3-4142-8DEF-0ABC0BAD8B36}" type="presParOf" srcId="{A09EBD38-B2AA-4AB2-949D-2390F4FB4C82}" destId="{4E603EA2-9FCA-430E-8179-E3F8AF8ECF6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7329F1-A00F-4557-8FFC-B1991CEC01E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593677-EF98-456F-9558-C8B90F290762}">
      <dgm:prSet custT="1"/>
      <dgm:spPr/>
      <dgm:t>
        <a:bodyPr/>
        <a:lstStyle/>
        <a:p>
          <a:r>
            <a:rPr lang="pt-PT" sz="2800" dirty="0"/>
            <a:t>Uma história forte atrai mais facilmente do que factos crus (</a:t>
          </a:r>
          <a:r>
            <a:rPr lang="pt-PT" sz="2800" dirty="0" err="1"/>
            <a:t>Lewandowsky</a:t>
          </a:r>
          <a:r>
            <a:rPr lang="pt-PT" sz="2800" dirty="0"/>
            <a:t/>
          </a:r>
          <a:r>
            <a:rPr lang="pt-PT" sz="2800" dirty="0" err="1"/>
            <a:t>et</a:t>
          </a:r>
          <a:r>
            <a:rPr lang="pt-PT" sz="2800" dirty="0"/>
            <a:t> al., 2012).</a:t>
          </a:r>
        </a:p>
      </dgm:t>
    </dgm:pt>
    <dgm:pt modelId="{B454846B-8042-44AC-B0E2-8FD122552EB6}" type="parTrans" cxnId="{A6A977B1-3712-4309-9625-6E74EC7B1004}">
      <dgm:prSet/>
      <dgm:spPr/>
      <dgm:t>
        <a:bodyPr/>
        <a:lstStyle/>
        <a:p>
          <a:endParaRPr lang="en-US" sz="2800"/>
        </a:p>
      </dgm:t>
    </dgm:pt>
    <dgm:pt modelId="{57F9BBFD-B12D-4571-9890-074AC71A297D}" type="sibTrans" cxnId="{A6A977B1-3712-4309-9625-6E74EC7B1004}">
      <dgm:prSet/>
      <dgm:spPr/>
      <dgm:t>
        <a:bodyPr/>
        <a:lstStyle/>
        <a:p>
          <a:endParaRPr lang="en-US" sz="2800"/>
        </a:p>
      </dgm:t>
    </dgm:pt>
    <dgm:pt modelId="{7D4B6B41-B58B-49FA-8FCD-7F282C7FFDD3}">
      <dgm:prSet custT="1"/>
      <dgm:spPr/>
      <dgm:t>
        <a:bodyPr/>
        <a:lstStyle/>
        <a:p>
          <a:r>
            <a:rPr lang="pt-PT" sz="2800" dirty="0"/>
            <a:t>Uma história repetida faz-nos pensar que há muitas pessoas a dizer a mesma coisa (</a:t>
          </a:r>
          <a:r>
            <a:rPr lang="pt-PT" sz="2800" dirty="0" err="1"/>
            <a:t>Schwarz</a:t>
          </a:r>
          <a:r>
            <a:rPr lang="pt-PT" sz="2800" dirty="0"/>
            <a:t/>
          </a:r>
          <a:r>
            <a:rPr lang="pt-PT" sz="2800" dirty="0" err="1"/>
            <a:t>et</a:t>
          </a:r>
          <a:r>
            <a:rPr lang="pt-PT" sz="2800" dirty="0"/>
            <a:t> al., 2017).</a:t>
          </a:r>
        </a:p>
      </dgm:t>
    </dgm:pt>
    <dgm:pt modelId="{3F8047A4-E59A-457D-BB1C-6FA0483D543B}" type="parTrans" cxnId="{2D978EED-6FCE-468F-9707-0DB408736DF9}">
      <dgm:prSet/>
      <dgm:spPr/>
      <dgm:t>
        <a:bodyPr/>
        <a:lstStyle/>
        <a:p>
          <a:endParaRPr lang="en-US" sz="2800"/>
        </a:p>
      </dgm:t>
    </dgm:pt>
    <dgm:pt modelId="{825CB796-2BCD-464E-9414-2F537244FE8F}" type="sibTrans" cxnId="{2D978EED-6FCE-468F-9707-0DB408736DF9}">
      <dgm:prSet/>
      <dgm:spPr/>
      <dgm:t>
        <a:bodyPr/>
        <a:lstStyle/>
        <a:p>
          <a:endParaRPr lang="en-US" sz="2800"/>
        </a:p>
      </dgm:t>
    </dgm:pt>
    <dgm:pt modelId="{5BA0CA7A-5DD4-4A6D-8176-8A9E4BDEED69}">
      <dgm:prSet custT="1"/>
      <dgm:spPr/>
      <dgm:t>
        <a:bodyPr/>
        <a:lstStyle/>
        <a:p>
          <a:r>
            <a:rPr lang="pt-PT" sz="2800" dirty="0"/>
            <a:t>O pensamento crítico requer conhecimentos específicos da área científica (</a:t>
          </a:r>
          <a:r>
            <a:rPr lang="pt-PT" sz="2800" dirty="0" err="1"/>
            <a:t>Nygren</a:t>
          </a:r>
          <a:r>
            <a:rPr lang="pt-PT" sz="2800" dirty="0"/>
            <a:t/>
          </a:r>
          <a:r>
            <a:rPr lang="pt-PT" sz="2800" dirty="0" err="1"/>
            <a:t>et</a:t>
          </a:r>
          <a:r>
            <a:rPr lang="pt-PT" sz="2800" dirty="0"/>
            <a:t> al 2018).</a:t>
          </a:r>
        </a:p>
      </dgm:t>
    </dgm:pt>
    <dgm:pt modelId="{C4A8BBE0-6FA8-4275-B0F7-8D2C80E99812}" type="parTrans" cxnId="{63F89D54-D0C3-494C-A4FC-712DE980A71E}">
      <dgm:prSet/>
      <dgm:spPr/>
      <dgm:t>
        <a:bodyPr/>
        <a:lstStyle/>
        <a:p>
          <a:endParaRPr lang="en-US" sz="2800"/>
        </a:p>
      </dgm:t>
    </dgm:pt>
    <dgm:pt modelId="{9951BC65-B10E-4958-B786-37DF40FA804A}" type="sibTrans" cxnId="{63F89D54-D0C3-494C-A4FC-712DE980A71E}">
      <dgm:prSet/>
      <dgm:spPr/>
      <dgm:t>
        <a:bodyPr/>
        <a:lstStyle/>
        <a:p>
          <a:endParaRPr lang="en-US" sz="2800"/>
        </a:p>
      </dgm:t>
    </dgm:pt>
    <dgm:pt modelId="{69EC37BF-11D9-44F9-9D81-C9ACC634346C}">
      <dgm:prSet custT="1"/>
      <dgm:spPr/>
      <dgm:t>
        <a:bodyPr/>
        <a:lstStyle/>
        <a:p>
          <a:r>
            <a:rPr lang="pt-PT" sz="2800" dirty="0"/>
            <a:t>É fácil ter confiança quando se é ignorante (</a:t>
          </a:r>
          <a:r>
            <a:rPr lang="pt-PT" sz="2800" dirty="0" err="1"/>
            <a:t>Dunning</a:t>
          </a:r>
          <a:r>
            <a:rPr lang="pt-PT" sz="2800" dirty="0"/>
            <a:t> &amp; </a:t>
          </a:r>
          <a:r>
            <a:rPr lang="pt-PT" sz="2800" dirty="0" err="1"/>
            <a:t>Krueger</a:t>
          </a:r>
          <a:r>
            <a:rPr lang="pt-PT" sz="2800" dirty="0"/>
            <a:t>, 1999)</a:t>
          </a:r>
        </a:p>
      </dgm:t>
    </dgm:pt>
    <dgm:pt modelId="{2AA64FF8-4567-4347-92F9-90F3A05FA86B}" type="parTrans" cxnId="{973506DF-E436-4A6C-B6BF-47FB72F93472}">
      <dgm:prSet/>
      <dgm:spPr/>
      <dgm:t>
        <a:bodyPr/>
        <a:lstStyle/>
        <a:p>
          <a:endParaRPr lang="en-US" sz="2800"/>
        </a:p>
      </dgm:t>
    </dgm:pt>
    <dgm:pt modelId="{13CCCE36-FD02-4578-A467-B00C26FF1CA6}" type="sibTrans" cxnId="{973506DF-E436-4A6C-B6BF-47FB72F93472}">
      <dgm:prSet/>
      <dgm:spPr/>
      <dgm:t>
        <a:bodyPr/>
        <a:lstStyle/>
        <a:p>
          <a:endParaRPr lang="en-US" sz="2800"/>
        </a:p>
      </dgm:t>
    </dgm:pt>
    <dgm:pt modelId="{2BB2BB7B-5EDF-417F-8BDB-100B1A6C36FD}" type="pres">
      <dgm:prSet presAssocID="{657329F1-A00F-4557-8FFC-B1991CEC01EA}" presName="linear" presStyleCnt="0">
        <dgm:presLayoutVars>
          <dgm:animLvl val="lvl"/>
          <dgm:resizeHandles val="exact"/>
        </dgm:presLayoutVars>
      </dgm:prSet>
      <dgm:spPr/>
    </dgm:pt>
    <dgm:pt modelId="{535198F6-ED14-4AB8-BE15-7D64B36556C1}" type="pres">
      <dgm:prSet presAssocID="{E9593677-EF98-456F-9558-C8B90F290762}" presName="parentText" presStyleLbl="node1" presStyleIdx="0" presStyleCnt="4">
        <dgm:presLayoutVars>
          <dgm:chMax val="0"/>
          <dgm:bulletEnabled val="1"/>
        </dgm:presLayoutVars>
      </dgm:prSet>
      <dgm:spPr/>
    </dgm:pt>
    <dgm:pt modelId="{5A77B41D-47F9-478A-A24F-B8270A30CB4E}" type="pres">
      <dgm:prSet presAssocID="{57F9BBFD-B12D-4571-9890-074AC71A297D}" presName="spacer" presStyleCnt="0"/>
      <dgm:spPr/>
    </dgm:pt>
    <dgm:pt modelId="{D899E0B6-D75B-4C74-9B66-3085C58BDAF8}" type="pres">
      <dgm:prSet presAssocID="{7D4B6B41-B58B-49FA-8FCD-7F282C7FFDD3}" presName="parentText" presStyleLbl="node1" presStyleIdx="1" presStyleCnt="4">
        <dgm:presLayoutVars>
          <dgm:chMax val="0"/>
          <dgm:bulletEnabled val="1"/>
        </dgm:presLayoutVars>
      </dgm:prSet>
      <dgm:spPr/>
    </dgm:pt>
    <dgm:pt modelId="{91536C8A-2AF0-46D3-AE32-FB6EAC784DF3}" type="pres">
      <dgm:prSet presAssocID="{825CB796-2BCD-464E-9414-2F537244FE8F}" presName="spacer" presStyleCnt="0"/>
      <dgm:spPr/>
    </dgm:pt>
    <dgm:pt modelId="{B8106A96-4A41-4D42-9DA0-D40B4BEBDB3E}" type="pres">
      <dgm:prSet presAssocID="{5BA0CA7A-5DD4-4A6D-8176-8A9E4BDEED69}" presName="parentText" presStyleLbl="node1" presStyleIdx="2" presStyleCnt="4">
        <dgm:presLayoutVars>
          <dgm:chMax val="0"/>
          <dgm:bulletEnabled val="1"/>
        </dgm:presLayoutVars>
      </dgm:prSet>
      <dgm:spPr/>
    </dgm:pt>
    <dgm:pt modelId="{BAA16A8D-BF3C-4894-AA93-54634F24F6EA}" type="pres">
      <dgm:prSet presAssocID="{9951BC65-B10E-4958-B786-37DF40FA804A}" presName="spacer" presStyleCnt="0"/>
      <dgm:spPr/>
    </dgm:pt>
    <dgm:pt modelId="{9B4CB88C-4ED9-4682-A845-E39DE37882EB}" type="pres">
      <dgm:prSet presAssocID="{69EC37BF-11D9-44F9-9D81-C9ACC634346C}" presName="parentText" presStyleLbl="node1" presStyleIdx="3" presStyleCnt="4">
        <dgm:presLayoutVars>
          <dgm:chMax val="0"/>
          <dgm:bulletEnabled val="1"/>
        </dgm:presLayoutVars>
      </dgm:prSet>
      <dgm:spPr/>
    </dgm:pt>
  </dgm:ptLst>
  <dgm:cxnLst>
    <dgm:cxn modelId="{70C11403-4A31-4602-B8BC-DA15FB7605B2}" type="presOf" srcId="{5BA0CA7A-5DD4-4A6D-8176-8A9E4BDEED69}" destId="{B8106A96-4A41-4D42-9DA0-D40B4BEBDB3E}" srcOrd="0" destOrd="0" presId="urn:microsoft.com/office/officeart/2005/8/layout/vList2"/>
    <dgm:cxn modelId="{85372612-1BC8-4B55-A207-BE117C4FB6F1}" type="presOf" srcId="{7D4B6B41-B58B-49FA-8FCD-7F282C7FFDD3}" destId="{D899E0B6-D75B-4C74-9B66-3085C58BDAF8}" srcOrd="0" destOrd="0" presId="urn:microsoft.com/office/officeart/2005/8/layout/vList2"/>
    <dgm:cxn modelId="{63F89D54-D0C3-494C-A4FC-712DE980A71E}" srcId="{657329F1-A00F-4557-8FFC-B1991CEC01EA}" destId="{5BA0CA7A-5DD4-4A6D-8176-8A9E4BDEED69}" srcOrd="2" destOrd="0" parTransId="{C4A8BBE0-6FA8-4275-B0F7-8D2C80E99812}" sibTransId="{9951BC65-B10E-4958-B786-37DF40FA804A}"/>
    <dgm:cxn modelId="{14C58D8F-1315-4C33-9CD4-52945480F779}" type="presOf" srcId="{69EC37BF-11D9-44F9-9D81-C9ACC634346C}" destId="{9B4CB88C-4ED9-4682-A845-E39DE37882EB}" srcOrd="0" destOrd="0" presId="urn:microsoft.com/office/officeart/2005/8/layout/vList2"/>
    <dgm:cxn modelId="{CB83EAA5-2F5B-4C28-8F61-4375BF8893A1}" type="presOf" srcId="{E9593677-EF98-456F-9558-C8B90F290762}" destId="{535198F6-ED14-4AB8-BE15-7D64B36556C1}" srcOrd="0" destOrd="0" presId="urn:microsoft.com/office/officeart/2005/8/layout/vList2"/>
    <dgm:cxn modelId="{A6A977B1-3712-4309-9625-6E74EC7B1004}" srcId="{657329F1-A00F-4557-8FFC-B1991CEC01EA}" destId="{E9593677-EF98-456F-9558-C8B90F290762}" srcOrd="0" destOrd="0" parTransId="{B454846B-8042-44AC-B0E2-8FD122552EB6}" sibTransId="{57F9BBFD-B12D-4571-9890-074AC71A297D}"/>
    <dgm:cxn modelId="{973506DF-E436-4A6C-B6BF-47FB72F93472}" srcId="{657329F1-A00F-4557-8FFC-B1991CEC01EA}" destId="{69EC37BF-11D9-44F9-9D81-C9ACC634346C}" srcOrd="3" destOrd="0" parTransId="{2AA64FF8-4567-4347-92F9-90F3A05FA86B}" sibTransId="{13CCCE36-FD02-4578-A467-B00C26FF1CA6}"/>
    <dgm:cxn modelId="{2D978EED-6FCE-468F-9707-0DB408736DF9}" srcId="{657329F1-A00F-4557-8FFC-B1991CEC01EA}" destId="{7D4B6B41-B58B-49FA-8FCD-7F282C7FFDD3}" srcOrd="1" destOrd="0" parTransId="{3F8047A4-E59A-457D-BB1C-6FA0483D543B}" sibTransId="{825CB796-2BCD-464E-9414-2F537244FE8F}"/>
    <dgm:cxn modelId="{BFD797F0-8960-481E-9DCB-BC324E26A470}" type="presOf" srcId="{657329F1-A00F-4557-8FFC-B1991CEC01EA}" destId="{2BB2BB7B-5EDF-417F-8BDB-100B1A6C36FD}" srcOrd="0" destOrd="0" presId="urn:microsoft.com/office/officeart/2005/8/layout/vList2"/>
    <dgm:cxn modelId="{4BB471DF-0397-4EC1-904E-06AC991DCFE0}" type="presParOf" srcId="{2BB2BB7B-5EDF-417F-8BDB-100B1A6C36FD}" destId="{535198F6-ED14-4AB8-BE15-7D64B36556C1}" srcOrd="0" destOrd="0" presId="urn:microsoft.com/office/officeart/2005/8/layout/vList2"/>
    <dgm:cxn modelId="{03B7D4EC-AD60-4952-8244-309F4102448E}" type="presParOf" srcId="{2BB2BB7B-5EDF-417F-8BDB-100B1A6C36FD}" destId="{5A77B41D-47F9-478A-A24F-B8270A30CB4E}" srcOrd="1" destOrd="0" presId="urn:microsoft.com/office/officeart/2005/8/layout/vList2"/>
    <dgm:cxn modelId="{BA5659A3-2E7D-40AD-90B6-EA30D6AEA9B4}" type="presParOf" srcId="{2BB2BB7B-5EDF-417F-8BDB-100B1A6C36FD}" destId="{D899E0B6-D75B-4C74-9B66-3085C58BDAF8}" srcOrd="2" destOrd="0" presId="urn:microsoft.com/office/officeart/2005/8/layout/vList2"/>
    <dgm:cxn modelId="{FE277261-FB72-4041-ADB2-6D9EABCA4025}" type="presParOf" srcId="{2BB2BB7B-5EDF-417F-8BDB-100B1A6C36FD}" destId="{91536C8A-2AF0-46D3-AE32-FB6EAC784DF3}" srcOrd="3" destOrd="0" presId="urn:microsoft.com/office/officeart/2005/8/layout/vList2"/>
    <dgm:cxn modelId="{0D9B892E-8ACC-441D-BBE8-4E7BF41C2BFD}" type="presParOf" srcId="{2BB2BB7B-5EDF-417F-8BDB-100B1A6C36FD}" destId="{B8106A96-4A41-4D42-9DA0-D40B4BEBDB3E}" srcOrd="4" destOrd="0" presId="urn:microsoft.com/office/officeart/2005/8/layout/vList2"/>
    <dgm:cxn modelId="{7902DEB6-95F5-4AC7-8770-6DDD8B8613B2}" type="presParOf" srcId="{2BB2BB7B-5EDF-417F-8BDB-100B1A6C36FD}" destId="{BAA16A8D-BF3C-4894-AA93-54634F24F6EA}" srcOrd="5" destOrd="0" presId="urn:microsoft.com/office/officeart/2005/8/layout/vList2"/>
    <dgm:cxn modelId="{8FD6C734-FC8F-43D5-9CF7-25F6A9670D06}" type="presParOf" srcId="{2BB2BB7B-5EDF-417F-8BDB-100B1A6C36FD}" destId="{9B4CB88C-4ED9-4682-A845-E39DE37882E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E934DC-8489-492C-922A-F6F1DB3A6EA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266855C-5EE4-48F6-871A-74D0203A633E}">
      <dgm:prSet custT="1"/>
      <dgm:spPr/>
      <dgm:t>
        <a:bodyPr/>
        <a:lstStyle/>
        <a:p>
          <a:r>
            <a:rPr lang="pt-PT" sz="2400" dirty="0"/>
            <a:t>Quem está por detrás desta informação?  Verificar a </a:t>
          </a:r>
          <a:r>
            <a:rPr lang="pt-PT" sz="2400" b="1" dirty="0"/>
            <a:t>credibilidade da fonte </a:t>
          </a:r>
          <a:r>
            <a:rPr lang="pt-PT" sz="2400" dirty="0"/>
            <a:t>e a </a:t>
          </a:r>
          <a:r>
            <a:rPr lang="pt-PT" sz="2400" b="1" dirty="0"/>
            <a:t>fiabilidade dos sítios Web </a:t>
          </a:r>
          <a:r>
            <a:rPr lang="pt-PT" sz="2400" dirty="0"/>
            <a:t>(em caso de dúvida, consultar sítios Web de verificação de factos).</a:t>
          </a:r>
        </a:p>
        <a:p>
          <a:endParaRPr lang="en-US" sz="2400" dirty="0"/>
        </a:p>
      </dgm:t>
    </dgm:pt>
    <dgm:pt modelId="{D294A40C-28C4-443B-9C3E-D79648CC255A}" type="parTrans" cxnId="{5162E723-AC2F-4D89-8D35-5FD96E17F358}">
      <dgm:prSet/>
      <dgm:spPr/>
      <dgm:t>
        <a:bodyPr/>
        <a:lstStyle/>
        <a:p>
          <a:endParaRPr lang="en-US" sz="2400"/>
        </a:p>
      </dgm:t>
    </dgm:pt>
    <dgm:pt modelId="{90AAC043-A576-4931-B42D-C4EC7B87060D}" type="sibTrans" cxnId="{5162E723-AC2F-4D89-8D35-5FD96E17F358}">
      <dgm:prSet/>
      <dgm:spPr/>
      <dgm:t>
        <a:bodyPr/>
        <a:lstStyle/>
        <a:p>
          <a:endParaRPr lang="en-US" sz="2400"/>
        </a:p>
      </dgm:t>
    </dgm:pt>
    <dgm:pt modelId="{4D549997-D16F-4FBE-AA70-28C6710337D1}">
      <dgm:prSet custT="1"/>
      <dgm:spPr/>
      <dgm:t>
        <a:bodyPr/>
        <a:lstStyle/>
        <a:p>
          <a:r>
            <a:rPr lang="pt-PT" sz="2400" dirty="0"/>
            <a:t>Quais são </a:t>
          </a:r>
          <a:r>
            <a:rPr lang="pt-PT" sz="2400" b="1" dirty="0"/>
            <a:t>as provas</a:t>
          </a:r>
          <a:r>
            <a:rPr lang="pt-PT" sz="2400" dirty="0"/>
            <a:t>? Trata-se de um relato direto do incidente ou de um relato adicional de uma notícia de outra fonte?</a:t>
          </a:r>
        </a:p>
      </dgm:t>
    </dgm:pt>
    <dgm:pt modelId="{5362601E-A110-423E-B9CB-C3AF7901B9F1}" type="parTrans" cxnId="{B97EDA3E-7435-442A-8D27-13656C792E21}">
      <dgm:prSet/>
      <dgm:spPr/>
      <dgm:t>
        <a:bodyPr/>
        <a:lstStyle/>
        <a:p>
          <a:endParaRPr lang="en-US" sz="2400"/>
        </a:p>
      </dgm:t>
    </dgm:pt>
    <dgm:pt modelId="{6BB26A82-5F27-4B79-803A-9F7E33D155EA}" type="sibTrans" cxnId="{B97EDA3E-7435-442A-8D27-13656C792E21}">
      <dgm:prSet/>
      <dgm:spPr/>
      <dgm:t>
        <a:bodyPr/>
        <a:lstStyle/>
        <a:p>
          <a:endParaRPr lang="en-US" sz="2400"/>
        </a:p>
      </dgm:t>
    </dgm:pt>
    <dgm:pt modelId="{780AD436-CE3F-4F32-8AF4-958F97776766}">
      <dgm:prSet custT="1"/>
      <dgm:spPr/>
      <dgm:t>
        <a:bodyPr/>
        <a:lstStyle/>
        <a:p>
          <a:r>
            <a:rPr lang="pt-PT" sz="2400" dirty="0"/>
            <a:t>O que dizem as </a:t>
          </a:r>
          <a:r>
            <a:rPr lang="pt-PT" sz="2400" b="1" dirty="0"/>
            <a:t>outras fontes</a:t>
          </a:r>
          <a:r>
            <a:rPr lang="pt-PT" sz="2400" dirty="0"/>
            <a:t>?  Consegues encontrar a mesma notícia noutros sites de notícias que confirmem ou contradigam a informação de forma independente?</a:t>
          </a:r>
        </a:p>
      </dgm:t>
    </dgm:pt>
    <dgm:pt modelId="{D35D9883-30FB-40D4-BB39-94D6B736CEDA}" type="parTrans" cxnId="{471F4BEB-EF9D-4623-8B02-76D2E6E1F0D1}">
      <dgm:prSet/>
      <dgm:spPr/>
      <dgm:t>
        <a:bodyPr/>
        <a:lstStyle/>
        <a:p>
          <a:endParaRPr lang="en-US" sz="2400"/>
        </a:p>
      </dgm:t>
    </dgm:pt>
    <dgm:pt modelId="{32FB3277-8491-4023-B8E0-205DED8D092C}" type="sibTrans" cxnId="{471F4BEB-EF9D-4623-8B02-76D2E6E1F0D1}">
      <dgm:prSet/>
      <dgm:spPr/>
      <dgm:t>
        <a:bodyPr/>
        <a:lstStyle/>
        <a:p>
          <a:endParaRPr lang="en-US" sz="2400"/>
        </a:p>
      </dgm:t>
    </dgm:pt>
    <dgm:pt modelId="{B4699C29-D2FC-4075-9D15-F700A7AEA6D3}">
      <dgm:prSet custT="1"/>
      <dgm:spPr/>
      <dgm:t>
        <a:bodyPr/>
        <a:lstStyle/>
        <a:p>
          <a:r>
            <a:rPr lang="pt-PT" sz="2400" dirty="0"/>
            <a:t>Pede sempre </a:t>
          </a:r>
          <a:r>
            <a:rPr lang="pt-PT" sz="2400" b="1" dirty="0"/>
            <a:t>ao sistema de IA que utiliza que forneça a sua fonte</a:t>
          </a:r>
          <a:r>
            <a:rPr lang="pt-PT" sz="2400" dirty="0"/>
            <a:t>, após todas as suas indicações... E verifica novamente a fonte fornecida!</a:t>
          </a:r>
        </a:p>
      </dgm:t>
    </dgm:pt>
    <dgm:pt modelId="{04511D5A-3E5A-4D34-A739-B92720E84192}" type="parTrans" cxnId="{D7C46AD6-D0AD-432E-BA8E-D495C76F2B17}">
      <dgm:prSet/>
      <dgm:spPr/>
      <dgm:t>
        <a:bodyPr/>
        <a:lstStyle/>
        <a:p>
          <a:endParaRPr lang="en-US" sz="2400"/>
        </a:p>
      </dgm:t>
    </dgm:pt>
    <dgm:pt modelId="{8D8E7914-BD46-4F03-A22A-FD52FA03DB59}" type="sibTrans" cxnId="{D7C46AD6-D0AD-432E-BA8E-D495C76F2B17}">
      <dgm:prSet/>
      <dgm:spPr/>
      <dgm:t>
        <a:bodyPr/>
        <a:lstStyle/>
        <a:p>
          <a:endParaRPr lang="en-US" sz="2400"/>
        </a:p>
      </dgm:t>
    </dgm:pt>
    <dgm:pt modelId="{1337924F-CEC3-4787-AA1E-D9D501227F73}" type="pres">
      <dgm:prSet presAssocID="{1CE934DC-8489-492C-922A-F6F1DB3A6EAD}" presName="vert0" presStyleCnt="0">
        <dgm:presLayoutVars>
          <dgm:dir/>
          <dgm:animOne val="branch"/>
          <dgm:animLvl val="lvl"/>
        </dgm:presLayoutVars>
      </dgm:prSet>
      <dgm:spPr/>
    </dgm:pt>
    <dgm:pt modelId="{FD9F4F49-18EB-4E5E-B945-1A6073C5DE13}" type="pres">
      <dgm:prSet presAssocID="{A266855C-5EE4-48F6-871A-74D0203A633E}" presName="thickLine" presStyleLbl="alignNode1" presStyleIdx="0" presStyleCnt="4"/>
      <dgm:spPr/>
    </dgm:pt>
    <dgm:pt modelId="{3C3FF148-D240-4E6A-9B40-622D05042904}" type="pres">
      <dgm:prSet presAssocID="{A266855C-5EE4-48F6-871A-74D0203A633E}" presName="horz1" presStyleCnt="0"/>
      <dgm:spPr/>
    </dgm:pt>
    <dgm:pt modelId="{7D42EBA1-A766-40CA-959E-589AC4FF8D65}" type="pres">
      <dgm:prSet presAssocID="{A266855C-5EE4-48F6-871A-74D0203A633E}" presName="tx1" presStyleLbl="revTx" presStyleIdx="0" presStyleCnt="4"/>
      <dgm:spPr/>
    </dgm:pt>
    <dgm:pt modelId="{F22A529D-0F2D-43F0-A531-98B13D2CFF5F}" type="pres">
      <dgm:prSet presAssocID="{A266855C-5EE4-48F6-871A-74D0203A633E}" presName="vert1" presStyleCnt="0"/>
      <dgm:spPr/>
    </dgm:pt>
    <dgm:pt modelId="{A976EB42-E22B-49B7-A795-1F7C1A846904}" type="pres">
      <dgm:prSet presAssocID="{4D549997-D16F-4FBE-AA70-28C6710337D1}" presName="thickLine" presStyleLbl="alignNode1" presStyleIdx="1" presStyleCnt="4"/>
      <dgm:spPr/>
    </dgm:pt>
    <dgm:pt modelId="{06455FBE-0D62-40CF-A628-B438A2C79306}" type="pres">
      <dgm:prSet presAssocID="{4D549997-D16F-4FBE-AA70-28C6710337D1}" presName="horz1" presStyleCnt="0"/>
      <dgm:spPr/>
    </dgm:pt>
    <dgm:pt modelId="{145AC455-1EEE-4C18-805F-80A2C2C198A3}" type="pres">
      <dgm:prSet presAssocID="{4D549997-D16F-4FBE-AA70-28C6710337D1}" presName="tx1" presStyleLbl="revTx" presStyleIdx="1" presStyleCnt="4"/>
      <dgm:spPr/>
    </dgm:pt>
    <dgm:pt modelId="{28DEAB0C-DAA4-465C-B90E-EAF64114CED9}" type="pres">
      <dgm:prSet presAssocID="{4D549997-D16F-4FBE-AA70-28C6710337D1}" presName="vert1" presStyleCnt="0"/>
      <dgm:spPr/>
    </dgm:pt>
    <dgm:pt modelId="{9196E199-DC57-4CF2-8D0C-5FA7B9E89A94}" type="pres">
      <dgm:prSet presAssocID="{780AD436-CE3F-4F32-8AF4-958F97776766}" presName="thickLine" presStyleLbl="alignNode1" presStyleIdx="2" presStyleCnt="4"/>
      <dgm:spPr/>
    </dgm:pt>
    <dgm:pt modelId="{76796D53-DBF4-4F54-A744-F6F8157D9B68}" type="pres">
      <dgm:prSet presAssocID="{780AD436-CE3F-4F32-8AF4-958F97776766}" presName="horz1" presStyleCnt="0"/>
      <dgm:spPr/>
    </dgm:pt>
    <dgm:pt modelId="{0FAE997C-7726-4CB8-AAC5-2EEA5C914F46}" type="pres">
      <dgm:prSet presAssocID="{780AD436-CE3F-4F32-8AF4-958F97776766}" presName="tx1" presStyleLbl="revTx" presStyleIdx="2" presStyleCnt="4"/>
      <dgm:spPr/>
    </dgm:pt>
    <dgm:pt modelId="{B7C6DD1A-8B6F-4768-88E1-E8DB68E6F27A}" type="pres">
      <dgm:prSet presAssocID="{780AD436-CE3F-4F32-8AF4-958F97776766}" presName="vert1" presStyleCnt="0"/>
      <dgm:spPr/>
    </dgm:pt>
    <dgm:pt modelId="{144CF926-AF0D-4C43-9C5E-4984342525D8}" type="pres">
      <dgm:prSet presAssocID="{B4699C29-D2FC-4075-9D15-F700A7AEA6D3}" presName="thickLine" presStyleLbl="alignNode1" presStyleIdx="3" presStyleCnt="4"/>
      <dgm:spPr/>
    </dgm:pt>
    <dgm:pt modelId="{F175E7BD-F455-4E69-A6A1-7E984B459A71}" type="pres">
      <dgm:prSet presAssocID="{B4699C29-D2FC-4075-9D15-F700A7AEA6D3}" presName="horz1" presStyleCnt="0"/>
      <dgm:spPr/>
    </dgm:pt>
    <dgm:pt modelId="{7154530A-B2BD-4923-926A-F040F7E443E5}" type="pres">
      <dgm:prSet presAssocID="{B4699C29-D2FC-4075-9D15-F700A7AEA6D3}" presName="tx1" presStyleLbl="revTx" presStyleIdx="3" presStyleCnt="4"/>
      <dgm:spPr/>
    </dgm:pt>
    <dgm:pt modelId="{8AF117FF-9E84-4803-B566-FDB2D6D9C169}" type="pres">
      <dgm:prSet presAssocID="{B4699C29-D2FC-4075-9D15-F700A7AEA6D3}" presName="vert1" presStyleCnt="0"/>
      <dgm:spPr/>
    </dgm:pt>
  </dgm:ptLst>
  <dgm:cxnLst>
    <dgm:cxn modelId="{08A7C20F-5003-4FEB-928E-BD8FBE9E120F}" type="presOf" srcId="{780AD436-CE3F-4F32-8AF4-958F97776766}" destId="{0FAE997C-7726-4CB8-AAC5-2EEA5C914F46}" srcOrd="0" destOrd="0" presId="urn:microsoft.com/office/officeart/2008/layout/LinedList"/>
    <dgm:cxn modelId="{5162E723-AC2F-4D89-8D35-5FD96E17F358}" srcId="{1CE934DC-8489-492C-922A-F6F1DB3A6EAD}" destId="{A266855C-5EE4-48F6-871A-74D0203A633E}" srcOrd="0" destOrd="0" parTransId="{D294A40C-28C4-443B-9C3E-D79648CC255A}" sibTransId="{90AAC043-A576-4931-B42D-C4EC7B87060D}"/>
    <dgm:cxn modelId="{B97EDA3E-7435-442A-8D27-13656C792E21}" srcId="{1CE934DC-8489-492C-922A-F6F1DB3A6EAD}" destId="{4D549997-D16F-4FBE-AA70-28C6710337D1}" srcOrd="1" destOrd="0" parTransId="{5362601E-A110-423E-B9CB-C3AF7901B9F1}" sibTransId="{6BB26A82-5F27-4B79-803A-9F7E33D155EA}"/>
    <dgm:cxn modelId="{42608A60-1FB7-4084-8EAB-8240B71857CE}" type="presOf" srcId="{1CE934DC-8489-492C-922A-F6F1DB3A6EAD}" destId="{1337924F-CEC3-4787-AA1E-D9D501227F73}" srcOrd="0" destOrd="0" presId="urn:microsoft.com/office/officeart/2008/layout/LinedList"/>
    <dgm:cxn modelId="{2CDA3A68-A0A9-48F3-B9A2-DBE58DFA75D9}" type="presOf" srcId="{4D549997-D16F-4FBE-AA70-28C6710337D1}" destId="{145AC455-1EEE-4C18-805F-80A2C2C198A3}" srcOrd="0" destOrd="0" presId="urn:microsoft.com/office/officeart/2008/layout/LinedList"/>
    <dgm:cxn modelId="{137DBE72-E72F-46C5-8222-E54238FEC8EB}" type="presOf" srcId="{A266855C-5EE4-48F6-871A-74D0203A633E}" destId="{7D42EBA1-A766-40CA-959E-589AC4FF8D65}" srcOrd="0" destOrd="0" presId="urn:microsoft.com/office/officeart/2008/layout/LinedList"/>
    <dgm:cxn modelId="{8E4F4FAA-B8E5-4C1A-B47B-B9D32456F6DF}" type="presOf" srcId="{B4699C29-D2FC-4075-9D15-F700A7AEA6D3}" destId="{7154530A-B2BD-4923-926A-F040F7E443E5}" srcOrd="0" destOrd="0" presId="urn:microsoft.com/office/officeart/2008/layout/LinedList"/>
    <dgm:cxn modelId="{D7C46AD6-D0AD-432E-BA8E-D495C76F2B17}" srcId="{1CE934DC-8489-492C-922A-F6F1DB3A6EAD}" destId="{B4699C29-D2FC-4075-9D15-F700A7AEA6D3}" srcOrd="3" destOrd="0" parTransId="{04511D5A-3E5A-4D34-A739-B92720E84192}" sibTransId="{8D8E7914-BD46-4F03-A22A-FD52FA03DB59}"/>
    <dgm:cxn modelId="{471F4BEB-EF9D-4623-8B02-76D2E6E1F0D1}" srcId="{1CE934DC-8489-492C-922A-F6F1DB3A6EAD}" destId="{780AD436-CE3F-4F32-8AF4-958F97776766}" srcOrd="2" destOrd="0" parTransId="{D35D9883-30FB-40D4-BB39-94D6B736CEDA}" sibTransId="{32FB3277-8491-4023-B8E0-205DED8D092C}"/>
    <dgm:cxn modelId="{A4B22FCD-BCEB-483C-82A8-1665C4CB74EC}" type="presParOf" srcId="{1337924F-CEC3-4787-AA1E-D9D501227F73}" destId="{FD9F4F49-18EB-4E5E-B945-1A6073C5DE13}" srcOrd="0" destOrd="0" presId="urn:microsoft.com/office/officeart/2008/layout/LinedList"/>
    <dgm:cxn modelId="{F94F487D-8032-402D-B969-1962A63C4381}" type="presParOf" srcId="{1337924F-CEC3-4787-AA1E-D9D501227F73}" destId="{3C3FF148-D240-4E6A-9B40-622D05042904}" srcOrd="1" destOrd="0" presId="urn:microsoft.com/office/officeart/2008/layout/LinedList"/>
    <dgm:cxn modelId="{F903E585-8DB5-4BAA-86AF-B6C6FC3F313C}" type="presParOf" srcId="{3C3FF148-D240-4E6A-9B40-622D05042904}" destId="{7D42EBA1-A766-40CA-959E-589AC4FF8D65}" srcOrd="0" destOrd="0" presId="urn:microsoft.com/office/officeart/2008/layout/LinedList"/>
    <dgm:cxn modelId="{5F2E4215-C090-46D5-8804-5B09ED522DCE}" type="presParOf" srcId="{3C3FF148-D240-4E6A-9B40-622D05042904}" destId="{F22A529D-0F2D-43F0-A531-98B13D2CFF5F}" srcOrd="1" destOrd="0" presId="urn:microsoft.com/office/officeart/2008/layout/LinedList"/>
    <dgm:cxn modelId="{4E2CCC7B-FEFA-4CC0-82C2-1B9713947EE2}" type="presParOf" srcId="{1337924F-CEC3-4787-AA1E-D9D501227F73}" destId="{A976EB42-E22B-49B7-A795-1F7C1A846904}" srcOrd="2" destOrd="0" presId="urn:microsoft.com/office/officeart/2008/layout/LinedList"/>
    <dgm:cxn modelId="{78897935-38DE-44B3-B702-3F79C908BFFF}" type="presParOf" srcId="{1337924F-CEC3-4787-AA1E-D9D501227F73}" destId="{06455FBE-0D62-40CF-A628-B438A2C79306}" srcOrd="3" destOrd="0" presId="urn:microsoft.com/office/officeart/2008/layout/LinedList"/>
    <dgm:cxn modelId="{0CA13092-E92C-4C90-961A-9A10DF141999}" type="presParOf" srcId="{06455FBE-0D62-40CF-A628-B438A2C79306}" destId="{145AC455-1EEE-4C18-805F-80A2C2C198A3}" srcOrd="0" destOrd="0" presId="urn:microsoft.com/office/officeart/2008/layout/LinedList"/>
    <dgm:cxn modelId="{FFEE8BCB-801D-48B6-B081-4899B88736C3}" type="presParOf" srcId="{06455FBE-0D62-40CF-A628-B438A2C79306}" destId="{28DEAB0C-DAA4-465C-B90E-EAF64114CED9}" srcOrd="1" destOrd="0" presId="urn:microsoft.com/office/officeart/2008/layout/LinedList"/>
    <dgm:cxn modelId="{85DC5A90-98FA-4E08-8779-9FFE80477421}" type="presParOf" srcId="{1337924F-CEC3-4787-AA1E-D9D501227F73}" destId="{9196E199-DC57-4CF2-8D0C-5FA7B9E89A94}" srcOrd="4" destOrd="0" presId="urn:microsoft.com/office/officeart/2008/layout/LinedList"/>
    <dgm:cxn modelId="{ABE24319-6A1F-45E9-B6F6-7CB2D4582693}" type="presParOf" srcId="{1337924F-CEC3-4787-AA1E-D9D501227F73}" destId="{76796D53-DBF4-4F54-A744-F6F8157D9B68}" srcOrd="5" destOrd="0" presId="urn:microsoft.com/office/officeart/2008/layout/LinedList"/>
    <dgm:cxn modelId="{CF3C24B2-0127-408D-A6C0-36CA56CD1D85}" type="presParOf" srcId="{76796D53-DBF4-4F54-A744-F6F8157D9B68}" destId="{0FAE997C-7726-4CB8-AAC5-2EEA5C914F46}" srcOrd="0" destOrd="0" presId="urn:microsoft.com/office/officeart/2008/layout/LinedList"/>
    <dgm:cxn modelId="{C0F08DEC-0596-49FB-967A-4735E3ACB16A}" type="presParOf" srcId="{76796D53-DBF4-4F54-A744-F6F8157D9B68}" destId="{B7C6DD1A-8B6F-4768-88E1-E8DB68E6F27A}" srcOrd="1" destOrd="0" presId="urn:microsoft.com/office/officeart/2008/layout/LinedList"/>
    <dgm:cxn modelId="{616AB413-02AC-4A04-9CB9-1A9507B32559}" type="presParOf" srcId="{1337924F-CEC3-4787-AA1E-D9D501227F73}" destId="{144CF926-AF0D-4C43-9C5E-4984342525D8}" srcOrd="6" destOrd="0" presId="urn:microsoft.com/office/officeart/2008/layout/LinedList"/>
    <dgm:cxn modelId="{A6DA1D62-8028-4914-AEDA-64A5799AF00A}" type="presParOf" srcId="{1337924F-CEC3-4787-AA1E-D9D501227F73}" destId="{F175E7BD-F455-4E69-A6A1-7E984B459A71}" srcOrd="7" destOrd="0" presId="urn:microsoft.com/office/officeart/2008/layout/LinedList"/>
    <dgm:cxn modelId="{D306BC85-4D83-4D59-9D71-26E2D7B41479}" type="presParOf" srcId="{F175E7BD-F455-4E69-A6A1-7E984B459A71}" destId="{7154530A-B2BD-4923-926A-F040F7E443E5}" srcOrd="0" destOrd="0" presId="urn:microsoft.com/office/officeart/2008/layout/LinedList"/>
    <dgm:cxn modelId="{6490667A-C0B0-4B2B-8147-DFBA4A76B9BA}" type="presParOf" srcId="{F175E7BD-F455-4E69-A6A1-7E984B459A71}" destId="{8AF117FF-9E84-4803-B566-FDB2D6D9C1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43C28-EC90-4C7F-A368-165F1B6602A4}">
      <dsp:nvSpPr>
        <dsp:cNvPr id="0" name=""/>
        <dsp:cNvSpPr/>
      </dsp:nvSpPr>
      <dsp:spPr>
        <a:xfrm>
          <a:off x="704988" y="167120"/>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C13FB-5C6A-438A-8D82-4AC722015875}">
      <dsp:nvSpPr>
        <dsp:cNvPr id="0" name=""/>
        <dsp:cNvSpPr/>
      </dsp:nvSpPr>
      <dsp:spPr>
        <a:xfrm>
          <a:off x="1121801" y="583933"/>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CB31E0-38FD-44E7-A2D3-70F4C6BDFB70}">
      <dsp:nvSpPr>
        <dsp:cNvPr id="0" name=""/>
        <dsp:cNvSpPr/>
      </dsp:nvSpPr>
      <dsp:spPr>
        <a:xfrm>
          <a:off x="79769" y="27321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pt-PT" sz="2500" kern="1200" dirty="0"/>
            <a:t>Sessão 1 - conceitos e ideias</a:t>
          </a:r>
        </a:p>
      </dsp:txBody>
      <dsp:txXfrm>
        <a:off x="79769" y="2732121"/>
        <a:ext cx="3206250" cy="720000"/>
      </dsp:txXfrm>
    </dsp:sp>
    <dsp:sp modelId="{9A973A95-0F4F-47AD-9B47-E99EB5C4E814}">
      <dsp:nvSpPr>
        <dsp:cNvPr id="0" name=""/>
        <dsp:cNvSpPr/>
      </dsp:nvSpPr>
      <dsp:spPr>
        <a:xfrm>
          <a:off x="4472332" y="167120"/>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9922E-95FA-447F-9B03-DEC01A0F2D75}">
      <dsp:nvSpPr>
        <dsp:cNvPr id="0" name=""/>
        <dsp:cNvSpPr/>
      </dsp:nvSpPr>
      <dsp:spPr>
        <a:xfrm>
          <a:off x="4889144" y="583933"/>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CF8CAE-4B53-4DB5-AB4E-F0907A59C498}">
      <dsp:nvSpPr>
        <dsp:cNvPr id="0" name=""/>
        <dsp:cNvSpPr/>
      </dsp:nvSpPr>
      <dsp:spPr>
        <a:xfrm>
          <a:off x="3847113" y="27321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pt-PT" sz="2500" kern="1200" dirty="0"/>
            <a:t>Sessão 2 - Explorar questionários</a:t>
          </a:r>
        </a:p>
      </dsp:txBody>
      <dsp:txXfrm>
        <a:off x="3847113" y="2732121"/>
        <a:ext cx="3206250" cy="720000"/>
      </dsp:txXfrm>
    </dsp:sp>
    <dsp:sp modelId="{4A1C1731-EC4A-4D44-9FE5-A286BF2B9FFE}">
      <dsp:nvSpPr>
        <dsp:cNvPr id="0" name=""/>
        <dsp:cNvSpPr/>
      </dsp:nvSpPr>
      <dsp:spPr>
        <a:xfrm>
          <a:off x="8239676" y="167120"/>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F53EA5-A63B-42DE-9FB6-FD27B6CA5059}">
      <dsp:nvSpPr>
        <dsp:cNvPr id="0" name=""/>
        <dsp:cNvSpPr/>
      </dsp:nvSpPr>
      <dsp:spPr>
        <a:xfrm>
          <a:off x="8656488" y="583933"/>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4CB6C6-D26E-4FFC-BC88-AD6ADDDAFDF9}">
      <dsp:nvSpPr>
        <dsp:cNvPr id="0" name=""/>
        <dsp:cNvSpPr/>
      </dsp:nvSpPr>
      <dsp:spPr>
        <a:xfrm>
          <a:off x="7614457" y="27321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Session 3 – </a:t>
          </a:r>
          <a:r>
            <a:rPr lang="en-US" sz="2500" kern="1200" dirty="0" err="1"/>
            <a:t>vídeojogo</a:t>
          </a:r>
          <a:r>
            <a:rPr lang="en-US" sz="2500" kern="1200" dirty="0"/>
            <a:t/>
          </a:r>
          <a:r>
            <a:rPr lang="en-US" sz="2500" kern="1200" dirty="0" err="1"/>
            <a:t>eunope</a:t>
          </a:r>
          <a:endParaRPr lang="en-US" sz="2500" kern="1200" dirty="0"/>
        </a:p>
      </dsp:txBody>
      <dsp:txXfrm>
        <a:off x="7614457" y="2732121"/>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E8036-E9FC-4997-8F86-26FB4A2B3030}">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PT" sz="3200" kern="1200" dirty="0"/>
            <a:t>O seu histórico de navegação anterior</a:t>
          </a:r>
        </a:p>
      </dsp:txBody>
      <dsp:txXfrm>
        <a:off x="377190" y="3160"/>
        <a:ext cx="2907506" cy="1744503"/>
      </dsp:txXfrm>
    </dsp:sp>
    <dsp:sp modelId="{618DBD6F-268F-4FBF-9F41-63EA789EFE85}">
      <dsp:nvSpPr>
        <dsp:cNvPr id="0" name=""/>
        <dsp:cNvSpPr/>
      </dsp:nvSpPr>
      <dsp:spPr>
        <a:xfrm>
          <a:off x="3575446" y="3160"/>
          <a:ext cx="2907506" cy="1744503"/>
        </a:xfrm>
        <a:prstGeom prst="rect">
          <a:avLst/>
        </a:prstGeom>
        <a:solidFill>
          <a:schemeClr val="accent2">
            <a:hueOff val="7808"/>
            <a:satOff val="-5375"/>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err="1"/>
            <a:t>Os</a:t>
          </a:r>
          <a:r>
            <a:rPr lang="en-GB" sz="3200" kern="1200" dirty="0"/>
            <a:t/>
          </a:r>
          <a:r>
            <a:rPr lang="en-GB" sz="3200" kern="1200" dirty="0" err="1"/>
            <a:t>produtos</a:t>
          </a:r>
          <a:r>
            <a:rPr lang="en-GB" sz="3200" kern="1200" dirty="0"/>
            <a:t> media que </a:t>
          </a:r>
          <a:r>
            <a:rPr lang="en-GB" sz="3200" kern="1200" dirty="0" err="1"/>
            <a:t>descartou</a:t>
          </a:r>
          <a:endParaRPr lang="en-US" sz="3200" kern="1200" dirty="0"/>
        </a:p>
      </dsp:txBody>
      <dsp:txXfrm>
        <a:off x="3575446" y="3160"/>
        <a:ext cx="2907506" cy="1744503"/>
      </dsp:txXfrm>
    </dsp:sp>
    <dsp:sp modelId="{D5E6F1E4-C3AD-4455-B3D2-7BA2790DCD48}">
      <dsp:nvSpPr>
        <dsp:cNvPr id="0" name=""/>
        <dsp:cNvSpPr/>
      </dsp:nvSpPr>
      <dsp:spPr>
        <a:xfrm>
          <a:off x="6773703" y="3160"/>
          <a:ext cx="2907506" cy="1744503"/>
        </a:xfrm>
        <a:prstGeom prst="rect">
          <a:avLst/>
        </a:prstGeom>
        <a:solidFill>
          <a:schemeClr val="accent2">
            <a:hueOff val="15615"/>
            <a:satOff val="-1075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err="1"/>
            <a:t>Os</a:t>
          </a:r>
          <a:r>
            <a:rPr lang="en-GB" sz="3200" kern="1200" dirty="0"/>
            <a:t/>
          </a:r>
          <a:r>
            <a:rPr lang="en-GB" sz="3200" kern="1200" dirty="0" err="1"/>
            <a:t>produtos</a:t>
          </a:r>
          <a:r>
            <a:rPr lang="en-GB" sz="3200" kern="1200" dirty="0"/>
            <a:t> media de que </a:t>
          </a:r>
          <a:r>
            <a:rPr lang="en-GB" sz="3200" kern="1200" dirty="0" err="1"/>
            <a:t>gostou</a:t>
          </a:r>
          <a:endParaRPr lang="en-US" sz="3200" kern="1200" dirty="0"/>
        </a:p>
      </dsp:txBody>
      <dsp:txXfrm>
        <a:off x="6773703" y="3160"/>
        <a:ext cx="2907506" cy="1744503"/>
      </dsp:txXfrm>
    </dsp:sp>
    <dsp:sp modelId="{640070BE-27C5-412E-803F-C451E746D817}">
      <dsp:nvSpPr>
        <dsp:cNvPr id="0" name=""/>
        <dsp:cNvSpPr/>
      </dsp:nvSpPr>
      <dsp:spPr>
        <a:xfrm>
          <a:off x="377190" y="2038415"/>
          <a:ext cx="2907506" cy="1744503"/>
        </a:xfrm>
        <a:prstGeom prst="rect">
          <a:avLst/>
        </a:prstGeom>
        <a:solidFill>
          <a:schemeClr val="accent2">
            <a:hueOff val="23423"/>
            <a:satOff val="-16126"/>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PT" sz="3200" kern="1200" dirty="0"/>
            <a:t>Publicações que partilhou nas redes sociais</a:t>
          </a:r>
        </a:p>
      </dsp:txBody>
      <dsp:txXfrm>
        <a:off x="377190" y="2038415"/>
        <a:ext cx="2907506" cy="1744503"/>
      </dsp:txXfrm>
    </dsp:sp>
    <dsp:sp modelId="{99119E9F-1F42-4004-9864-09F5916BFE20}">
      <dsp:nvSpPr>
        <dsp:cNvPr id="0" name=""/>
        <dsp:cNvSpPr/>
      </dsp:nvSpPr>
      <dsp:spPr>
        <a:xfrm>
          <a:off x="3575446" y="2038415"/>
          <a:ext cx="2907506" cy="1744503"/>
        </a:xfrm>
        <a:prstGeom prst="rect">
          <a:avLst/>
        </a:prstGeom>
        <a:solidFill>
          <a:schemeClr val="accent2">
            <a:hueOff val="31230"/>
            <a:satOff val="-21501"/>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PT" sz="3200" kern="1200" dirty="0"/>
            <a:t>As suas listas de reprodução pessoais</a:t>
          </a:r>
        </a:p>
      </dsp:txBody>
      <dsp:txXfrm>
        <a:off x="3575446" y="2038415"/>
        <a:ext cx="2907506" cy="1744503"/>
      </dsp:txXfrm>
    </dsp:sp>
    <dsp:sp modelId="{D8680DB1-7EE0-4F68-A4B7-FB22954EE53B}">
      <dsp:nvSpPr>
        <dsp:cNvPr id="0" name=""/>
        <dsp:cNvSpPr/>
      </dsp:nvSpPr>
      <dsp:spPr>
        <a:xfrm>
          <a:off x="6773703" y="2038415"/>
          <a:ext cx="2907506" cy="1744503"/>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PT" sz="3200" kern="1200" dirty="0"/>
            <a:t>A sua localização</a:t>
          </a:r>
        </a:p>
      </dsp:txBody>
      <dsp:txXfrm>
        <a:off x="6773703" y="2038415"/>
        <a:ext cx="2907506" cy="1744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36336-D149-49E2-B9C6-0B1153CF3CB5}">
      <dsp:nvSpPr>
        <dsp:cNvPr id="0" name=""/>
        <dsp:cNvSpPr/>
      </dsp:nvSpPr>
      <dsp:spPr>
        <a:xfrm>
          <a:off x="0" y="0"/>
          <a:ext cx="8046720" cy="8329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Ter </a:t>
          </a:r>
          <a:r>
            <a:rPr lang="en-US" sz="2200" kern="1200" dirty="0" err="1"/>
            <a:t>vieses</a:t>
          </a:r>
          <a:endParaRPr lang="en-US" sz="2200" kern="1200" dirty="0"/>
        </a:p>
      </dsp:txBody>
      <dsp:txXfrm>
        <a:off x="24396" y="24396"/>
        <a:ext cx="7077531" cy="784145"/>
      </dsp:txXfrm>
    </dsp:sp>
    <dsp:sp modelId="{15BA50DC-5385-4D0E-833E-5126F4DC37F3}">
      <dsp:nvSpPr>
        <dsp:cNvPr id="0" name=""/>
        <dsp:cNvSpPr/>
      </dsp:nvSpPr>
      <dsp:spPr>
        <a:xfrm>
          <a:off x="673912" y="984380"/>
          <a:ext cx="8046720" cy="832937"/>
        </a:xfrm>
        <a:prstGeom prst="roundRect">
          <a:avLst>
            <a:gd name="adj" fmla="val 10000"/>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Dar </a:t>
          </a:r>
          <a:r>
            <a:rPr lang="en-US" sz="2200" kern="1200" dirty="0" err="1"/>
            <a:t>respostas</a:t>
          </a:r>
          <a:r>
            <a:rPr lang="en-US" sz="2200" kern="1200" dirty="0"/>
            <a:t> que </a:t>
          </a:r>
          <a:r>
            <a:rPr lang="en-US" sz="2200" kern="1200" dirty="0" err="1"/>
            <a:t>são</a:t>
          </a:r>
          <a:r>
            <a:rPr lang="en-US" sz="2200" kern="1200" dirty="0"/>
            <a:t/>
          </a:r>
          <a:r>
            <a:rPr lang="en-US" sz="2200" kern="1200" dirty="0" err="1"/>
            <a:t>discriminatórias</a:t>
          </a:r>
          <a:endParaRPr lang="en-US" sz="2200" kern="1200" dirty="0"/>
        </a:p>
      </dsp:txBody>
      <dsp:txXfrm>
        <a:off x="698308" y="1008776"/>
        <a:ext cx="6782605" cy="784145"/>
      </dsp:txXfrm>
    </dsp:sp>
    <dsp:sp modelId="{A525A611-F78F-488D-B6C1-431CFD6542F3}">
      <dsp:nvSpPr>
        <dsp:cNvPr id="0" name=""/>
        <dsp:cNvSpPr/>
      </dsp:nvSpPr>
      <dsp:spPr>
        <a:xfrm>
          <a:off x="1337767" y="1968761"/>
          <a:ext cx="8046720" cy="832937"/>
        </a:xfrm>
        <a:prstGeom prst="roundRect">
          <a:avLst>
            <a:gd name="adj" fmla="val 10000"/>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Cometer</a:t>
          </a:r>
          <a:r>
            <a:rPr lang="en-US" sz="2200" kern="1200" dirty="0"/>
            <a:t/>
          </a:r>
          <a:r>
            <a:rPr lang="en-US" sz="2200" kern="1200" dirty="0" err="1"/>
            <a:t>erros</a:t>
          </a:r>
          <a:endParaRPr lang="en-US" sz="2200" kern="1200" dirty="0"/>
        </a:p>
      </dsp:txBody>
      <dsp:txXfrm>
        <a:off x="1362163" y="1993157"/>
        <a:ext cx="6792664" cy="784145"/>
      </dsp:txXfrm>
    </dsp:sp>
    <dsp:sp modelId="{537A1596-27BA-462A-8027-0DE2A90292F7}">
      <dsp:nvSpPr>
        <dsp:cNvPr id="0" name=""/>
        <dsp:cNvSpPr/>
      </dsp:nvSpPr>
      <dsp:spPr>
        <a:xfrm>
          <a:off x="2011680" y="2953142"/>
          <a:ext cx="8046720" cy="832937"/>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PT" sz="2200" kern="1200" dirty="0"/>
            <a:t>Utilizar dados que lhe pertencem a si ou a outros sem ter pedido autorização</a:t>
          </a:r>
        </a:p>
      </dsp:txBody>
      <dsp:txXfrm>
        <a:off x="2036076" y="2977538"/>
        <a:ext cx="6782605" cy="784145"/>
      </dsp:txXfrm>
    </dsp:sp>
    <dsp:sp modelId="{A1081327-BA71-43AE-8C1B-C15F5A018439}">
      <dsp:nvSpPr>
        <dsp:cNvPr id="0" name=""/>
        <dsp:cNvSpPr/>
      </dsp:nvSpPr>
      <dsp:spPr>
        <a:xfrm>
          <a:off x="7505310" y="637954"/>
          <a:ext cx="541409" cy="54140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27127" y="637954"/>
        <a:ext cx="297775" cy="407410"/>
      </dsp:txXfrm>
    </dsp:sp>
    <dsp:sp modelId="{DFE5915D-E79F-4ECD-AB2F-106DB1919AFE}">
      <dsp:nvSpPr>
        <dsp:cNvPr id="0" name=""/>
        <dsp:cNvSpPr/>
      </dsp:nvSpPr>
      <dsp:spPr>
        <a:xfrm>
          <a:off x="8179223" y="1622335"/>
          <a:ext cx="541409" cy="541409"/>
        </a:xfrm>
        <a:prstGeom prst="downArrow">
          <a:avLst>
            <a:gd name="adj1" fmla="val 55000"/>
            <a:gd name="adj2" fmla="val 45000"/>
          </a:avLst>
        </a:prstGeom>
        <a:solidFill>
          <a:schemeClr val="accent2">
            <a:tint val="40000"/>
            <a:alpha val="90000"/>
            <a:hueOff val="123599"/>
            <a:satOff val="-11908"/>
            <a:lumOff val="-1255"/>
            <a:alphaOff val="0"/>
          </a:schemeClr>
        </a:solidFill>
        <a:ln w="15875" cap="flat" cmpd="sng" algn="ctr">
          <a:solidFill>
            <a:schemeClr val="accent2">
              <a:tint val="40000"/>
              <a:alpha val="90000"/>
              <a:hueOff val="123599"/>
              <a:satOff val="-11908"/>
              <a:lumOff val="-1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01040" y="1622335"/>
        <a:ext cx="297775" cy="407410"/>
      </dsp:txXfrm>
    </dsp:sp>
    <dsp:sp modelId="{8D2BED80-1613-4402-9FF2-961D89F05A44}">
      <dsp:nvSpPr>
        <dsp:cNvPr id="0" name=""/>
        <dsp:cNvSpPr/>
      </dsp:nvSpPr>
      <dsp:spPr>
        <a:xfrm>
          <a:off x="8843077" y="2606716"/>
          <a:ext cx="541409" cy="541409"/>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64894" y="2606716"/>
        <a:ext cx="297775" cy="407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0313-4E46-433B-B6EF-AB062E4F3ED4}">
      <dsp:nvSpPr>
        <dsp:cNvPr id="0" name=""/>
        <dsp:cNvSpPr/>
      </dsp:nvSpPr>
      <dsp:spPr>
        <a:xfrm>
          <a:off x="0" y="0"/>
          <a:ext cx="3200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797C0-803D-4169-BC8B-3E4ED8E107E4}">
      <dsp:nvSpPr>
        <dsp:cNvPr id="0" name=""/>
        <dsp:cNvSpPr/>
      </dsp:nvSpPr>
      <dsp:spPr>
        <a:xfrm>
          <a:off x="0" y="0"/>
          <a:ext cx="3200400" cy="2802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pt-PT" sz="2700" kern="1200" dirty="0"/>
            <a:t>A imagem (gerada através do </a:t>
          </a:r>
          <a:r>
            <a:rPr lang="pt-PT" sz="2700" kern="1200" dirty="0" err="1"/>
            <a:t>Youcom</a:t>
          </a:r>
          <a:r>
            <a:rPr lang="pt-PT" sz="2700" kern="1200" dirty="0"/>
            <a:t>) mostra uma pessoa numa cadeira de rodas, por defeito.</a:t>
          </a:r>
        </a:p>
      </dsp:txBody>
      <dsp:txXfrm>
        <a:off x="0" y="0"/>
        <a:ext cx="3200400" cy="2802646"/>
      </dsp:txXfrm>
    </dsp:sp>
    <dsp:sp modelId="{7A2F150C-F01A-41F4-92F6-D48B45C287FA}">
      <dsp:nvSpPr>
        <dsp:cNvPr id="0" name=""/>
        <dsp:cNvSpPr/>
      </dsp:nvSpPr>
      <dsp:spPr>
        <a:xfrm>
          <a:off x="0" y="2802646"/>
          <a:ext cx="3200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8E93F-7C1D-4A4C-A9CB-8C220B663A1D}">
      <dsp:nvSpPr>
        <dsp:cNvPr id="0" name=""/>
        <dsp:cNvSpPr/>
      </dsp:nvSpPr>
      <dsp:spPr>
        <a:xfrm>
          <a:off x="0" y="2802646"/>
          <a:ext cx="3200400" cy="2802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pt-PT" sz="2700" kern="1200" dirty="0"/>
            <a:t>Os sistemas de IA podem ser tendenciosos se forem treinados com dados que também são tendenciosos.</a:t>
          </a:r>
        </a:p>
      </dsp:txBody>
      <dsp:txXfrm>
        <a:off x="0" y="2802646"/>
        <a:ext cx="3200400" cy="28026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B61BA-CADE-41F5-A1B6-99C646FF36B4}">
      <dsp:nvSpPr>
        <dsp:cNvPr id="0" name=""/>
        <dsp:cNvSpPr/>
      </dsp:nvSpPr>
      <dsp:spPr>
        <a:xfrm>
          <a:off x="79724" y="0"/>
          <a:ext cx="5418667" cy="5418667"/>
        </a:xfrm>
        <a:prstGeom prst="triangl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C3E36-97C9-4DFC-8B95-471102D7D099}">
      <dsp:nvSpPr>
        <dsp:cNvPr id="0" name=""/>
        <dsp:cNvSpPr/>
      </dsp:nvSpPr>
      <dsp:spPr>
        <a:xfrm>
          <a:off x="3567280" y="542395"/>
          <a:ext cx="6863652" cy="963083"/>
        </a:xfrm>
        <a:prstGeom prst="roundRect">
          <a:avLst/>
        </a:prstGeom>
        <a:solidFill>
          <a:srgbClr val="FF0000">
            <a:alpha val="9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b="1" kern="1200" dirty="0"/>
            <a:t>Risco Inaceitável</a:t>
          </a:r>
          <a:r>
            <a:rPr lang="pt-PT" sz="2000" kern="1200" dirty="0"/>
            <a:t>: Pontuação social, reconhecimento facial, IA de padrões obscuros, manipulação</a:t>
          </a:r>
        </a:p>
      </dsp:txBody>
      <dsp:txXfrm>
        <a:off x="3614294" y="589409"/>
        <a:ext cx="6769624" cy="869055"/>
      </dsp:txXfrm>
    </dsp:sp>
    <dsp:sp modelId="{6DB4FDBE-1DE5-4C56-AD54-699CF6799B95}">
      <dsp:nvSpPr>
        <dsp:cNvPr id="0" name=""/>
        <dsp:cNvSpPr/>
      </dsp:nvSpPr>
      <dsp:spPr>
        <a:xfrm>
          <a:off x="3567280" y="1625864"/>
          <a:ext cx="6863652" cy="963083"/>
        </a:xfrm>
        <a:prstGeom prst="roundRect">
          <a:avLst/>
        </a:prstGeom>
        <a:solidFill>
          <a:schemeClr val="accent1">
            <a:alpha val="9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b="1" kern="1200" dirty="0"/>
            <a:t>Risco Elevado</a:t>
          </a:r>
          <a:r>
            <a:rPr lang="pt-PT" sz="2000" kern="1200" dirty="0"/>
            <a:t>: Infraestruturas críticas, emprego, desempenho em educação, acesso a serviços públicos, seguros, pontuação de crédito, sistemas de justiça</a:t>
          </a:r>
        </a:p>
      </dsp:txBody>
      <dsp:txXfrm>
        <a:off x="3614294" y="1672878"/>
        <a:ext cx="6769624" cy="869055"/>
      </dsp:txXfrm>
    </dsp:sp>
    <dsp:sp modelId="{EC65A7A7-78F3-4144-9325-DB205E31838E}">
      <dsp:nvSpPr>
        <dsp:cNvPr id="0" name=""/>
        <dsp:cNvSpPr/>
      </dsp:nvSpPr>
      <dsp:spPr>
        <a:xfrm>
          <a:off x="3567280" y="2709333"/>
          <a:ext cx="6863652" cy="963083"/>
        </a:xfrm>
        <a:prstGeom prst="roundRect">
          <a:avLst/>
        </a:prstGeom>
        <a:solidFill>
          <a:srgbClr val="FFFF00">
            <a:alpha val="9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b="1" kern="1200" dirty="0"/>
            <a:t>Risco Limitado</a:t>
          </a:r>
          <a:r>
            <a:rPr lang="pt-PT" sz="2000" kern="1200" dirty="0"/>
            <a:t>: IA de uso geral com requisitos de transparência, como </a:t>
          </a:r>
          <a:r>
            <a:rPr lang="pt-PT" sz="2000" kern="1200" dirty="0" err="1"/>
            <a:t>chatbots</a:t>
          </a:r>
          <a:r>
            <a:rPr lang="pt-PT" sz="2000" kern="1200" dirty="0"/>
            <a:t> e reconhecimento de emoções</a:t>
          </a:r>
        </a:p>
      </dsp:txBody>
      <dsp:txXfrm>
        <a:off x="3614294" y="2756347"/>
        <a:ext cx="6769624" cy="869055"/>
      </dsp:txXfrm>
    </dsp:sp>
    <dsp:sp modelId="{97914BFC-E11E-44A8-8B49-315B0DE0A276}">
      <dsp:nvSpPr>
        <dsp:cNvPr id="0" name=""/>
        <dsp:cNvSpPr/>
      </dsp:nvSpPr>
      <dsp:spPr>
        <a:xfrm>
          <a:off x="3567280" y="3792802"/>
          <a:ext cx="6863652" cy="963083"/>
        </a:xfrm>
        <a:prstGeom prst="roundRect">
          <a:avLst/>
        </a:prstGeom>
        <a:solidFill>
          <a:srgbClr val="92D050">
            <a:alpha val="9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b="1" kern="1200" dirty="0"/>
            <a:t>Risco Reduzido</a:t>
          </a:r>
          <a:r>
            <a:rPr lang="pt-PT" sz="2000" kern="1200" dirty="0"/>
            <a:t>: Videojogos, filtros de spam, considerado de baixo risco</a:t>
          </a:r>
        </a:p>
      </dsp:txBody>
      <dsp:txXfrm>
        <a:off x="3614294" y="3839816"/>
        <a:ext cx="6769624" cy="869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CB521-61AE-42CC-957D-DBDA8E073910}">
      <dsp:nvSpPr>
        <dsp:cNvPr id="0" name=""/>
        <dsp:cNvSpPr/>
      </dsp:nvSpPr>
      <dsp:spPr>
        <a:xfrm>
          <a:off x="0" y="1622"/>
          <a:ext cx="6797675" cy="140121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t-PT" sz="2800" kern="1200" dirty="0"/>
            <a:t>Acreditamos no que nos parece correto (</a:t>
          </a:r>
          <a:r>
            <a:rPr lang="pt-PT" sz="2800" kern="1200" dirty="0" err="1"/>
            <a:t>Schwarz</a:t>
          </a:r>
          <a:r>
            <a:rPr lang="pt-PT" sz="2800" kern="1200" dirty="0"/>
            <a:t/>
          </a:r>
          <a:r>
            <a:rPr lang="pt-PT" sz="2800" kern="1200" dirty="0" err="1"/>
            <a:t>et</a:t>
          </a:r>
          <a:r>
            <a:rPr lang="pt-PT" sz="2800" kern="1200" dirty="0"/>
            <a:t> al., 2017).</a:t>
          </a:r>
        </a:p>
      </dsp:txBody>
      <dsp:txXfrm>
        <a:off x="68402" y="70024"/>
        <a:ext cx="6660871" cy="1264410"/>
      </dsp:txXfrm>
    </dsp:sp>
    <dsp:sp modelId="{D21B3734-E2F1-4B24-B9F8-B9F0A9F34C41}">
      <dsp:nvSpPr>
        <dsp:cNvPr id="0" name=""/>
        <dsp:cNvSpPr/>
      </dsp:nvSpPr>
      <dsp:spPr>
        <a:xfrm>
          <a:off x="0" y="1416773"/>
          <a:ext cx="6797675" cy="1401214"/>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t-PT" sz="2800" kern="1200" dirty="0"/>
            <a:t>Queremos confirmar o que já pensamos e acreditamos - viés de confirmação (</a:t>
          </a:r>
          <a:r>
            <a:rPr lang="pt-PT" sz="2800" kern="1200" dirty="0" err="1"/>
            <a:t>Flynn</a:t>
          </a:r>
          <a:r>
            <a:rPr lang="pt-PT" sz="2800" kern="1200" dirty="0"/>
            <a:t/>
          </a:r>
          <a:r>
            <a:rPr lang="pt-PT" sz="2800" kern="1200" dirty="0" err="1"/>
            <a:t>et</a:t>
          </a:r>
          <a:r>
            <a:rPr lang="pt-PT" sz="2800" kern="1200" dirty="0"/>
            <a:t> al. 2017).</a:t>
          </a:r>
        </a:p>
      </dsp:txBody>
      <dsp:txXfrm>
        <a:off x="68402" y="1485175"/>
        <a:ext cx="6660871" cy="1264410"/>
      </dsp:txXfrm>
    </dsp:sp>
    <dsp:sp modelId="{AD2C1862-578B-49EB-A914-0CD9A89E0669}">
      <dsp:nvSpPr>
        <dsp:cNvPr id="0" name=""/>
        <dsp:cNvSpPr/>
      </dsp:nvSpPr>
      <dsp:spPr>
        <a:xfrm>
          <a:off x="0" y="2831923"/>
          <a:ext cx="6797675" cy="1401214"/>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t-PT" sz="2800" kern="1200" dirty="0"/>
            <a:t>Gostamos de confiar nas pessoas que conhecemos (</a:t>
          </a:r>
          <a:r>
            <a:rPr lang="pt-PT" sz="2800" kern="1200" dirty="0" err="1"/>
            <a:t>Schwarz</a:t>
          </a:r>
          <a:r>
            <a:rPr lang="pt-PT" sz="2800" kern="1200" dirty="0"/>
            <a:t/>
          </a:r>
          <a:r>
            <a:rPr lang="pt-PT" sz="2800" kern="1200" dirty="0" err="1"/>
            <a:t>et</a:t>
          </a:r>
          <a:r>
            <a:rPr lang="pt-PT" sz="2800" kern="1200" dirty="0"/>
            <a:t> al., 2017).</a:t>
          </a:r>
        </a:p>
      </dsp:txBody>
      <dsp:txXfrm>
        <a:off x="68402" y="2900325"/>
        <a:ext cx="6660871" cy="1264410"/>
      </dsp:txXfrm>
    </dsp:sp>
    <dsp:sp modelId="{4E603EA2-9FCA-430E-8179-E3F8AF8ECF6A}">
      <dsp:nvSpPr>
        <dsp:cNvPr id="0" name=""/>
        <dsp:cNvSpPr/>
      </dsp:nvSpPr>
      <dsp:spPr>
        <a:xfrm>
          <a:off x="0" y="4247074"/>
          <a:ext cx="6797675" cy="1401214"/>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dirty="0"/>
            <a:t>Gostamos de pensar rápida e superficialmente - difícil é pensar lenta e criticamente (</a:t>
          </a:r>
          <a:r>
            <a:rPr lang="pt-PT" sz="2600" kern="1200" dirty="0" err="1"/>
            <a:t>Kahneman</a:t>
          </a:r>
          <a:r>
            <a:rPr lang="pt-PT" sz="2600" kern="1200" dirty="0"/>
            <a:t>, 2012).</a:t>
          </a:r>
        </a:p>
      </dsp:txBody>
      <dsp:txXfrm>
        <a:off x="68402" y="4315476"/>
        <a:ext cx="6660871" cy="12644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198F6-ED14-4AB8-BE15-7D64B36556C1}">
      <dsp:nvSpPr>
        <dsp:cNvPr id="0" name=""/>
        <dsp:cNvSpPr/>
      </dsp:nvSpPr>
      <dsp:spPr>
        <a:xfrm>
          <a:off x="0" y="882"/>
          <a:ext cx="6797675" cy="140125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t-PT" sz="2800" kern="1200" dirty="0"/>
            <a:t>Uma história forte atrai mais facilmente do que factos crus (</a:t>
          </a:r>
          <a:r>
            <a:rPr lang="pt-PT" sz="2800" kern="1200" dirty="0" err="1"/>
            <a:t>Lewandowsky</a:t>
          </a:r>
          <a:r>
            <a:rPr lang="pt-PT" sz="2800" kern="1200" dirty="0"/>
            <a:t/>
          </a:r>
          <a:r>
            <a:rPr lang="pt-PT" sz="2800" kern="1200" dirty="0" err="1"/>
            <a:t>et</a:t>
          </a:r>
          <a:r>
            <a:rPr lang="pt-PT" sz="2800" kern="1200" dirty="0"/>
            <a:t> al., 2012).</a:t>
          </a:r>
        </a:p>
      </dsp:txBody>
      <dsp:txXfrm>
        <a:off x="68404" y="69286"/>
        <a:ext cx="6660867" cy="1264449"/>
      </dsp:txXfrm>
    </dsp:sp>
    <dsp:sp modelId="{D899E0B6-D75B-4C74-9B66-3085C58BDAF8}">
      <dsp:nvSpPr>
        <dsp:cNvPr id="0" name=""/>
        <dsp:cNvSpPr/>
      </dsp:nvSpPr>
      <dsp:spPr>
        <a:xfrm>
          <a:off x="0" y="1416512"/>
          <a:ext cx="6797675" cy="1401257"/>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t-PT" sz="2800" kern="1200" dirty="0"/>
            <a:t>Uma história repetida faz-nos pensar que há muitas pessoas a dizer a mesma coisa (</a:t>
          </a:r>
          <a:r>
            <a:rPr lang="pt-PT" sz="2800" kern="1200" dirty="0" err="1"/>
            <a:t>Schwarz</a:t>
          </a:r>
          <a:r>
            <a:rPr lang="pt-PT" sz="2800" kern="1200" dirty="0"/>
            <a:t/>
          </a:r>
          <a:r>
            <a:rPr lang="pt-PT" sz="2800" kern="1200" dirty="0" err="1"/>
            <a:t>et</a:t>
          </a:r>
          <a:r>
            <a:rPr lang="pt-PT" sz="2800" kern="1200" dirty="0"/>
            <a:t> al., 2017).</a:t>
          </a:r>
        </a:p>
      </dsp:txBody>
      <dsp:txXfrm>
        <a:off x="68404" y="1484916"/>
        <a:ext cx="6660867" cy="1264449"/>
      </dsp:txXfrm>
    </dsp:sp>
    <dsp:sp modelId="{B8106A96-4A41-4D42-9DA0-D40B4BEBDB3E}">
      <dsp:nvSpPr>
        <dsp:cNvPr id="0" name=""/>
        <dsp:cNvSpPr/>
      </dsp:nvSpPr>
      <dsp:spPr>
        <a:xfrm>
          <a:off x="0" y="2832141"/>
          <a:ext cx="6797675" cy="1401257"/>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t-PT" sz="2800" kern="1200" dirty="0"/>
            <a:t>O pensamento crítico requer conhecimentos específicos da área científica (</a:t>
          </a:r>
          <a:r>
            <a:rPr lang="pt-PT" sz="2800" kern="1200" dirty="0" err="1"/>
            <a:t>Nygren</a:t>
          </a:r>
          <a:r>
            <a:rPr lang="pt-PT" sz="2800" kern="1200" dirty="0"/>
            <a:t/>
          </a:r>
          <a:r>
            <a:rPr lang="pt-PT" sz="2800" kern="1200" dirty="0" err="1"/>
            <a:t>et</a:t>
          </a:r>
          <a:r>
            <a:rPr lang="pt-PT" sz="2800" kern="1200" dirty="0"/>
            <a:t> al 2018).</a:t>
          </a:r>
        </a:p>
      </dsp:txBody>
      <dsp:txXfrm>
        <a:off x="68404" y="2900545"/>
        <a:ext cx="6660867" cy="1264449"/>
      </dsp:txXfrm>
    </dsp:sp>
    <dsp:sp modelId="{9B4CB88C-4ED9-4682-A845-E39DE37882EB}">
      <dsp:nvSpPr>
        <dsp:cNvPr id="0" name=""/>
        <dsp:cNvSpPr/>
      </dsp:nvSpPr>
      <dsp:spPr>
        <a:xfrm>
          <a:off x="0" y="4247771"/>
          <a:ext cx="6797675" cy="1401257"/>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t-PT" sz="2800" kern="1200" dirty="0"/>
            <a:t>É fácil ter confiança quando se é ignorante (</a:t>
          </a:r>
          <a:r>
            <a:rPr lang="pt-PT" sz="2800" kern="1200" dirty="0" err="1"/>
            <a:t>Dunning</a:t>
          </a:r>
          <a:r>
            <a:rPr lang="pt-PT" sz="2800" kern="1200" dirty="0"/>
            <a:t> &amp; </a:t>
          </a:r>
          <a:r>
            <a:rPr lang="pt-PT" sz="2800" kern="1200" dirty="0" err="1"/>
            <a:t>Krueger</a:t>
          </a:r>
          <a:r>
            <a:rPr lang="pt-PT" sz="2800" kern="1200" dirty="0"/>
            <a:t>, 1999)</a:t>
          </a:r>
        </a:p>
      </dsp:txBody>
      <dsp:txXfrm>
        <a:off x="68404" y="4316175"/>
        <a:ext cx="6660867" cy="12644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4F49-18EB-4E5E-B945-1A6073C5DE13}">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42EBA1-A766-40CA-959E-589AC4FF8D65}">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PT" sz="2400" kern="1200" dirty="0"/>
            <a:t>Quem está por detrás desta informação?  Verificar a </a:t>
          </a:r>
          <a:r>
            <a:rPr lang="pt-PT" sz="2400" b="1" kern="1200" dirty="0"/>
            <a:t>credibilidade da fonte </a:t>
          </a:r>
          <a:r>
            <a:rPr lang="pt-PT" sz="2400" kern="1200" dirty="0"/>
            <a:t>e a </a:t>
          </a:r>
          <a:r>
            <a:rPr lang="pt-PT" sz="2400" b="1" kern="1200" dirty="0"/>
            <a:t>fiabilidade dos sítios Web </a:t>
          </a:r>
          <a:r>
            <a:rPr lang="pt-PT" sz="2400" kern="1200" dirty="0"/>
            <a:t>(em caso de dúvida, consultar sítios Web de verificação de factos).</a:t>
          </a:r>
        </a:p>
        <a:p>
          <a:pPr marL="0" lvl="0" indent="0" algn="l" defTabSz="1066800">
            <a:lnSpc>
              <a:spcPct val="90000"/>
            </a:lnSpc>
            <a:spcBef>
              <a:spcPct val="0"/>
            </a:spcBef>
            <a:spcAft>
              <a:spcPct val="35000"/>
            </a:spcAft>
            <a:buNone/>
          </a:pPr>
          <a:endParaRPr lang="en-US" sz="2400" kern="1200" dirty="0"/>
        </a:p>
      </dsp:txBody>
      <dsp:txXfrm>
        <a:off x="0" y="0"/>
        <a:ext cx="6797675" cy="1412477"/>
      </dsp:txXfrm>
    </dsp:sp>
    <dsp:sp modelId="{A976EB42-E22B-49B7-A795-1F7C1A846904}">
      <dsp:nvSpPr>
        <dsp:cNvPr id="0" name=""/>
        <dsp:cNvSpPr/>
      </dsp:nvSpPr>
      <dsp:spPr>
        <a:xfrm>
          <a:off x="0" y="1412478"/>
          <a:ext cx="6797675"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AC455-1EEE-4C18-805F-80A2C2C198A3}">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PT" sz="2400" kern="1200" dirty="0"/>
            <a:t>Quais são </a:t>
          </a:r>
          <a:r>
            <a:rPr lang="pt-PT" sz="2400" b="1" kern="1200" dirty="0"/>
            <a:t>as provas</a:t>
          </a:r>
          <a:r>
            <a:rPr lang="pt-PT" sz="2400" kern="1200" dirty="0"/>
            <a:t>? Trata-se de um relato direto do incidente ou de um relato adicional de uma notícia de outra fonte?</a:t>
          </a:r>
        </a:p>
      </dsp:txBody>
      <dsp:txXfrm>
        <a:off x="0" y="1412477"/>
        <a:ext cx="6797675" cy="1412477"/>
      </dsp:txXfrm>
    </dsp:sp>
    <dsp:sp modelId="{9196E199-DC57-4CF2-8D0C-5FA7B9E89A94}">
      <dsp:nvSpPr>
        <dsp:cNvPr id="0" name=""/>
        <dsp:cNvSpPr/>
      </dsp:nvSpPr>
      <dsp:spPr>
        <a:xfrm>
          <a:off x="0" y="2824956"/>
          <a:ext cx="6797675"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E997C-7726-4CB8-AAC5-2EEA5C914F46}">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PT" sz="2400" kern="1200" dirty="0"/>
            <a:t>O que dizem as </a:t>
          </a:r>
          <a:r>
            <a:rPr lang="pt-PT" sz="2400" b="1" kern="1200" dirty="0"/>
            <a:t>outras fontes</a:t>
          </a:r>
          <a:r>
            <a:rPr lang="pt-PT" sz="2400" kern="1200" dirty="0"/>
            <a:t>?  Consegues encontrar a mesma notícia noutros sites de notícias que confirmem ou contradigam a informação de forma independente?</a:t>
          </a:r>
        </a:p>
      </dsp:txBody>
      <dsp:txXfrm>
        <a:off x="0" y="2824955"/>
        <a:ext cx="6797675" cy="1412477"/>
      </dsp:txXfrm>
    </dsp:sp>
    <dsp:sp modelId="{144CF926-AF0D-4C43-9C5E-4984342525D8}">
      <dsp:nvSpPr>
        <dsp:cNvPr id="0" name=""/>
        <dsp:cNvSpPr/>
      </dsp:nvSpPr>
      <dsp:spPr>
        <a:xfrm>
          <a:off x="0" y="4237434"/>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4530A-B2BD-4923-926A-F040F7E443E5}">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PT" sz="2400" kern="1200" dirty="0"/>
            <a:t>Pede sempre </a:t>
          </a:r>
          <a:r>
            <a:rPr lang="pt-PT" sz="2400" b="1" kern="1200" dirty="0"/>
            <a:t>ao sistema de IA que utiliza que forneça a sua fonte</a:t>
          </a:r>
          <a:r>
            <a:rPr lang="pt-PT" sz="2400" kern="1200" dirty="0"/>
            <a:t>, após todas as suas indicações... E verifica novamente a fonte fornecida!</a:t>
          </a:r>
        </a:p>
      </dsp:txBody>
      <dsp:txXfrm>
        <a:off x="0" y="4237433"/>
        <a:ext cx="6797675" cy="141247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017A4-AC15-4128-915F-C56D02505204}" type="datetimeFigureOut">
              <a:rPr lang="pt-PT" smtClean="0"/>
              <a:t>05/02/2025</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B36D6-03F0-493F-83F0-E1D7DCB141C3}" type="slidenum">
              <a:rPr lang="pt-PT" smtClean="0"/>
              <a:t>‹nº›</a:t>
            </a:fld>
            <a:endParaRPr lang="pt-PT"/>
          </a:p>
        </p:txBody>
      </p:sp>
    </p:spTree>
    <p:extLst>
      <p:ext uri="{BB962C8B-B14F-4D97-AF65-F5344CB8AC3E}">
        <p14:creationId xmlns:p14="http://schemas.microsoft.com/office/powerpoint/2010/main" val="134501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slide" Target="/ppt/slides/slide13.xml" Id="rId2" /><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slide" Target="/ppt/slides/slide14.xml" Id="rId2" /><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slide" Target="/ppt/slides/slide17.xml" Id="rId2" /><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slide" Target="/ppt/slides/slide18.xml" Id="rId2" /><Relationship Type="http://schemas.openxmlformats.org/officeDocument/2006/relationships/notesMaster" Target="/ppt/notesMasters/notesMaster1.xml" Id="rId1" /></Relationships>
</file>

<file path=ppt/notesSlides/_rels/notesSlide16.xml.rels>&#65279;<?xml version="1.0" encoding="utf-8"?><Relationships xmlns="http://schemas.openxmlformats.org/package/2006/relationships"><Relationship Type="http://schemas.openxmlformats.org/officeDocument/2006/relationships/slide" Target="/ppt/slides/slide20.xml" Id="rId2" /><Relationship Type="http://schemas.openxmlformats.org/officeDocument/2006/relationships/notesMaster" Target="/ppt/notesMasters/notesMaster1.xml" Id="rId1" /></Relationships>
</file>

<file path=ppt/notesSlides/_rels/notesSlide17.xml.rels>&#65279;<?xml version="1.0" encoding="utf-8"?><Relationships xmlns="http://schemas.openxmlformats.org/package/2006/relationships"><Relationship Type="http://schemas.openxmlformats.org/officeDocument/2006/relationships/slide" Target="/ppt/slides/slide23.xml" Id="rId2" /><Relationship Type="http://schemas.openxmlformats.org/officeDocument/2006/relationships/notesMaster" Target="/ppt/notesMasters/notesMaster1.xml" Id="rId1" /></Relationships>
</file>

<file path=ppt/notesSlides/_rels/notesSlide18.xml.rels>&#65279;<?xml version="1.0" encoding="utf-8"?><Relationships xmlns="http://schemas.openxmlformats.org/package/2006/relationships"><Relationship Type="http://schemas.openxmlformats.org/officeDocument/2006/relationships/slide" Target="/ppt/slides/slide24.xml" Id="rId2" /><Relationship Type="http://schemas.openxmlformats.org/officeDocument/2006/relationships/notesMaster" Target="/ppt/notesMasters/notesMaster1.xml" Id="rId1" /></Relationships>
</file>

<file path=ppt/notesSlides/_rels/notesSlide19.xml.rels>&#65279;<?xml version="1.0" encoding="utf-8"?><Relationships xmlns="http://schemas.openxmlformats.org/package/2006/relationships"><Relationship Type="http://schemas.openxmlformats.org/officeDocument/2006/relationships/slide" Target="/ppt/slides/slide25.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20.xml.rels>&#65279;<?xml version="1.0" encoding="utf-8"?><Relationships xmlns="http://schemas.openxmlformats.org/package/2006/relationships"><Relationship Type="http://schemas.openxmlformats.org/officeDocument/2006/relationships/slide" Target="/ppt/slides/slide26.xml" Id="rId2" /><Relationship Type="http://schemas.openxmlformats.org/officeDocument/2006/relationships/notesMaster" Target="/ppt/notesMasters/notesMaster1.xml" Id="rId1" /></Relationships>
</file>

<file path=ppt/notesSlides/_rels/notesSlide21.xml.rels>&#65279;<?xml version="1.0" encoding="utf-8"?><Relationships xmlns="http://schemas.openxmlformats.org/package/2006/relationships"><Relationship Type="http://schemas.openxmlformats.org/officeDocument/2006/relationships/slide" Target="/ppt/slides/slide27.xml" Id="rId2" /><Relationship Type="http://schemas.openxmlformats.org/officeDocument/2006/relationships/notesMaster" Target="/ppt/notesMasters/notesMaster1.xml" Id="rId1" /></Relationships>
</file>

<file path=ppt/notesSlides/_rels/notesSlide22.xml.rels>&#65279;<?xml version="1.0" encoding="utf-8"?><Relationships xmlns="http://schemas.openxmlformats.org/package/2006/relationships"><Relationship Type="http://schemas.openxmlformats.org/officeDocument/2006/relationships/slide" Target="/ppt/slides/slide28.xml" Id="rId2" /><Relationship Type="http://schemas.openxmlformats.org/officeDocument/2006/relationships/notesMaster" Target="/ppt/notesMasters/notesMaster1.xml" Id="rId1" /></Relationships>
</file>

<file path=ppt/notesSlides/_rels/notesSlide23.xml.rels>&#65279;<?xml version="1.0" encoding="utf-8"?><Relationships xmlns="http://schemas.openxmlformats.org/package/2006/relationships"><Relationship Type="http://schemas.openxmlformats.org/officeDocument/2006/relationships/slide" Target="/ppt/slides/slide32.xml" Id="rId2" /><Relationship Type="http://schemas.openxmlformats.org/officeDocument/2006/relationships/notesMaster" Target="/ppt/notesMasters/notesMaster1.xml" Id="rId1" /></Relationships>
</file>

<file path=ppt/notesSlides/_rels/notesSlide24.xml.rels>&#65279;<?xml version="1.0" encoding="utf-8"?><Relationships xmlns="http://schemas.openxmlformats.org/package/2006/relationships"><Relationship Type="http://schemas.openxmlformats.org/officeDocument/2006/relationships/slide" Target="/ppt/slides/slide33.xml" Id="rId2" /><Relationship Type="http://schemas.openxmlformats.org/officeDocument/2006/relationships/notesMaster" Target="/ppt/notesMasters/notesMaster1.xml" Id="rId1" /></Relationships>
</file>

<file path=ppt/notesSlides/_rels/notesSlide25.xml.rels>&#65279;<?xml version="1.0" encoding="utf-8"?><Relationships xmlns="http://schemas.openxmlformats.org/package/2006/relationships"><Relationship Type="http://schemas.openxmlformats.org/officeDocument/2006/relationships/slide" Target="/ppt/slides/slide36.xml" Id="rId2" /><Relationship Type="http://schemas.openxmlformats.org/officeDocument/2006/relationships/notesMaster" Target="/ppt/notesMasters/notesMaster1.xml" Id="rId1" /></Relationships>
</file>

<file path=ppt/notesSlides/_rels/notesSlide26.xml.rels>&#65279;<?xml version="1.0" encoding="utf-8"?><Relationships xmlns="http://schemas.openxmlformats.org/package/2006/relationships"><Relationship Type="http://schemas.openxmlformats.org/officeDocument/2006/relationships/slide" Target="/ppt/slides/slide37.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10.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For  teachers in the project. this presentation needs to be followed as closely as possible, for comparison perspectives. Also the pre and post test will verify only 10 competences out of the 24, as they overlap both the game and series of quizzes. These competences are : 2  3  10  11  14  15  19  20  21  and 22 </a:t>
            </a:r>
          </a:p>
        </p:txBody>
      </p:sp>
      <p:sp>
        <p:nvSpPr>
          <p:cNvPr id="4" name="Espace réservé du numéro de diapositive 3"/>
          <p:cNvSpPr>
            <a:spLocks noGrp="1"/>
          </p:cNvSpPr>
          <p:nvPr>
            <p:ph type="sldNum" sz="quarter" idx="5"/>
          </p:nvPr>
        </p:nvSpPr>
        <p:spPr/>
        <p:txBody>
          <a:bodyPr/>
          <a:lstStyle/>
          <a:p>
            <a:fld id="{0BDB36D6-03F0-493F-83F0-E1D7DCB141C3}" type="slidenum">
              <a:rPr lang="pt-PT" smtClean="0"/>
              <a:t>2</a:t>
            </a:fld>
            <a:endParaRPr lang="pt-PT"/>
          </a:p>
        </p:txBody>
      </p:sp>
    </p:spTree>
    <p:extLst>
      <p:ext uri="{BB962C8B-B14F-4D97-AF65-F5344CB8AC3E}">
        <p14:creationId xmlns:p14="http://schemas.microsoft.com/office/powerpoint/2010/main" val="384696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dirty="0">
                <a:solidFill>
                  <a:srgbClr val="FFFFFF"/>
                </a:solidFill>
              </a:rPr>
              <a:t>1. </a:t>
            </a:r>
            <a:r>
              <a:rPr lang="pt-PT" sz="1200" b="1" dirty="0">
                <a:solidFill>
                  <a:srgbClr val="FFFFFF"/>
                </a:solidFill>
              </a:rPr>
              <a:t>Para os professores: </a:t>
            </a:r>
            <a:r>
              <a:rPr lang="pt-PT" sz="1200" dirty="0">
                <a:solidFill>
                  <a:srgbClr val="FFFFFF"/>
                </a:solidFill>
              </a:rPr>
              <a:t>A aprendizagem automática e a IA são a capacidade de um sistema informático aprender, extrair padrões e mudar em resposta a novos dados, sem a ajuda de um ser humano. (Comissão Europeia, 2022)</a:t>
            </a:r>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12</a:t>
            </a:fld>
            <a:endParaRPr lang="pt-PT"/>
          </a:p>
        </p:txBody>
      </p:sp>
    </p:spTree>
    <p:extLst>
      <p:ext uri="{BB962C8B-B14F-4D97-AF65-F5344CB8AC3E}">
        <p14:creationId xmlns:p14="http://schemas.microsoft.com/office/powerpoint/2010/main" val="274990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1. </a:t>
            </a:r>
            <a:r>
              <a:rPr lang="pt-PT" b="1" dirty="0"/>
              <a:t>Professores</a:t>
            </a:r>
            <a:r>
              <a:rPr lang="pt-PT" dirty="0"/>
              <a:t>: informações adicionais da Lei da IA: ... podem "gerar resultados como conteúdos, previsões, recomendações ou decisões que influenciem os ambientes com os quais interage.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Se os professores tiverem tempo, podem levar os alunos ao “</a:t>
            </a:r>
            <a:r>
              <a:rPr lang="pt-PT" dirty="0" err="1"/>
              <a:t>tokenizador</a:t>
            </a:r>
            <a:r>
              <a:rPr lang="pt-PT" dirty="0"/>
              <a:t>” da IA aberta para lhes mostrar como o sistema é treinado pela linguagem natural...: https://platform.openai.com/tokenizer</a:t>
            </a:r>
          </a:p>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13</a:t>
            </a:fld>
            <a:endParaRPr lang="pt-PT"/>
          </a:p>
        </p:txBody>
      </p:sp>
    </p:spTree>
    <p:extLst>
      <p:ext uri="{BB962C8B-B14F-4D97-AF65-F5344CB8AC3E}">
        <p14:creationId xmlns:p14="http://schemas.microsoft.com/office/powerpoint/2010/main" val="34675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1. Um </a:t>
            </a:r>
            <a:r>
              <a:rPr lang="pt-PT" dirty="0" err="1"/>
              <a:t>prompt</a:t>
            </a:r>
            <a:r>
              <a:rPr lang="pt-PT" dirty="0"/>
              <a:t> é uma instrução ou pergunta específica que orienta o LLM na geração de uma resposta. Pode assumir a forma de uma frase, de uma expressão ou de uma pergunta que orienta o resultado do modelo.</a:t>
            </a:r>
          </a:p>
          <a:p>
            <a:r>
              <a:rPr lang="pt-PT" dirty="0"/>
              <a:t>2. </a:t>
            </a:r>
            <a:r>
              <a:rPr lang="pt-PT" b="1" dirty="0"/>
              <a:t>Professores</a:t>
            </a:r>
            <a:r>
              <a:rPr lang="pt-PT" dirty="0"/>
              <a:t>: o </a:t>
            </a:r>
            <a:r>
              <a:rPr lang="pt-PT" dirty="0" err="1"/>
              <a:t>prompt</a:t>
            </a:r>
            <a:r>
              <a:rPr lang="pt-PT" dirty="0"/>
              <a:t> pode ser testado durante o workshop. No entanto, se achar que a atividade vai demorar muito tempo, pode prepará-la com antecedência e apresentar os resultados num diapositivo adicional.</a:t>
            </a:r>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14</a:t>
            </a:fld>
            <a:endParaRPr lang="pt-PT"/>
          </a:p>
        </p:txBody>
      </p:sp>
    </p:spTree>
    <p:extLst>
      <p:ext uri="{BB962C8B-B14F-4D97-AF65-F5344CB8AC3E}">
        <p14:creationId xmlns:p14="http://schemas.microsoft.com/office/powerpoint/2010/main" val="622525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E0EC-EBFF-D8ED-48F0-A2CFE2BF8489}"/>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0378635-9457-13A0-AF7D-5194866A508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2D9131D6-0E68-229C-AB38-E08815B8306E}"/>
              </a:ext>
            </a:extLst>
          </p:cNvPr>
          <p:cNvSpPr>
            <a:spLocks noGrp="1"/>
          </p:cNvSpPr>
          <p:nvPr>
            <p:ph type="body" idx="1"/>
          </p:nvPr>
        </p:nvSpPr>
        <p:spPr/>
        <p:txBody>
          <a:bodyPr/>
          <a:lstStyle/>
          <a:p>
            <a:r>
              <a:rPr lang="pt-PT" dirty="0"/>
              <a:t>1. </a:t>
            </a:r>
            <a:r>
              <a:rPr lang="pt-PT" dirty="0" err="1"/>
              <a:t>The</a:t>
            </a:r>
            <a:r>
              <a:rPr lang="pt-PT" dirty="0"/>
              <a:t/>
            </a:r>
            <a:r>
              <a:rPr lang="pt-PT" dirty="0" err="1"/>
              <a:t>result</a:t>
            </a:r>
            <a:r>
              <a:rPr lang="pt-PT" dirty="0"/>
              <a:t/>
            </a:r>
            <a:r>
              <a:rPr lang="pt-PT" dirty="0" err="1"/>
              <a:t>of</a:t>
            </a:r>
            <a:r>
              <a:rPr lang="pt-PT" dirty="0"/>
              <a:t/>
            </a:r>
            <a:r>
              <a:rPr lang="pt-PT" dirty="0" err="1"/>
              <a:t>this</a:t>
            </a:r>
            <a:r>
              <a:rPr lang="pt-PT" dirty="0"/>
              <a:t/>
            </a:r>
            <a:r>
              <a:rPr lang="pt-PT" dirty="0" err="1"/>
              <a:t>prompot</a:t>
            </a:r>
            <a:r>
              <a:rPr lang="pt-PT" dirty="0"/>
              <a:t> in </a:t>
            </a:r>
            <a:r>
              <a:rPr lang="pt-PT" dirty="0" err="1"/>
              <a:t>on</a:t>
            </a:r>
            <a:r>
              <a:rPr lang="pt-PT" dirty="0"/>
              <a:t/>
            </a:r>
            <a:r>
              <a:rPr lang="pt-PT" dirty="0" err="1"/>
              <a:t>the</a:t>
            </a:r>
            <a:r>
              <a:rPr lang="pt-PT" dirty="0"/>
              <a:t/>
            </a:r>
            <a:r>
              <a:rPr lang="pt-PT" dirty="0" err="1"/>
              <a:t>next</a:t>
            </a:r>
            <a:r>
              <a:rPr lang="pt-PT" dirty="0"/>
              <a:t> slide.</a:t>
            </a:r>
          </a:p>
        </p:txBody>
      </p:sp>
      <p:sp>
        <p:nvSpPr>
          <p:cNvPr id="4" name="Marcador de Posição do Número do Diapositivo 3">
            <a:extLst>
              <a:ext uri="{FF2B5EF4-FFF2-40B4-BE49-F238E27FC236}">
                <a16:creationId xmlns:a16="http://schemas.microsoft.com/office/drawing/2014/main" id="{4721404F-380E-5685-53BF-7599D9206FF5}"/>
              </a:ext>
            </a:extLst>
          </p:cNvPr>
          <p:cNvSpPr>
            <a:spLocks noGrp="1"/>
          </p:cNvSpPr>
          <p:nvPr>
            <p:ph type="sldNum" sz="quarter" idx="5"/>
          </p:nvPr>
        </p:nvSpPr>
        <p:spPr/>
        <p:txBody>
          <a:bodyPr/>
          <a:lstStyle/>
          <a:p>
            <a:fld id="{0BDB36D6-03F0-493F-83F0-E1D7DCB141C3}" type="slidenum">
              <a:rPr lang="pt-PT" smtClean="0"/>
              <a:t>16</a:t>
            </a:fld>
            <a:endParaRPr lang="pt-PT"/>
          </a:p>
        </p:txBody>
      </p:sp>
    </p:spTree>
    <p:extLst>
      <p:ext uri="{BB962C8B-B14F-4D97-AF65-F5344CB8AC3E}">
        <p14:creationId xmlns:p14="http://schemas.microsoft.com/office/powerpoint/2010/main" val="278067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1. </a:t>
            </a:r>
            <a:r>
              <a:rPr lang="pt-PT" b="1" dirty="0"/>
              <a:t>Professores</a:t>
            </a:r>
            <a:r>
              <a:rPr lang="pt-PT" dirty="0"/>
              <a:t>: informações adicionais: ... podem "gerar resultados como conteúdos, previsões, recomendações ou decisões que influenciam os ambientes com os quais interage.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2. Se os professores tiverem tempo, podem levar os alunos ao “</a:t>
            </a:r>
            <a:r>
              <a:rPr lang="pt-PT" dirty="0" err="1"/>
              <a:t>tokenizador</a:t>
            </a:r>
            <a:r>
              <a:rPr lang="pt-PT" dirty="0"/>
              <a:t>” da IA aberta para lhes mostrar como o sistema é treinado pela linguagem natural...: https://platform.openai.com/tokenizer</a:t>
            </a:r>
          </a:p>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17</a:t>
            </a:fld>
            <a:endParaRPr lang="pt-PT"/>
          </a:p>
        </p:txBody>
      </p:sp>
    </p:spTree>
    <p:extLst>
      <p:ext uri="{BB962C8B-B14F-4D97-AF65-F5344CB8AC3E}">
        <p14:creationId xmlns:p14="http://schemas.microsoft.com/office/powerpoint/2010/main" val="353280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D833-4068-98C3-C4BC-AA4A2CADAE9C}"/>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C0B23AC6-7861-3B96-809C-5E645AF840D5}"/>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8A5ADD30-2501-B279-CD13-66F8A6DACE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solidFill>
                  <a:schemeClr val="tx1"/>
                </a:solidFill>
              </a:rPr>
              <a:t>1. Quadro jurídico para garantir que os fornecedores de sistemas de IA respeitem os níveis classificados de "risco" (em especial para os direitos fundamentais das pessoas) e cumpram os requisitos obrigatórios.</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solidFill>
                  <a:schemeClr val="tx1"/>
                </a:solidFill>
              </a:rPr>
              <a:t>2. Para professores: informações adicionais da Lei da IA: ... podem "gerar resultados como conteúdos, previsões, recomendações ou decisões que influenciam os ambientes com os quais interagem.</a:t>
            </a:r>
          </a:p>
        </p:txBody>
      </p:sp>
      <p:sp>
        <p:nvSpPr>
          <p:cNvPr id="4" name="Marcador de Posição do Número do Diapositivo 3">
            <a:extLst>
              <a:ext uri="{FF2B5EF4-FFF2-40B4-BE49-F238E27FC236}">
                <a16:creationId xmlns:a16="http://schemas.microsoft.com/office/drawing/2014/main" id="{8D954281-71B7-E1E5-BFEA-B2E753041C14}"/>
              </a:ext>
            </a:extLst>
          </p:cNvPr>
          <p:cNvSpPr>
            <a:spLocks noGrp="1"/>
          </p:cNvSpPr>
          <p:nvPr>
            <p:ph type="sldNum" sz="quarter" idx="5"/>
          </p:nvPr>
        </p:nvSpPr>
        <p:spPr/>
        <p:txBody>
          <a:bodyPr/>
          <a:lstStyle/>
          <a:p>
            <a:fld id="{0BDB36D6-03F0-493F-83F0-E1D7DCB141C3}" type="slidenum">
              <a:rPr lang="pt-PT" smtClean="0"/>
              <a:t>18</a:t>
            </a:fld>
            <a:endParaRPr lang="pt-PT"/>
          </a:p>
        </p:txBody>
      </p:sp>
    </p:spTree>
    <p:extLst>
      <p:ext uri="{BB962C8B-B14F-4D97-AF65-F5344CB8AC3E}">
        <p14:creationId xmlns:p14="http://schemas.microsoft.com/office/powerpoint/2010/main" val="26632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pt-PT" b="1" dirty="0"/>
              <a:t>Sugestões para os professores</a:t>
            </a:r>
            <a:r>
              <a:rPr lang="pt-PT" dirty="0"/>
              <a:t>: suscitar o imaginário dos alunos, pedir-lhes ideias para enfrentar e resistir à influência dos algoritmos; precisar que esta a ação é possível porque existe a Lei da IA, que permite exigir às plataformas que sejam mais transparentes....</a:t>
            </a:r>
          </a:p>
          <a:p>
            <a:pPr marL="228600" indent="-228600">
              <a:buAutoNum type="arabicPeriod"/>
            </a:pPr>
            <a:r>
              <a:rPr lang="pt-PT" dirty="0"/>
              <a:t>Recordar as competências que estão a ser desenvolvidas.</a:t>
            </a:r>
          </a:p>
          <a:p>
            <a:endParaRPr lang="en-US" dirty="0"/>
          </a:p>
        </p:txBody>
      </p:sp>
      <p:sp>
        <p:nvSpPr>
          <p:cNvPr id="4" name="Espace réservé du numéro de diapositive 3"/>
          <p:cNvSpPr>
            <a:spLocks noGrp="1"/>
          </p:cNvSpPr>
          <p:nvPr>
            <p:ph type="sldNum" sz="quarter" idx="5"/>
          </p:nvPr>
        </p:nvSpPr>
        <p:spPr/>
        <p:txBody>
          <a:bodyPr/>
          <a:lstStyle/>
          <a:p>
            <a:fld id="{0BDB36D6-03F0-493F-83F0-E1D7DCB141C3}" type="slidenum">
              <a:rPr lang="pt-PT" smtClean="0"/>
              <a:t>20</a:t>
            </a:fld>
            <a:endParaRPr lang="pt-PT"/>
          </a:p>
        </p:txBody>
      </p:sp>
    </p:spTree>
    <p:extLst>
      <p:ext uri="{BB962C8B-B14F-4D97-AF65-F5344CB8AC3E}">
        <p14:creationId xmlns:p14="http://schemas.microsoft.com/office/powerpoint/2010/main" val="87913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0" dirty="0"/>
              <a:t>1. </a:t>
            </a:r>
            <a:r>
              <a:rPr lang="pt-PT" b="1" dirty="0"/>
              <a:t>Professores</a:t>
            </a:r>
            <a:r>
              <a:rPr lang="pt-PT" b="0" dirty="0"/>
              <a:t>: do Código de Práticas da UE sobre Desinformação.  Ver o vídeo de onde foi retirada a imagem, por </a:t>
            </a:r>
            <a:r>
              <a:rPr lang="pt-PT" b="0" dirty="0" err="1"/>
              <a:t>Savoir</a:t>
            </a:r>
            <a:r>
              <a:rPr lang="pt-PT" b="0" dirty="0"/>
              <a:t> Devenir: https://www.youtube.com/watch?v=iHStw8yY_PU&amp;t=42s</a:t>
            </a:r>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23</a:t>
            </a:fld>
            <a:endParaRPr lang="pt-PT"/>
          </a:p>
        </p:txBody>
      </p:sp>
    </p:spTree>
    <p:extLst>
      <p:ext uri="{BB962C8B-B14F-4D97-AF65-F5344CB8AC3E}">
        <p14:creationId xmlns:p14="http://schemas.microsoft.com/office/powerpoint/2010/main" val="1272325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1. A história completa está disponível aqui: https://maldita.es/malditobulo/20241129/hoax-demolition-dams-dana-ue-x/</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2. Pode ser localizado, mas a ideia tem de continuar a ser uma ameaça à democracia</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3. A narrativa de desinformação, sobre um acontecimento específico em Espanha, tornou-se um embuste internacional. Conteúdos com mensagens contra a União Europeia e a suposta destruição de barragens circulam no Twitter (agora X) com milhões de visualizações e em pelo menos oito línguas: holandês, inglês, francês, alemão, italiano, português, espanhol e turco.</a:t>
            </a:r>
          </a:p>
        </p:txBody>
      </p:sp>
      <p:sp>
        <p:nvSpPr>
          <p:cNvPr id="4" name="Espace réservé du numéro de diapositive 3"/>
          <p:cNvSpPr>
            <a:spLocks noGrp="1"/>
          </p:cNvSpPr>
          <p:nvPr>
            <p:ph type="sldNum" sz="quarter" idx="5"/>
          </p:nvPr>
        </p:nvSpPr>
        <p:spPr/>
        <p:txBody>
          <a:bodyPr/>
          <a:lstStyle/>
          <a:p>
            <a:fld id="{0BDB36D6-03F0-493F-83F0-E1D7DCB141C3}" type="slidenum">
              <a:rPr lang="pt-PT" smtClean="0"/>
              <a:t>24</a:t>
            </a:fld>
            <a:endParaRPr lang="pt-PT"/>
          </a:p>
        </p:txBody>
      </p:sp>
    </p:spTree>
    <p:extLst>
      <p:ext uri="{BB962C8B-B14F-4D97-AF65-F5344CB8AC3E}">
        <p14:creationId xmlns:p14="http://schemas.microsoft.com/office/powerpoint/2010/main" val="693019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1. Este exemplo foi localizado para francês. Pode utilizar outros exemplos ou manter as duas imagens deste exemplo e alterar o texto para inglês.</a:t>
            </a:r>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25</a:t>
            </a:fld>
            <a:endParaRPr lang="pt-PT"/>
          </a:p>
        </p:txBody>
      </p:sp>
    </p:spTree>
    <p:extLst>
      <p:ext uri="{BB962C8B-B14F-4D97-AF65-F5344CB8AC3E}">
        <p14:creationId xmlns:p14="http://schemas.microsoft.com/office/powerpoint/2010/main" val="278525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For teacher: reassure the students: they will not be graded on this. They are going to be part of a European project called </a:t>
            </a:r>
            <a:r>
              <a:rPr lang="en-US" dirty="0" err="1"/>
              <a:t>Algowatch</a:t>
            </a:r>
            <a:r>
              <a:rPr lang="en-US" dirty="0"/>
              <a:t>. The basic objective is to make them information smart and AI –Savvy! They will be given the results of the whole comparison with their peers in Ireland, France, Croatia and Portugal. </a:t>
            </a:r>
          </a:p>
        </p:txBody>
      </p:sp>
      <p:sp>
        <p:nvSpPr>
          <p:cNvPr id="4" name="Espace réservé du numéro de diapositive 3"/>
          <p:cNvSpPr>
            <a:spLocks noGrp="1"/>
          </p:cNvSpPr>
          <p:nvPr>
            <p:ph type="sldNum" sz="quarter" idx="5"/>
          </p:nvPr>
        </p:nvSpPr>
        <p:spPr/>
        <p:txBody>
          <a:bodyPr/>
          <a:lstStyle/>
          <a:p>
            <a:fld id="{0BDB36D6-03F0-493F-83F0-E1D7DCB141C3}" type="slidenum">
              <a:rPr lang="pt-PT" smtClean="0"/>
              <a:t>4</a:t>
            </a:fld>
            <a:endParaRPr lang="pt-PT"/>
          </a:p>
        </p:txBody>
      </p:sp>
    </p:spTree>
    <p:extLst>
      <p:ext uri="{BB962C8B-B14F-4D97-AF65-F5344CB8AC3E}">
        <p14:creationId xmlns:p14="http://schemas.microsoft.com/office/powerpoint/2010/main" val="1320916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28B9-ECB2-D42B-FBDB-87232A5D3A4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8220BEBF-9BEB-2820-E9C3-E06B9915A5B2}"/>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9BCF62C-0429-ED27-EAEA-C4840E477E4F}"/>
              </a:ext>
            </a:extLst>
          </p:cNvPr>
          <p:cNvSpPr>
            <a:spLocks noGrp="1"/>
          </p:cNvSpPr>
          <p:nvPr>
            <p:ph type="body" idx="1"/>
          </p:nvPr>
        </p:nvSpPr>
        <p:spPr/>
        <p:txBody>
          <a:bodyPr/>
          <a:lstStyle/>
          <a:p>
            <a:r>
              <a:rPr lang="pt-PT" dirty="0"/>
              <a:t>1. Mostra que a luta contra a desinformação é da responsabilidade de todos. Capacita os utilizadores com informações, ferramentas e apoio.</a:t>
            </a:r>
          </a:p>
        </p:txBody>
      </p:sp>
      <p:sp>
        <p:nvSpPr>
          <p:cNvPr id="4" name="Marcador de Posição do Número do Diapositivo 3">
            <a:extLst>
              <a:ext uri="{FF2B5EF4-FFF2-40B4-BE49-F238E27FC236}">
                <a16:creationId xmlns:a16="http://schemas.microsoft.com/office/drawing/2014/main" id="{E96046DA-D719-D905-8D3C-F61643425C8E}"/>
              </a:ext>
            </a:extLst>
          </p:cNvPr>
          <p:cNvSpPr>
            <a:spLocks noGrp="1"/>
          </p:cNvSpPr>
          <p:nvPr>
            <p:ph type="sldNum" sz="quarter" idx="5"/>
          </p:nvPr>
        </p:nvSpPr>
        <p:spPr/>
        <p:txBody>
          <a:bodyPr/>
          <a:lstStyle/>
          <a:p>
            <a:fld id="{0BDB36D6-03F0-493F-83F0-E1D7DCB141C3}" type="slidenum">
              <a:rPr lang="pt-PT" smtClean="0"/>
              <a:t>26</a:t>
            </a:fld>
            <a:endParaRPr lang="pt-PT"/>
          </a:p>
        </p:txBody>
      </p:sp>
    </p:spTree>
    <p:extLst>
      <p:ext uri="{BB962C8B-B14F-4D97-AF65-F5344CB8AC3E}">
        <p14:creationId xmlns:p14="http://schemas.microsoft.com/office/powerpoint/2010/main" val="908516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1. O conteúdo completo dos questionários (atividades propostas, competências abordadas, boas respostas, feedback fornecido ao jogador para respostas corretas e incorretas) está disponível aqui. </a:t>
            </a:r>
            <a:r>
              <a:rPr lang="pt-PT" b="1" dirty="0"/>
              <a:t>FALTA A LIGAÇÃO E O FICHEIRO</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2. ENVOLVER OS ALUNOS NOS QUESTIONÁRIOS:</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Escolha um aluno para conduzir o teste em linha num ecrã partilhado.</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Designe outro aluno para ler as perguntas em voz alta para a turma.</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Designe um terceiro aluno para registar os resultados de cada resposta.</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Incentive o resto da turma a tomar notas sobre i) a sua compreensão do conteúdo; </a:t>
            </a:r>
            <a:r>
              <a:rPr lang="pt-PT" dirty="0" err="1"/>
              <a:t>ii</a:t>
            </a:r>
            <a:r>
              <a:rPr lang="pt-PT" dirty="0"/>
              <a:t>) as respostas às perguntas a que responderam correta e incorretamente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3. Organize um pequeno debate com os alunos que deverá incidir sobre temas como:</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O que aprenderam sobre desinformação, democracia e cidadania.</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Comportamentos a observar quando interagem em linha (ética, segurança, AI </a:t>
            </a:r>
            <a:r>
              <a:rPr lang="pt-PT" dirty="0" err="1"/>
              <a:t>Act</a:t>
            </a:r>
            <a:r>
              <a:rPr lang="pt-PT"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Ações a realizar para apoiar a comunidade.</a:t>
            </a:r>
          </a:p>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27</a:t>
            </a:fld>
            <a:endParaRPr lang="pt-PT"/>
          </a:p>
        </p:txBody>
      </p:sp>
    </p:spTree>
    <p:extLst>
      <p:ext uri="{BB962C8B-B14F-4D97-AF65-F5344CB8AC3E}">
        <p14:creationId xmlns:p14="http://schemas.microsoft.com/office/powerpoint/2010/main" val="1273307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05B88-FE89-E169-F9A4-44D7CA3CBC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F2F01B-0DEA-5B84-62EE-506E0CC76D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381AE1-99A4-428A-CB00-5FDAC0385516}"/>
              </a:ext>
            </a:extLst>
          </p:cNvPr>
          <p:cNvSpPr>
            <a:spLocks noGrp="1"/>
          </p:cNvSpPr>
          <p:nvPr>
            <p:ph type="body" idx="1"/>
          </p:nvPr>
        </p:nvSpPr>
        <p:spPr/>
        <p:txBody>
          <a:bodyPr/>
          <a:lstStyle/>
          <a:p>
            <a:pPr marL="228600" indent="-228600">
              <a:buAutoNum type="arabicPeriod"/>
            </a:pPr>
            <a:r>
              <a:rPr lang="pt-PT" b="1" dirty="0"/>
              <a:t>Sugestões para os professores</a:t>
            </a:r>
            <a:r>
              <a:rPr lang="pt-PT" dirty="0"/>
              <a:t>: suscitar o imaginário dos alunos, pedir-lhes ideias para enfrentar e resistir à influência dos algoritmos; precisar que esta a ação é possível porque existe a Lei da IA, que permite exigir às plataformas que sejam mais transparentes....</a:t>
            </a:r>
          </a:p>
          <a:p>
            <a:pPr marL="228600" indent="-228600">
              <a:buAutoNum type="arabicPeriod"/>
            </a:pPr>
            <a:r>
              <a:rPr lang="pt-PT" dirty="0"/>
              <a:t>Recordar as competências que estão a ser desenvolvidas.</a:t>
            </a:r>
          </a:p>
          <a:p>
            <a:endParaRPr lang="en-US" dirty="0"/>
          </a:p>
        </p:txBody>
      </p:sp>
      <p:sp>
        <p:nvSpPr>
          <p:cNvPr id="4" name="Espace réservé du numéro de diapositive 3">
            <a:extLst>
              <a:ext uri="{FF2B5EF4-FFF2-40B4-BE49-F238E27FC236}">
                <a16:creationId xmlns:a16="http://schemas.microsoft.com/office/drawing/2014/main" id="{B2D6C54F-AA17-C566-D0AC-025393E2271B}"/>
              </a:ext>
            </a:extLst>
          </p:cNvPr>
          <p:cNvSpPr>
            <a:spLocks noGrp="1"/>
          </p:cNvSpPr>
          <p:nvPr>
            <p:ph type="sldNum" sz="quarter" idx="5"/>
          </p:nvPr>
        </p:nvSpPr>
        <p:spPr/>
        <p:txBody>
          <a:bodyPr/>
          <a:lstStyle/>
          <a:p>
            <a:fld id="{0BDB36D6-03F0-493F-83F0-E1D7DCB141C3}" type="slidenum">
              <a:rPr lang="pt-PT" smtClean="0"/>
              <a:t>28</a:t>
            </a:fld>
            <a:endParaRPr lang="pt-PT"/>
          </a:p>
        </p:txBody>
      </p:sp>
    </p:spTree>
    <p:extLst>
      <p:ext uri="{BB962C8B-B14F-4D97-AF65-F5344CB8AC3E}">
        <p14:creationId xmlns:p14="http://schemas.microsoft.com/office/powerpoint/2010/main" val="1491449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427D9-B95E-91C3-B65C-D12BFEBD4E2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B2E11EC-3992-370A-6021-CE85B05F05F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61A9C0-A2DD-3C25-9042-8D54CC3D8EFC}"/>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729B522-FC7B-A4EE-A8EB-B481269B0400}"/>
              </a:ext>
            </a:extLst>
          </p:cNvPr>
          <p:cNvSpPr>
            <a:spLocks noGrp="1"/>
          </p:cNvSpPr>
          <p:nvPr>
            <p:ph type="sldNum" sz="quarter" idx="5"/>
          </p:nvPr>
        </p:nvSpPr>
        <p:spPr/>
        <p:txBody>
          <a:bodyPr/>
          <a:lstStyle/>
          <a:p>
            <a:fld id="{0BDB36D6-03F0-493F-83F0-E1D7DCB141C3}" type="slidenum">
              <a:rPr lang="pt-PT" smtClean="0"/>
              <a:t>32</a:t>
            </a:fld>
            <a:endParaRPr lang="pt-PT"/>
          </a:p>
        </p:txBody>
      </p:sp>
    </p:spTree>
    <p:extLst>
      <p:ext uri="{BB962C8B-B14F-4D97-AF65-F5344CB8AC3E}">
        <p14:creationId xmlns:p14="http://schemas.microsoft.com/office/powerpoint/2010/main" val="2304876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E7CE-F6D8-4911-B167-A0BF992C43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FA43A4-F9DC-571C-C25C-E3E5D79D8EC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637162-0E7C-DF4C-9136-CA3DCA19C893}"/>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09886A9C-386B-A561-CABF-F274BB2BB6DC}"/>
              </a:ext>
            </a:extLst>
          </p:cNvPr>
          <p:cNvSpPr>
            <a:spLocks noGrp="1"/>
          </p:cNvSpPr>
          <p:nvPr>
            <p:ph type="sldNum" sz="quarter" idx="5"/>
          </p:nvPr>
        </p:nvSpPr>
        <p:spPr/>
        <p:txBody>
          <a:bodyPr/>
          <a:lstStyle/>
          <a:p>
            <a:fld id="{0BDB36D6-03F0-493F-83F0-E1D7DCB141C3}" type="slidenum">
              <a:rPr lang="pt-PT" smtClean="0"/>
              <a:t>33</a:t>
            </a:fld>
            <a:endParaRPr lang="pt-PT"/>
          </a:p>
        </p:txBody>
      </p:sp>
    </p:spTree>
    <p:extLst>
      <p:ext uri="{BB962C8B-B14F-4D97-AF65-F5344CB8AC3E}">
        <p14:creationId xmlns:p14="http://schemas.microsoft.com/office/powerpoint/2010/main" val="455268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1. Concebido para capacitar os estudantes a avaliarem criticamente a informação que encontram através de recomendações algorítmicas, classificações e IA generativa.</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2. Situado no planeta alienígena de </a:t>
            </a:r>
            <a:r>
              <a:rPr lang="pt-PT" dirty="0" err="1"/>
              <a:t>Eunope</a:t>
            </a:r>
            <a:r>
              <a:rPr lang="pt-PT" dirty="0"/>
              <a:t>, o jogo segue a viagem do protagonista, humano, à medida que ajuda os </a:t>
            </a:r>
            <a:r>
              <a:rPr lang="pt-PT" dirty="0" err="1"/>
              <a:t>Eunopeanos</a:t>
            </a:r>
            <a:r>
              <a:rPr lang="pt-PT" dirty="0"/>
              <a:t> a descobrir e a compreender a influência dos algoritmos e da IA na sua vida quotidiana.</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3. O objetivo do jogo é descobrir a verdade por detrás de vários rumores recebidos pelo jogador enquanto interage com os extraterrestres. Cada rumor fornece uma série de pistas que o jogador deve investigar e juntar para revelar a realidade.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4. CONFIGURAÇÃO DO JOGO E DIRECTRIZES AQUI: https://docs.google.com/document/d/1VWEGkLRGrZ1My25W-qUmXZhMLSvFQWso/edit?usp=sharing&amp;ouid=106349609074524954985&amp;rtpof=true&amp;sd=true</a:t>
            </a:r>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36</a:t>
            </a:fld>
            <a:endParaRPr lang="pt-PT"/>
          </a:p>
        </p:txBody>
      </p:sp>
    </p:spTree>
    <p:extLst>
      <p:ext uri="{BB962C8B-B14F-4D97-AF65-F5344CB8AC3E}">
        <p14:creationId xmlns:p14="http://schemas.microsoft.com/office/powerpoint/2010/main" val="4065570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1. </a:t>
            </a:r>
            <a:r>
              <a:rPr lang="pt-PT" b="1" dirty="0"/>
              <a:t>Para os professores</a:t>
            </a:r>
            <a:r>
              <a:rPr lang="pt-PT" dirty="0"/>
              <a:t>: Apenas os minijogos serão jogados durante a intervenção. Os alunos podem continuar a jogar após o final da sessão ou em casa, logo que esteja disponível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a:t>2. Envolver os alunos com o videojogo e os minijogos:</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Organizar os alunos em grupos de dois ou três. Entregue-lhes a folha de atividades para os minijogos.</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Designe um aluno para registar os resultados obtidos e preencher a ficha de atividade.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Incentive a turma a tomar notas sobre i) a compreensão do conteúdo; </a:t>
            </a:r>
            <a:r>
              <a:rPr lang="pt-PT" dirty="0" err="1"/>
              <a:t>ii</a:t>
            </a:r>
            <a:r>
              <a:rPr lang="pt-PT" dirty="0"/>
              <a:t>) a mudança de comportamento das personagens no jogo.</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a:t>3. Organize um pequeno debate com os alunos que deverá incidir sobre temas como:</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O que aprenderam sobre desinformação, democracia e cidadania</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Comportamentos a observar quando interagem em linha (ética, segurança, AI </a:t>
            </a:r>
            <a:r>
              <a:rPr lang="pt-PT" dirty="0" err="1"/>
              <a:t>Act</a:t>
            </a:r>
            <a:r>
              <a:rPr lang="pt-PT"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Ações a realizar para apoiar a comunidade</a:t>
            </a:r>
          </a:p>
          <a:p>
            <a:pPr marR="0" lvl="0" defTabSz="457200" rtl="0" eaLnBrk="1" fontAlgn="auto" latinLnBrk="0" hangingPunct="1">
              <a:spcBef>
                <a:spcPts val="0"/>
              </a:spcBef>
              <a:spcAft>
                <a:spcPts val="0"/>
              </a:spcAft>
              <a:buClrTx/>
              <a:buSzTx/>
              <a:tabLst/>
              <a:defRPr/>
            </a:pPr>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37</a:t>
            </a:fld>
            <a:endParaRPr lang="pt-PT"/>
          </a:p>
        </p:txBody>
      </p:sp>
    </p:spTree>
    <p:extLst>
      <p:ext uri="{BB962C8B-B14F-4D97-AF65-F5344CB8AC3E}">
        <p14:creationId xmlns:p14="http://schemas.microsoft.com/office/powerpoint/2010/main" val="1637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1. Professor: este é um pequeno quebra-gelo não superior a 10 minutos. Se a sessão começar tarde, pode ser descartado. Sugestões para iniciar a conversa: A situação colocaria a democracia em risco? Quem teria os meios para resistir e como?</a:t>
            </a:r>
          </a:p>
          <a:p>
            <a:endParaRPr lang="en-US" dirty="0"/>
          </a:p>
        </p:txBody>
      </p:sp>
      <p:sp>
        <p:nvSpPr>
          <p:cNvPr id="4" name="Espace réservé du numéro de diapositive 3"/>
          <p:cNvSpPr>
            <a:spLocks noGrp="1"/>
          </p:cNvSpPr>
          <p:nvPr>
            <p:ph type="sldNum" sz="quarter" idx="5"/>
          </p:nvPr>
        </p:nvSpPr>
        <p:spPr/>
        <p:txBody>
          <a:bodyPr/>
          <a:lstStyle/>
          <a:p>
            <a:fld id="{0BDB36D6-03F0-493F-83F0-E1D7DCB141C3}" type="slidenum">
              <a:rPr lang="pt-PT" smtClean="0"/>
              <a:t>5</a:t>
            </a:fld>
            <a:endParaRPr lang="pt-PT"/>
          </a:p>
        </p:txBody>
      </p:sp>
    </p:spTree>
    <p:extLst>
      <p:ext uri="{BB962C8B-B14F-4D97-AF65-F5344CB8AC3E}">
        <p14:creationId xmlns:p14="http://schemas.microsoft.com/office/powerpoint/2010/main" val="65034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1. Para os professores: certifique-se de que os alunos se lembram de palavras como reações, envolvimento, histórico de navegação, navegação, …</a:t>
            </a:r>
          </a:p>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6</a:t>
            </a:fld>
            <a:endParaRPr lang="pt-PT"/>
          </a:p>
        </p:txBody>
      </p:sp>
    </p:spTree>
    <p:extLst>
      <p:ext uri="{BB962C8B-B14F-4D97-AF65-F5344CB8AC3E}">
        <p14:creationId xmlns:p14="http://schemas.microsoft.com/office/powerpoint/2010/main" val="417428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7</a:t>
            </a:fld>
            <a:endParaRPr lang="pt-PT"/>
          </a:p>
        </p:txBody>
      </p:sp>
    </p:spTree>
    <p:extLst>
      <p:ext uri="{BB962C8B-B14F-4D97-AF65-F5344CB8AC3E}">
        <p14:creationId xmlns:p14="http://schemas.microsoft.com/office/powerpoint/2010/main" val="29299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8</a:t>
            </a:fld>
            <a:endParaRPr lang="pt-PT"/>
          </a:p>
        </p:txBody>
      </p:sp>
    </p:spTree>
    <p:extLst>
      <p:ext uri="{BB962C8B-B14F-4D97-AF65-F5344CB8AC3E}">
        <p14:creationId xmlns:p14="http://schemas.microsoft.com/office/powerpoint/2010/main" val="22096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9</a:t>
            </a:fld>
            <a:endParaRPr lang="pt-PT"/>
          </a:p>
        </p:txBody>
      </p:sp>
    </p:spTree>
    <p:extLst>
      <p:ext uri="{BB962C8B-B14F-4D97-AF65-F5344CB8AC3E}">
        <p14:creationId xmlns:p14="http://schemas.microsoft.com/office/powerpoint/2010/main" val="334080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solidFill>
                  <a:schemeClr val="tx1"/>
                </a:solidFill>
              </a:rPr>
              <a:t>1. Ato de ver ou analisar informação, habitualmente online, sem um objetivo específico em mente.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solidFill>
                  <a:schemeClr val="tx1"/>
                </a:solidFill>
              </a:rPr>
              <a:t>2. As suas preferências de navegação e os seus hábitos de navegação são compilados no seu perfil de utilizador pelos motores de busca e pelos algoritmos das redes sociais.</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solidFill>
                  <a:schemeClr val="tx1"/>
                </a:solidFill>
              </a:rPr>
              <a:t>3. </a:t>
            </a:r>
            <a:r>
              <a:rPr lang="pt-PT" sz="1200" b="1" dirty="0">
                <a:solidFill>
                  <a:schemeClr val="tx1"/>
                </a:solidFill>
              </a:rPr>
              <a:t>Professores</a:t>
            </a:r>
            <a:r>
              <a:rPr lang="pt-PT" sz="1200" dirty="0">
                <a:solidFill>
                  <a:schemeClr val="tx1"/>
                </a:solidFill>
              </a:rPr>
              <a:t>: é importante garantir que os alunos conheçam o perfil do utilizador e a forma como é compilado: histórico de navegação, hábitos, gostos e aversões, localização, tempo passado em linha...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10</a:t>
            </a:fld>
            <a:endParaRPr lang="pt-PT"/>
          </a:p>
        </p:txBody>
      </p:sp>
    </p:spTree>
    <p:extLst>
      <p:ext uri="{BB962C8B-B14F-4D97-AF65-F5344CB8AC3E}">
        <p14:creationId xmlns:p14="http://schemas.microsoft.com/office/powerpoint/2010/main" val="335572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700DA-8DAA-679C-B3EA-8FE9CA468E3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95E7AF52-9B6E-5C75-FE82-8E23A363B53A}"/>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02E9EF67-7BBA-1A63-D04F-1D676BAD4937}"/>
              </a:ext>
            </a:extLst>
          </p:cNvPr>
          <p:cNvSpPr>
            <a:spLocks noGrp="1"/>
          </p:cNvSpPr>
          <p:nvPr>
            <p:ph type="body" idx="1"/>
          </p:nvPr>
        </p:nvSpPr>
        <p:spPr/>
        <p:txBody>
          <a:bodyPr/>
          <a:lstStyle/>
          <a:p>
            <a:r>
              <a:rPr lang="pt-PT" sz="1200" dirty="0">
                <a:solidFill>
                  <a:srgbClr val="FFFFFF"/>
                </a:solidFill>
              </a:rPr>
              <a:t>1. </a:t>
            </a:r>
            <a:r>
              <a:rPr lang="pt-PT" sz="1200" b="1" dirty="0">
                <a:solidFill>
                  <a:srgbClr val="FFFFFF"/>
                </a:solidFill>
              </a:rPr>
              <a:t>Professores, a definição completa está aqui</a:t>
            </a:r>
            <a:r>
              <a:rPr lang="pt-PT" sz="1200" dirty="0">
                <a:solidFill>
                  <a:srgbClr val="FFFFFF"/>
                </a:solidFill>
              </a:rPr>
              <a:t>: o envolvimento refere-se à qualidade da ligação e da interação que um público tem com um determinado conteúdo, que pode envolver investimento emocional, envolvimento cognitivo e interação, como comentários e partilhas. Para os alunos, é importante sublinhar o comportamento dos alunos (útil para o jogo): comentários, partilhas, gostos, descarregamentos... (</a:t>
            </a:r>
            <a:r>
              <a:rPr lang="pt-PT" sz="1200" dirty="0" err="1">
                <a:solidFill>
                  <a:srgbClr val="FFFFFF"/>
                </a:solidFill>
              </a:rPr>
              <a:t>Lim</a:t>
            </a:r>
            <a:r>
              <a:rPr lang="pt-PT" sz="1200" dirty="0">
                <a:solidFill>
                  <a:srgbClr val="FFFFFF"/>
                </a:solidFill>
              </a:rPr>
              <a:t> &amp; Chai, 2015)</a:t>
            </a:r>
          </a:p>
          <a:p>
            <a:endParaRPr lang="en-US" sz="1200" dirty="0">
              <a:solidFill>
                <a:schemeClr val="tx1"/>
              </a:solidFill>
            </a:endParaRPr>
          </a:p>
          <a:p>
            <a:pPr algn="r"/>
            <a:r>
              <a:rPr lang="en-US" sz="1200" dirty="0">
                <a:solidFill>
                  <a:schemeClr val="tx1"/>
                </a:solidFill>
              </a:rPr>
              <a:t>(Lim &amp; Chai,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endParaRPr lang="pt-PT" dirty="0"/>
          </a:p>
        </p:txBody>
      </p:sp>
      <p:sp>
        <p:nvSpPr>
          <p:cNvPr id="4" name="Marcador de Posição do Número do Diapositivo 3">
            <a:extLst>
              <a:ext uri="{FF2B5EF4-FFF2-40B4-BE49-F238E27FC236}">
                <a16:creationId xmlns:a16="http://schemas.microsoft.com/office/drawing/2014/main" id="{C6ECF058-639E-040B-3F37-FDDCEC873DAD}"/>
              </a:ext>
            </a:extLst>
          </p:cNvPr>
          <p:cNvSpPr>
            <a:spLocks noGrp="1"/>
          </p:cNvSpPr>
          <p:nvPr>
            <p:ph type="sldNum" sz="quarter" idx="5"/>
          </p:nvPr>
        </p:nvSpPr>
        <p:spPr/>
        <p:txBody>
          <a:bodyPr/>
          <a:lstStyle/>
          <a:p>
            <a:fld id="{0BDB36D6-03F0-493F-83F0-E1D7DCB141C3}" type="slidenum">
              <a:rPr lang="pt-PT" smtClean="0"/>
              <a:t>11</a:t>
            </a:fld>
            <a:endParaRPr lang="pt-PT"/>
          </a:p>
        </p:txBody>
      </p:sp>
    </p:spTree>
    <p:extLst>
      <p:ext uri="{BB962C8B-B14F-4D97-AF65-F5344CB8AC3E}">
        <p14:creationId xmlns:p14="http://schemas.microsoft.com/office/powerpoint/2010/main" val="138953686"/>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image" Target="/ppt/media/image1.jpg" Id="rId2" /><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20EBB0C4-6273-4C6E-B9BD-2EDC30F1CD52}"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2/5/2025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PT"/>
              <a:t>Clique para editar o estilo de título do Modelo Global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2/5/2025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C9CAD897-D46E-4AD2-BD9B-49DD3E640873}"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8.xml" Id="rId8" /><Relationship Type="http://schemas.openxmlformats.org/officeDocument/2006/relationships/slideLayout" Target="/ppt/slideLayouts/slideLayout3.xml" Id="rId3" /><Relationship Type="http://schemas.openxmlformats.org/officeDocument/2006/relationships/slideLayout" Target="/ppt/slideLayouts/slideLayout7.xml" Id="rId7" /><Relationship Type="http://schemas.openxmlformats.org/officeDocument/2006/relationships/theme" Target="/ppt/theme/theme1.xml" Id="rId12" /><Relationship Type="http://schemas.openxmlformats.org/officeDocument/2006/relationships/slideLayout" Target="/ppt/slideLayouts/slideLayout2.xml" Id="rId2" /><Relationship Type="http://schemas.openxmlformats.org/officeDocument/2006/relationships/slideLayout" Target="/ppt/slideLayouts/slideLayout1.xml" Id="rId1" /><Relationship Type="http://schemas.openxmlformats.org/officeDocument/2006/relationships/slideLayout" Target="/ppt/slideLayouts/slideLayout6.xml" Id="rId6" /><Relationship Type="http://schemas.openxmlformats.org/officeDocument/2006/relationships/slideLayout" Target="/ppt/slideLayouts/slideLayout9.xml" Id="rId9"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2/5/2025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1.xml" Id="rId1" /></Relationships>
</file>

<file path=ppt/slides/_rels/slide10.xml.rels>&#65279;<?xml version="1.0" encoding="utf-8"?><Relationships xmlns="http://schemas.openxmlformats.org/package/2006/relationships"><Relationship Type="http://schemas.openxmlformats.org/officeDocument/2006/relationships/image" Target="/ppt/media/image15.jpeg" Id="rId3" /><Relationship Type="http://schemas.openxmlformats.org/officeDocument/2006/relationships/notesSlide" Target="/ppt/notesSlides/notesSlide8.xml" Id="rId2" /><Relationship Type="http://schemas.openxmlformats.org/officeDocument/2006/relationships/slideLayout" Target="/ppt/slideLayouts/slideLayout2.xml" Id="rId1" /></Relationships>
</file>

<file path=ppt/slides/_rels/slide11.xml.rels>&#65279;<?xml version="1.0" encoding="utf-8"?><Relationships xmlns="http://schemas.openxmlformats.org/package/2006/relationships"><Relationship Type="http://schemas.openxmlformats.org/officeDocument/2006/relationships/image" Target="/ppt/media/image16.png" Id="rId3" /><Relationship Type="http://schemas.openxmlformats.org/officeDocument/2006/relationships/notesSlide" Target="/ppt/notesSlides/notesSlide9.xml" Id="rId2" /><Relationship Type="http://schemas.openxmlformats.org/officeDocument/2006/relationships/slideLayout" Target="/ppt/slideLayouts/slideLayout2.xml" Id="rId1" /></Relationships>
</file>

<file path=ppt/slides/_rels/slide12.xml.rels>&#65279;<?xml version="1.0" encoding="utf-8"?><Relationships xmlns="http://schemas.openxmlformats.org/package/2006/relationships"><Relationship Type="http://schemas.openxmlformats.org/officeDocument/2006/relationships/image" Target="/ppt/media/image17.png" Id="rId3" /><Relationship Type="http://schemas.openxmlformats.org/officeDocument/2006/relationships/notesSlide" Target="/ppt/notesSlides/notesSlide10.xml" Id="rId2" /><Relationship Type="http://schemas.openxmlformats.org/officeDocument/2006/relationships/slideLayout" Target="/ppt/slideLayouts/slideLayout9.xml" Id="rId1" /></Relationships>
</file>

<file path=ppt/slides/_rels/slide13.xml.rels>&#65279;<?xml version="1.0" encoding="utf-8"?><Relationships xmlns="http://schemas.openxmlformats.org/package/2006/relationships"><Relationship Type="http://schemas.microsoft.com/office/2018/10/relationships/comments" Target="/ppt/comments/modernComment_172_F5F77943.xml" Id="rId3" /><Relationship Type="http://schemas.openxmlformats.org/officeDocument/2006/relationships/notesSlide" Target="/ppt/notesSlides/notesSlide11.xml" Id="rId2" /><Relationship Type="http://schemas.openxmlformats.org/officeDocument/2006/relationships/slideLayout" Target="/ppt/slideLayouts/slideLayout2.xml" Id="rId1" /><Relationship Type="http://schemas.openxmlformats.org/officeDocument/2006/relationships/image" Target="/ppt/media/image18.jpg" Id="rId4" /></Relationships>
</file>

<file path=ppt/slides/_rels/slide14.xml.rels>&#65279;<?xml version="1.0" encoding="utf-8"?><Relationships xmlns="http://schemas.openxmlformats.org/package/2006/relationships"><Relationship Type="http://schemas.openxmlformats.org/officeDocument/2006/relationships/image" Target="/ppt/media/image19.png" Id="rId3" /><Relationship Type="http://schemas.openxmlformats.org/officeDocument/2006/relationships/notesSlide" Target="/ppt/notesSlides/notesSlide12.xml" Id="rId2" /><Relationship Type="http://schemas.openxmlformats.org/officeDocument/2006/relationships/slideLayout" Target="/ppt/slideLayouts/slideLayout2.xml" Id="rId1" /><Relationship Type="http://schemas.openxmlformats.org/officeDocument/2006/relationships/image" Target="/ppt/media/image20.svg" Id="rId4" /></Relationships>
</file>

<file path=ppt/slides/_rels/slide15.xml.rels>&#65279;<?xml version="1.0" encoding="utf-8"?><Relationships xmlns="http://schemas.openxmlformats.org/package/2006/relationships"><Relationship Type="http://schemas.openxmlformats.org/officeDocument/2006/relationships/diagramLayout" Target="/ppt/diagrams/layout3.xml" Id="rId3" /><Relationship Type="http://schemas.openxmlformats.org/officeDocument/2006/relationships/diagramData" Target="/ppt/diagrams/data3.xml" Id="rId2" /><Relationship Type="http://schemas.openxmlformats.org/officeDocument/2006/relationships/slideLayout" Target="/ppt/slideLayouts/slideLayout2.xml" Id="rId1" /><Relationship Type="http://schemas.microsoft.com/office/2007/relationships/diagramDrawing" Target="/ppt/diagrams/drawing3.xml" Id="rId6" /><Relationship Type="http://schemas.openxmlformats.org/officeDocument/2006/relationships/diagramColors" Target="/ppt/diagrams/colors3.xml" Id="rId5" /><Relationship Type="http://schemas.openxmlformats.org/officeDocument/2006/relationships/diagramQuickStyle" Target="/ppt/diagrams/quickStyle3.xml" Id="rId4" /></Relationships>
</file>

<file path=ppt/slides/_rels/slide16.xml.rels>&#65279;<?xml version="1.0" encoding="utf-8"?><Relationships xmlns="http://schemas.openxmlformats.org/package/2006/relationships"><Relationship Type="http://schemas.openxmlformats.org/officeDocument/2006/relationships/image" Target="/ppt/media/image19.png" Id="rId3" /><Relationship Type="http://schemas.openxmlformats.org/officeDocument/2006/relationships/notesSlide" Target="/ppt/notesSlides/notesSlide13.xml" Id="rId2" /><Relationship Type="http://schemas.openxmlformats.org/officeDocument/2006/relationships/slideLayout" Target="/ppt/slideLayouts/slideLayout2.xml" Id="rId1" /><Relationship Type="http://schemas.openxmlformats.org/officeDocument/2006/relationships/image" Target="/ppt/media/image20.svg" Id="rId4" /></Relationships>
</file>

<file path=ppt/slides/_rels/slide17.xml.rels>&#65279;<?xml version="1.0" encoding="utf-8"?><Relationships xmlns="http://schemas.openxmlformats.org/package/2006/relationships"><Relationship Type="http://schemas.microsoft.com/office/2007/relationships/diagramDrawing" Target="/ppt/diagrams/drawing4.xml" Id="rId8" /><Relationship Type="http://schemas.openxmlformats.org/officeDocument/2006/relationships/image" Target="/ppt/media/image21.png" Id="rId3" /><Relationship Type="http://schemas.openxmlformats.org/officeDocument/2006/relationships/diagramColors" Target="/ppt/diagrams/colors4.xml" Id="rId7" /><Relationship Type="http://schemas.openxmlformats.org/officeDocument/2006/relationships/notesSlide" Target="/ppt/notesSlides/notesSlide14.xml" Id="rId2" /><Relationship Type="http://schemas.openxmlformats.org/officeDocument/2006/relationships/slideLayout" Target="/ppt/slideLayouts/slideLayout8.xml" Id="rId1" /><Relationship Type="http://schemas.openxmlformats.org/officeDocument/2006/relationships/diagramQuickStyle" Target="/ppt/diagrams/quickStyle4.xml" Id="rId6" /><Relationship Type="http://schemas.openxmlformats.org/officeDocument/2006/relationships/diagramLayout" Target="/ppt/diagrams/layout4.xml" Id="rId5" /><Relationship Type="http://schemas.openxmlformats.org/officeDocument/2006/relationships/diagramData" Target="/ppt/diagrams/data4.xml" Id="rId4" /></Relationships>
</file>

<file path=ppt/slides/_rels/slide18.xml.rels>&#65279;<?xml version="1.0" encoding="utf-8"?><Relationships xmlns="http://schemas.openxmlformats.org/package/2006/relationships"><Relationship Type="http://schemas.openxmlformats.org/officeDocument/2006/relationships/image" Target="/ppt/media/image22.png" Id="rId3" /><Relationship Type="http://schemas.openxmlformats.org/officeDocument/2006/relationships/notesSlide" Target="/ppt/notesSlides/notesSlide15.xml" Id="rId2" /><Relationship Type="http://schemas.openxmlformats.org/officeDocument/2006/relationships/slideLayout" Target="/ppt/slideLayouts/slideLayout2.xml" Id="rId1" /></Relationships>
</file>

<file path=ppt/slides/_rels/slide19.xml.rels>&#65279;<?xml version="1.0" encoding="utf-8"?><Relationships xmlns="http://schemas.openxmlformats.org/package/2006/relationships"><Relationship Type="http://schemas.openxmlformats.org/officeDocument/2006/relationships/diagramLayout" Target="/ppt/diagrams/layout5.xml" Id="rId3" /><Relationship Type="http://schemas.openxmlformats.org/officeDocument/2006/relationships/diagramData" Target="/ppt/diagrams/data5.xml" Id="rId2" /><Relationship Type="http://schemas.openxmlformats.org/officeDocument/2006/relationships/slideLayout" Target="/ppt/slideLayouts/slideLayout7.xml" Id="rId1" /><Relationship Type="http://schemas.microsoft.com/office/2007/relationships/diagramDrawing" Target="/ppt/diagrams/drawing5.xml" Id="rId6" /><Relationship Type="http://schemas.openxmlformats.org/officeDocument/2006/relationships/diagramColors" Target="/ppt/diagrams/colors5.xml" Id="rId5" /><Relationship Type="http://schemas.openxmlformats.org/officeDocument/2006/relationships/diagramQuickStyle" Target="/ppt/diagrams/quickStyle5.xml" Id="rId4" /></Relationships>
</file>

<file path=ppt/slides/_rels/slide2.xml.rels>&#65279;<?xml version="1.0" encoding="utf-8"?><Relationships xmlns="http://schemas.openxmlformats.org/package/2006/relationships"><Relationship Type="http://schemas.openxmlformats.org/officeDocument/2006/relationships/diagramData" Target="/ppt/diagrams/data1.xml" Id="rId3" /><Relationship Type="http://schemas.microsoft.com/office/2007/relationships/diagramDrawing" Target="/ppt/diagrams/drawing1.xml" Id="rId7" /><Relationship Type="http://schemas.openxmlformats.org/officeDocument/2006/relationships/notesSlide" Target="/ppt/notesSlides/notesSlide1.xml" Id="rId2" /><Relationship Type="http://schemas.openxmlformats.org/officeDocument/2006/relationships/slideLayout" Target="/ppt/slideLayouts/slideLayout2.xml" Id="rId1" /><Relationship Type="http://schemas.openxmlformats.org/officeDocument/2006/relationships/diagramColors" Target="/ppt/diagrams/colors1.xml" Id="rId6" /><Relationship Type="http://schemas.openxmlformats.org/officeDocument/2006/relationships/diagramQuickStyle" Target="/ppt/diagrams/quickStyle1.xml" Id="rId5" /><Relationship Type="http://schemas.openxmlformats.org/officeDocument/2006/relationships/diagramLayout" Target="/ppt/diagrams/layout1.xml" Id="rId4" /></Relationships>
</file>

<file path=ppt/slides/_rels/slide20.xml.rels>&#65279;<?xml version="1.0" encoding="utf-8"?><Relationships xmlns="http://schemas.openxmlformats.org/package/2006/relationships"><Relationship Type="http://schemas.openxmlformats.org/officeDocument/2006/relationships/notesSlide" Target="/ppt/notesSlides/notesSlide16.xml" Id="rId2" /><Relationship Type="http://schemas.openxmlformats.org/officeDocument/2006/relationships/slideLayout" Target="/ppt/slideLayouts/slideLayout6.xml" Id="rId1" /></Relationships>
</file>

<file path=ppt/slides/_rels/slide21.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22.xml.rels>&#65279;<?xml version="1.0" encoding="utf-8"?><Relationships xmlns="http://schemas.openxmlformats.org/package/2006/relationships"><Relationship Type="http://schemas.openxmlformats.org/officeDocument/2006/relationships/image" Target="/ppt/media/image23.png" Id="rId2" /><Relationship Type="http://schemas.openxmlformats.org/officeDocument/2006/relationships/slideLayout" Target="/ppt/slideLayouts/slideLayout2.xml" Id="rId1" /></Relationships>
</file>

<file path=ppt/slides/_rels/slide23.xml.rels>&#65279;<?xml version="1.0" encoding="utf-8"?><Relationships xmlns="http://schemas.openxmlformats.org/package/2006/relationships"><Relationship Type="http://schemas.openxmlformats.org/officeDocument/2006/relationships/image" Target="/ppt/media/image24.png" Id="rId3" /><Relationship Type="http://schemas.openxmlformats.org/officeDocument/2006/relationships/notesSlide" Target="/ppt/notesSlides/notesSlide17.xml" Id="rId2" /><Relationship Type="http://schemas.openxmlformats.org/officeDocument/2006/relationships/slideLayout" Target="/ppt/slideLayouts/slideLayout7.xml" Id="rId1" /></Relationships>
</file>

<file path=ppt/slides/_rels/slide24.xml.rels>&#65279;<?xml version="1.0" encoding="utf-8"?><Relationships xmlns="http://schemas.openxmlformats.org/package/2006/relationships"><Relationship Type="http://schemas.openxmlformats.org/officeDocument/2006/relationships/notesSlide" Target="/ppt/notesSlides/notesSlide18.xml" Id="rId2" /><Relationship Type="http://schemas.openxmlformats.org/officeDocument/2006/relationships/slideLayout" Target="/ppt/slideLayouts/slideLayout2.xml" Id="rId1" /><Relationship Type="http://schemas.openxmlformats.org/officeDocument/2006/relationships/image" Target="/ppt/media/image25.png" Id="rId4" /><Relationship Type="http://schemas.openxmlformats.org/officeDocument/2006/relationships/hyperlink" Target="https://maldita.es/malditobulo/20241129/hoax-demolition-dams-dana-ue-x/" TargetMode="External" Id="rId3" /></Relationships>
</file>

<file path=ppt/slides/_rels/slide25.xml.rels>&#65279;<?xml version="1.0" encoding="utf-8"?><Relationships xmlns="http://schemas.openxmlformats.org/package/2006/relationships"><Relationship Type="http://schemas.openxmlformats.org/officeDocument/2006/relationships/image" Target="/ppt/media/image26.png" Id="rId3" /><Relationship Type="http://schemas.openxmlformats.org/officeDocument/2006/relationships/notesSlide" Target="/ppt/notesSlides/notesSlide19.xml" Id="rId2" /><Relationship Type="http://schemas.openxmlformats.org/officeDocument/2006/relationships/slideLayout" Target="/ppt/slideLayouts/slideLayout2.xml" Id="rId1" /></Relationships>
</file>

<file path=ppt/slides/_rels/slide26.xml.rels>&#65279;<?xml version="1.0" encoding="utf-8"?><Relationships xmlns="http://schemas.openxmlformats.org/package/2006/relationships"><Relationship Type="http://schemas.openxmlformats.org/officeDocument/2006/relationships/image" Target="/ppt/media/image27.jpeg" Id="rId3" /><Relationship Type="http://schemas.openxmlformats.org/officeDocument/2006/relationships/notesSlide" Target="/ppt/notesSlides/notesSlide20.xml" Id="rId2" /><Relationship Type="http://schemas.openxmlformats.org/officeDocument/2006/relationships/slideLayout" Target="/ppt/slideLayouts/slideLayout2.xml" Id="rId1" /></Relationships>
</file>

<file path=ppt/slides/_rels/slide27.xml.rels>&#65279;<?xml version="1.0" encoding="utf-8"?><Relationships xmlns="http://schemas.openxmlformats.org/package/2006/relationships"><Relationship Type="http://schemas.openxmlformats.org/officeDocument/2006/relationships/notesSlide" Target="/ppt/notesSlides/notesSlide21.xml" Id="rId2" /><Relationship Type="http://schemas.openxmlformats.org/officeDocument/2006/relationships/slideLayout" Target="/ppt/slideLayouts/slideLayout9.xml" Id="rId1" /><Relationship Type="http://schemas.openxmlformats.org/officeDocument/2006/relationships/image" Target="/ppt/media/image28.png" Id="rId4" /><Relationship Type="http://schemas.openxmlformats.org/officeDocument/2006/relationships/hyperlink" Target="https://algowatch.eu/resources/quizzes/" TargetMode="External" Id="rId3" /></Relationships>
</file>

<file path=ppt/slides/_rels/slide28.xml.rels>&#65279;<?xml version="1.0" encoding="utf-8"?><Relationships xmlns="http://schemas.openxmlformats.org/package/2006/relationships"><Relationship Type="http://schemas.openxmlformats.org/officeDocument/2006/relationships/notesSlide" Target="/ppt/notesSlides/notesSlide22.xml" Id="rId2" /><Relationship Type="http://schemas.openxmlformats.org/officeDocument/2006/relationships/slideLayout" Target="/ppt/slideLayouts/slideLayout6.xml" Id="rId1" /></Relationships>
</file>

<file path=ppt/slides/_rels/slide29.xml.rels>&#65279;<?xml version="1.0" encoding="utf-8"?><Relationships xmlns="http://schemas.openxmlformats.org/package/2006/relationships"><Relationship Type="http://schemas.openxmlformats.org/officeDocument/2006/relationships/diagramLayout" Target="/ppt/diagrams/layout6.xml" Id="rId3" /><Relationship Type="http://schemas.openxmlformats.org/officeDocument/2006/relationships/diagramData" Target="/ppt/diagrams/data6.xml" Id="rId2" /><Relationship Type="http://schemas.openxmlformats.org/officeDocument/2006/relationships/slideLayout" Target="/ppt/slideLayouts/slideLayout2.xml" Id="rId1" /><Relationship Type="http://schemas.microsoft.com/office/2007/relationships/diagramDrawing" Target="/ppt/diagrams/drawing6.xml" Id="rId6" /><Relationship Type="http://schemas.openxmlformats.org/officeDocument/2006/relationships/diagramColors" Target="/ppt/diagrams/colors6.xml" Id="rId5" /><Relationship Type="http://schemas.openxmlformats.org/officeDocument/2006/relationships/diagramQuickStyle" Target="/ppt/diagrams/quickStyle6.xml" Id="rId4"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30.xml.rels>&#65279;<?xml version="1.0" encoding="utf-8"?><Relationships xmlns="http://schemas.openxmlformats.org/package/2006/relationships"><Relationship Type="http://schemas.openxmlformats.org/officeDocument/2006/relationships/diagramLayout" Target="/ppt/diagrams/layout7.xml" Id="rId3" /><Relationship Type="http://schemas.openxmlformats.org/officeDocument/2006/relationships/diagramData" Target="/ppt/diagrams/data7.xml" Id="rId2" /><Relationship Type="http://schemas.openxmlformats.org/officeDocument/2006/relationships/slideLayout" Target="/ppt/slideLayouts/slideLayout2.xml" Id="rId1" /><Relationship Type="http://schemas.microsoft.com/office/2007/relationships/diagramDrawing" Target="/ppt/diagrams/drawing7.xml" Id="rId6" /><Relationship Type="http://schemas.openxmlformats.org/officeDocument/2006/relationships/diagramColors" Target="/ppt/diagrams/colors7.xml" Id="rId5" /><Relationship Type="http://schemas.openxmlformats.org/officeDocument/2006/relationships/diagramQuickStyle" Target="/ppt/diagrams/quickStyle7.xml" Id="rId4" /></Relationships>
</file>

<file path=ppt/slides/_rels/slide31.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32.xml.rels>&#65279;<?xml version="1.0" encoding="utf-8"?><Relationships xmlns="http://schemas.openxmlformats.org/package/2006/relationships"><Relationship Type="http://schemas.openxmlformats.org/officeDocument/2006/relationships/notesSlide" Target="/ppt/notesSlides/notesSlide23.xml" Id="rId2" /><Relationship Type="http://schemas.openxmlformats.org/officeDocument/2006/relationships/slideLayout" Target="/ppt/slideLayouts/slideLayout6.xml" Id="rId1" /></Relationships>
</file>

<file path=ppt/slides/_rels/slide33.xml.rels>&#65279;<?xml version="1.0" encoding="utf-8"?><Relationships xmlns="http://schemas.openxmlformats.org/package/2006/relationships"><Relationship Type="http://schemas.openxmlformats.org/officeDocument/2006/relationships/notesSlide" Target="/ppt/notesSlides/notesSlide24.xml" Id="rId2" /><Relationship Type="http://schemas.openxmlformats.org/officeDocument/2006/relationships/slideLayout" Target="/ppt/slideLayouts/slideLayout6.xml" Id="rId1" /></Relationships>
</file>

<file path=ppt/slides/_rels/slide34.xml.rels>&#65279;<?xml version="1.0" encoding="utf-8"?><Relationships xmlns="http://schemas.openxmlformats.org/package/2006/relationships"><Relationship Type="http://schemas.openxmlformats.org/officeDocument/2006/relationships/diagramLayout" Target="/ppt/diagrams/layout8.xml" Id="rId3" /><Relationship Type="http://schemas.openxmlformats.org/officeDocument/2006/relationships/diagramData" Target="/ppt/diagrams/data8.xml" Id="rId2" /><Relationship Type="http://schemas.openxmlformats.org/officeDocument/2006/relationships/slideLayout" Target="/ppt/slideLayouts/slideLayout2.xml" Id="rId1" /><Relationship Type="http://schemas.microsoft.com/office/2007/relationships/diagramDrawing" Target="/ppt/diagrams/drawing8.xml" Id="rId6" /><Relationship Type="http://schemas.openxmlformats.org/officeDocument/2006/relationships/diagramColors" Target="/ppt/diagrams/colors8.xml" Id="rId5" /><Relationship Type="http://schemas.openxmlformats.org/officeDocument/2006/relationships/diagramQuickStyle" Target="/ppt/diagrams/quickStyle8.xml" Id="rId4" /></Relationships>
</file>

<file path=ppt/slides/_rels/slide35.xml.rels>&#65279;<?xml version="1.0" encoding="utf-8"?><Relationships xmlns="http://schemas.openxmlformats.org/package/2006/relationships"><Relationship Type="http://schemas.microsoft.com/office/2018/10/relationships/comments" Target="/ppt/comments/modernComment_169_810D31F4.xml" Id="rId2" /><Relationship Type="http://schemas.openxmlformats.org/officeDocument/2006/relationships/slideLayout" Target="/ppt/slideLayouts/slideLayout2.xml" Id="rId1" /><Relationship Type="http://schemas.openxmlformats.org/officeDocument/2006/relationships/image" Target="/ppt/media/image29.png" Id="rId4" /><Relationship Type="http://schemas.openxmlformats.org/officeDocument/2006/relationships/hyperlink" Target="http://tiie.w3.uvm.edu/blog/fighting-fake-news/" TargetMode="External" Id="rId3" /></Relationships>
</file>

<file path=ppt/slides/_rels/slide36.xml.rels>&#65279;<?xml version="1.0" encoding="utf-8"?><Relationships xmlns="http://schemas.openxmlformats.org/package/2006/relationships"><Relationship Type="http://schemas.openxmlformats.org/officeDocument/2006/relationships/notesSlide" Target="/ppt/notesSlides/notesSlide25.xml" Id="rId2" /><Relationship Type="http://schemas.openxmlformats.org/officeDocument/2006/relationships/slideLayout" Target="/ppt/slideLayouts/slideLayout9.xml" Id="rId1" /><Relationship Type="http://schemas.openxmlformats.org/officeDocument/2006/relationships/image" Target="/ppt/media/image30.png" Id="rId4" /><Relationship Type="http://schemas.openxmlformats.org/officeDocument/2006/relationships/hyperlink" Target="https://docs.google.com/document/d/1VWEGkLRGrZ1My25W-qUmXZhMLSvFQWso/edit?usp=sharing&amp;ouid=106349609074524954985&amp;rtpof=true&amp;sd=true" TargetMode="External" Id="rId3" /></Relationships>
</file>

<file path=ppt/slides/_rels/slide37.xml.rels>&#65279;<?xml version="1.0" encoding="utf-8"?><Relationships xmlns="http://schemas.openxmlformats.org/package/2006/relationships"><Relationship Type="http://schemas.openxmlformats.org/officeDocument/2006/relationships/image" Target="/ppt/media/image31.jpg" Id="rId3" /><Relationship Type="http://schemas.openxmlformats.org/officeDocument/2006/relationships/notesSlide" Target="/ppt/notesSlides/notesSlide26.xml" Id="rId2" /><Relationship Type="http://schemas.openxmlformats.org/officeDocument/2006/relationships/slideLayout" Target="/ppt/slideLayouts/slideLayout2.xml" Id="rId1" /></Relationships>
</file>

<file path=ppt/slides/_rels/slide38.xml.rels>&#65279;<?xml version="1.0" encoding="utf-8"?><Relationships xmlns="http://schemas.openxmlformats.org/package/2006/relationships"><Relationship Type="http://schemas.openxmlformats.org/officeDocument/2006/relationships/image" Target="/ppt/media/image32.jpeg" Id="rId2" /><Relationship Type="http://schemas.openxmlformats.org/officeDocument/2006/relationships/slideLayout" Target="/ppt/slideLayouts/slideLayout7.xml" Id="rId1" /></Relationships>
</file>

<file path=ppt/slides/_rels/slide39.xml.rels>&#65279;<?xml version="1.0" encoding="utf-8"?><Relationships xmlns="http://schemas.openxmlformats.org/package/2006/relationships"><Relationship Type="http://schemas.openxmlformats.org/officeDocument/2006/relationships/image" Target="/ppt/media/image33.jpeg" Id="rId2" /><Relationship Type="http://schemas.openxmlformats.org/officeDocument/2006/relationships/slideLayout" Target="/ppt/slideLayouts/slideLayout2.xml" Id="rId1" /></Relationships>
</file>

<file path=ppt/slides/_rels/slide4.xml.rels>&#65279;<?xml version="1.0" encoding="utf-8"?><Relationships xmlns="http://schemas.openxmlformats.org/package/2006/relationships"><Relationship Type="http://schemas.openxmlformats.org/officeDocument/2006/relationships/image" Target="/ppt/media/image10.jpeg" Id="rId3" /><Relationship Type="http://schemas.openxmlformats.org/officeDocument/2006/relationships/notesSlide" Target="/ppt/notesSlides/notesSlide2.xml" Id="rId2" /><Relationship Type="http://schemas.openxmlformats.org/officeDocument/2006/relationships/slideLayout" Target="/ppt/slideLayouts/slideLayout7.xml" Id="rId1" /></Relationships>
</file>

<file path=ppt/slides/_rels/slide40.xml.rels>&#65279;<?xml version="1.0" encoding="utf-8"?><Relationships xmlns="http://schemas.openxmlformats.org/package/2006/relationships"><Relationship Type="http://schemas.openxmlformats.org/officeDocument/2006/relationships/image" Target="/ppt/media/image34.jpeg" Id="rId2" /><Relationship Type="http://schemas.openxmlformats.org/officeDocument/2006/relationships/slideLayout" Target="/ppt/slideLayouts/slideLayout2.xml" Id="rId1" /></Relationships>
</file>

<file path=ppt/slides/_rels/slide41.xml.rels>&#65279;<?xml version="1.0" encoding="utf-8"?><Relationships xmlns="http://schemas.openxmlformats.org/package/2006/relationships"><Relationship Type="http://schemas.openxmlformats.org/officeDocument/2006/relationships/image" Target="/ppt/media/image10.jpeg" Id="rId2" /><Relationship Type="http://schemas.openxmlformats.org/officeDocument/2006/relationships/slideLayout" Target="/ppt/slideLayouts/slideLayout7.xml" Id="rId1" /></Relationships>
</file>

<file path=ppt/slides/_rels/slide5.xml.rels>&#65279;<?xml version="1.0" encoding="utf-8"?><Relationships xmlns="http://schemas.openxmlformats.org/package/2006/relationships"><Relationship Type="http://schemas.openxmlformats.org/officeDocument/2006/relationships/notesSlide" Target="/ppt/notesSlides/notesSlide3.xml" Id="rId2" /><Relationship Type="http://schemas.openxmlformats.org/officeDocument/2006/relationships/slideLayout" Target="/ppt/slideLayouts/slideLayout2.xml" Id="rId1" /><Relationship Type="http://schemas.openxmlformats.org/officeDocument/2006/relationships/image" Target="/ppt/media/image11.jpeg" Id="rId4" /><Relationship Type="http://schemas.openxmlformats.org/officeDocument/2006/relationships/hyperlink" Target="https://theconversation.com/why-romanias-election-was-annulled-and-what-happens-next-245779" TargetMode="External" Id="rId3" /></Relationships>
</file>

<file path=ppt/slides/_rels/slide6.xml.rels>&#65279;<?xml version="1.0" encoding="utf-8"?><Relationships xmlns="http://schemas.openxmlformats.org/package/2006/relationships"><Relationship Type="http://schemas.openxmlformats.org/officeDocument/2006/relationships/image" Target="/ppt/media/image12.png" Id="rId3" /><Relationship Type="http://schemas.openxmlformats.org/officeDocument/2006/relationships/notesSlide" Target="/ppt/notesSlides/notesSlide4.xml" Id="rId2" /><Relationship Type="http://schemas.openxmlformats.org/officeDocument/2006/relationships/slideLayout" Target="/ppt/slideLayouts/slideLayout9.xml" Id="rId1" /></Relationships>
</file>

<file path=ppt/slides/_rels/slide7.xml.rels>&#65279;<?xml version="1.0" encoding="utf-8"?><Relationships xmlns="http://schemas.openxmlformats.org/package/2006/relationships"><Relationship Type="http://schemas.microsoft.com/office/2007/relationships/diagramDrawing" Target="/ppt/diagrams/drawing2.xml" Id="rId8" /><Relationship Type="http://schemas.microsoft.com/office/2018/10/relationships/comments" Target="/ppt/comments/modernComment_16D_A81DABCA.xml" Id="rId3" /><Relationship Type="http://schemas.openxmlformats.org/officeDocument/2006/relationships/diagramColors" Target="/ppt/diagrams/colors2.xml" Id="rId7" /><Relationship Type="http://schemas.openxmlformats.org/officeDocument/2006/relationships/notesSlide" Target="/ppt/notesSlides/notesSlide5.xml" Id="rId2" /><Relationship Type="http://schemas.openxmlformats.org/officeDocument/2006/relationships/slideLayout" Target="/ppt/slideLayouts/slideLayout2.xml" Id="rId1" /><Relationship Type="http://schemas.openxmlformats.org/officeDocument/2006/relationships/diagramQuickStyle" Target="/ppt/diagrams/quickStyle2.xml" Id="rId6" /><Relationship Type="http://schemas.openxmlformats.org/officeDocument/2006/relationships/diagramLayout" Target="/ppt/diagrams/layout2.xml" Id="rId5" /><Relationship Type="http://schemas.openxmlformats.org/officeDocument/2006/relationships/diagramData" Target="/ppt/diagrams/data2.xml" Id="rId4" /></Relationships>
</file>

<file path=ppt/slides/_rels/slide8.xml.rels>&#65279;<?xml version="1.0" encoding="utf-8"?><Relationships xmlns="http://schemas.openxmlformats.org/package/2006/relationships"><Relationship Type="http://schemas.microsoft.com/office/2018/10/relationships/comments" Target="/ppt/comments/modernComment_16E_6D72711F.xml" Id="rId3" /><Relationship Type="http://schemas.openxmlformats.org/officeDocument/2006/relationships/notesSlide" Target="/ppt/notesSlides/notesSlide6.xml" Id="rId2" /><Relationship Type="http://schemas.openxmlformats.org/officeDocument/2006/relationships/slideLayout" Target="/ppt/slideLayouts/slideLayout2.xml" Id="rId1" /><Relationship Type="http://schemas.openxmlformats.org/officeDocument/2006/relationships/image" Target="/ppt/media/image13.png" Id="rId4" /></Relationships>
</file>

<file path=ppt/slides/_rels/slide9.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notesSlide" Target="/ppt/notesSlides/notesSlide7.xml" Id="rId2" /><Relationship Type="http://schemas.openxmlformats.org/officeDocument/2006/relationships/slideLayout" Target="/ppt/slideLayouts/slideLayout2.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15F74-D53A-7500-3FFF-31D58DAD8F6E}"/>
              </a:ext>
            </a:extLst>
          </p:cNvPr>
          <p:cNvSpPr>
            <a:spLocks noGrp="1"/>
          </p:cNvSpPr>
          <p:nvPr>
            <p:ph type="ctrTitle"/>
          </p:nvPr>
        </p:nvSpPr>
        <p:spPr>
          <a:xfrm>
            <a:off x="1097280" y="1549614"/>
            <a:ext cx="10058400" cy="2775497"/>
          </a:xfrm>
        </p:spPr>
        <p:txBody>
          <a:bodyPr>
            <a:normAutofit/>
          </a:bodyPr>
          <a:lstStyle/>
          <a:p>
            <a:r>
              <a:rPr lang="pt-PT" sz="5400" dirty="0"/>
              <a:t>Saber responder aos desafios democráticos e à desinformação</a:t>
            </a:r>
          </a:p>
        </p:txBody>
      </p:sp>
      <p:sp>
        <p:nvSpPr>
          <p:cNvPr id="3" name="Subtítulo 2">
            <a:extLst>
              <a:ext uri="{FF2B5EF4-FFF2-40B4-BE49-F238E27FC236}">
                <a16:creationId xmlns:a16="http://schemas.microsoft.com/office/drawing/2014/main" id="{87B84AA9-49AC-BD35-5CBA-58DE79048D53}"/>
              </a:ext>
            </a:extLst>
          </p:cNvPr>
          <p:cNvSpPr>
            <a:spLocks noGrp="1"/>
          </p:cNvSpPr>
          <p:nvPr>
            <p:ph type="subTitle" idx="1"/>
          </p:nvPr>
        </p:nvSpPr>
        <p:spPr/>
        <p:txBody>
          <a:bodyPr/>
          <a:lstStyle/>
          <a:p>
            <a:pPr algn="r"/>
            <a:r>
              <a:rPr lang="pt-PT" dirty="0"/>
              <a:t>Versão para utilização com alunos</a:t>
            </a:r>
          </a:p>
          <a:p>
            <a:pPr algn="r"/>
            <a:r>
              <a:rPr lang="pt-PT" dirty="0"/>
              <a:t>janeiro de 2025</a:t>
            </a:r>
          </a:p>
        </p:txBody>
      </p:sp>
      <p:pic>
        <p:nvPicPr>
          <p:cNvPr id="6" name="Imagem 5" descr="Uma imagem com Gráficos, Tipo de letra, design gráfico, captura de ecrã&#10;&#10;Descrição gerada automaticamente">
            <a:extLst>
              <a:ext uri="{FF2B5EF4-FFF2-40B4-BE49-F238E27FC236}">
                <a16:creationId xmlns:a16="http://schemas.microsoft.com/office/drawing/2014/main" id="{5FDF70DC-9B34-41CB-4B92-239B6C6C67BB}"/>
              </a:ext>
            </a:extLst>
          </p:cNvPr>
          <p:cNvPicPr>
            <a:picLocks noChangeAspect="1"/>
          </p:cNvPicPr>
          <p:nvPr/>
        </p:nvPicPr>
        <p:blipFill>
          <a:blip r:embed="rId2"/>
          <a:stretch>
            <a:fillRect/>
          </a:stretch>
        </p:blipFill>
        <p:spPr>
          <a:xfrm>
            <a:off x="1097280" y="436474"/>
            <a:ext cx="3958872" cy="954580"/>
          </a:xfrm>
          <a:prstGeom prst="rect">
            <a:avLst/>
          </a:prstGeom>
        </p:spPr>
      </p:pic>
      <p:sp>
        <p:nvSpPr>
          <p:cNvPr id="7" name="Date Placeholder 3">
            <a:extLst>
              <a:ext uri="{FF2B5EF4-FFF2-40B4-BE49-F238E27FC236}">
                <a16:creationId xmlns:a16="http://schemas.microsoft.com/office/drawing/2014/main" id="{BF034A72-FCA3-5C93-EE9C-AF8C250C5FF3}"/>
              </a:ext>
            </a:extLst>
          </p:cNvPr>
          <p:cNvSpPr>
            <a:spLocks noGrp="1"/>
          </p:cNvSpPr>
          <p:nvPr>
            <p:ph type="dt" sz="half" idx="10"/>
          </p:nvPr>
        </p:nvSpPr>
        <p:spPr>
          <a:xfrm>
            <a:off x="8745855" y="6459785"/>
            <a:ext cx="2472271" cy="365125"/>
          </a:xfrm>
        </p:spPr>
        <p:txBody>
          <a:bodyPr/>
          <a:lstStyle>
            <a:lvl1pPr algn="r">
              <a:defRPr/>
            </a:lvl1pPr>
          </a:lstStyle>
          <a:p>
            <a:fld id="{4BDF68E2-58F2-4D09-BE8B-E3BD06533059}" type="datetimeFigureOut">
              <a:rPr lang="en-US" smtClean="0"/>
              <a:pPr/>
              <a:t>2/5/2025</a:t>
            </a:fld>
            <a:endParaRPr lang="en-US" dirty="0"/>
          </a:p>
        </p:txBody>
      </p:sp>
      <p:sp>
        <p:nvSpPr>
          <p:cNvPr id="8" name="Footer Placeholder 4">
            <a:extLst>
              <a:ext uri="{FF2B5EF4-FFF2-40B4-BE49-F238E27FC236}">
                <a16:creationId xmlns:a16="http://schemas.microsoft.com/office/drawing/2014/main" id="{0FDCF9DA-ACB1-C98A-C641-E36EAB547305}"/>
              </a:ext>
            </a:extLst>
          </p:cNvPr>
          <p:cNvSpPr>
            <a:spLocks noGrp="1"/>
          </p:cNvSpPr>
          <p:nvPr>
            <p:ph type="ftr" sz="quarter" idx="11"/>
          </p:nvPr>
        </p:nvSpPr>
        <p:spPr>
          <a:xfrm>
            <a:off x="1104910" y="6459785"/>
            <a:ext cx="4822804" cy="365125"/>
          </a:xfrm>
        </p:spPr>
        <p:txBody>
          <a:bodyPr/>
          <a:lstStyle/>
          <a:p>
            <a:pPr algn="l"/>
            <a:r>
              <a:rPr lang="en-US" dirty="0"/>
              <a:t>ALGOWATCH - </a:t>
            </a:r>
            <a:r>
              <a:rPr lang="en-US" cap="none" dirty="0"/>
              <a:t>Decoding algorithms: media and AI literacy for all</a:t>
            </a:r>
            <a:endParaRPr lang="en-US" dirty="0"/>
          </a:p>
        </p:txBody>
      </p:sp>
      <p:pic>
        <p:nvPicPr>
          <p:cNvPr id="9" name="Imagem 8">
            <a:extLst>
              <a:ext uri="{FF2B5EF4-FFF2-40B4-BE49-F238E27FC236}">
                <a16:creationId xmlns:a16="http://schemas.microsoft.com/office/drawing/2014/main" id="{37EB8E67-5774-1AC4-082D-CF151F0CAB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7281" y="5721226"/>
            <a:ext cx="2599586" cy="579999"/>
          </a:xfrm>
          <a:prstGeom prst="rect">
            <a:avLst/>
          </a:prstGeom>
        </p:spPr>
      </p:pic>
    </p:spTree>
    <p:extLst>
      <p:ext uri="{BB962C8B-B14F-4D97-AF65-F5344CB8AC3E}">
        <p14:creationId xmlns:p14="http://schemas.microsoft.com/office/powerpoint/2010/main" val="4232266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F7046C-1693-3040-2BFB-D60A3BCB8479}"/>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B3763440-2311-2EE4-25CE-C51E3CB6AF6F}"/>
              </a:ext>
            </a:extLst>
          </p:cNvPr>
          <p:cNvPicPr>
            <a:picLocks noChangeAspect="1"/>
          </p:cNvPicPr>
          <p:nvPr/>
        </p:nvPicPr>
        <p:blipFill>
          <a:blip r:embed="rId3"/>
          <a:srcRect l="716" r="716"/>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DB15626F-D423-8D47-BFD5-2655A726E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B009B391-D017-F682-6340-B46E9DD583B7}"/>
              </a:ext>
            </a:extLst>
          </p:cNvPr>
          <p:cNvSpPr>
            <a:spLocks noGrp="1"/>
          </p:cNvSpPr>
          <p:nvPr>
            <p:ph type="title"/>
          </p:nvPr>
        </p:nvSpPr>
        <p:spPr>
          <a:xfrm>
            <a:off x="5124206" y="324922"/>
            <a:ext cx="6339840" cy="1666501"/>
          </a:xfrm>
        </p:spPr>
        <p:txBody>
          <a:bodyPr>
            <a:normAutofit/>
          </a:bodyPr>
          <a:lstStyle/>
          <a:p>
            <a:r>
              <a:rPr lang="pt-PT" dirty="0">
                <a:solidFill>
                  <a:schemeClr val="tx1"/>
                </a:solidFill>
              </a:rPr>
              <a:t>Navegando (</a:t>
            </a:r>
            <a:r>
              <a:rPr lang="pt-PT" dirty="0" err="1">
                <a:solidFill>
                  <a:schemeClr val="tx1"/>
                </a:solidFill>
              </a:rPr>
              <a:t>Browsing</a:t>
            </a:r>
            <a:r>
              <a:rPr lang="pt-PT" dirty="0">
                <a:solidFill>
                  <a:schemeClr val="tx1"/>
                </a:solidFill>
              </a:rPr>
              <a:t>)</a:t>
            </a:r>
          </a:p>
        </p:txBody>
      </p:sp>
      <p:sp>
        <p:nvSpPr>
          <p:cNvPr id="15" name="Rectangle 10">
            <a:extLst>
              <a:ext uri="{FF2B5EF4-FFF2-40B4-BE49-F238E27FC236}">
                <a16:creationId xmlns:a16="http://schemas.microsoft.com/office/drawing/2014/main" id="{1F96B639-5D7E-308C-7EB2-8E5A65DBB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C004AE06-BC61-0DAA-C04A-F567F017FB0A}"/>
              </a:ext>
            </a:extLst>
          </p:cNvPr>
          <p:cNvSpPr>
            <a:spLocks noGrp="1"/>
          </p:cNvSpPr>
          <p:nvPr>
            <p:ph idx="1"/>
          </p:nvPr>
        </p:nvSpPr>
        <p:spPr>
          <a:xfrm>
            <a:off x="5124206" y="2236303"/>
            <a:ext cx="6339840" cy="3475875"/>
          </a:xfrm>
        </p:spPr>
        <p:txBody>
          <a:bodyPr>
            <a:normAutofit/>
          </a:bodyPr>
          <a:lstStyle/>
          <a:p>
            <a:r>
              <a:rPr lang="pt-PT" sz="3000" dirty="0">
                <a:solidFill>
                  <a:schemeClr val="tx1"/>
                </a:solidFill>
              </a:rPr>
              <a:t>É como </a:t>
            </a:r>
            <a:r>
              <a:rPr lang="pt-PT" sz="3000" b="1" dirty="0">
                <a:solidFill>
                  <a:schemeClr val="tx1"/>
                </a:solidFill>
              </a:rPr>
              <a:t>explorar casualmente sítios Web, redes sociais ou vídeos</a:t>
            </a:r>
            <a:r>
              <a:rPr lang="pt-PT" sz="3000" dirty="0">
                <a:solidFill>
                  <a:schemeClr val="tx1"/>
                </a:solidFill>
              </a:rPr>
              <a:t> para ver o que nos interessa ou para descobrir coisas novas.</a:t>
            </a:r>
          </a:p>
          <a:p>
            <a:pPr marL="0" indent="0">
              <a:buNone/>
            </a:pPr>
            <a:endParaRPr lang="en-US" sz="1800" dirty="0">
              <a:solidFill>
                <a:srgbClr val="FFFFFF"/>
              </a:solidFill>
            </a:endParaRPr>
          </a:p>
        </p:txBody>
      </p:sp>
    </p:spTree>
    <p:extLst>
      <p:ext uri="{BB962C8B-B14F-4D97-AF65-F5344CB8AC3E}">
        <p14:creationId xmlns:p14="http://schemas.microsoft.com/office/powerpoint/2010/main" val="178286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08103D-C2EA-F881-9240-42EA70E2EA80}"/>
            </a:ext>
          </a:extLst>
        </p:cNvPr>
        <p:cNvGrpSpPr/>
        <p:nvPr/>
      </p:nvGrpSpPr>
      <p:grpSpPr>
        <a:xfrm>
          <a:off x="0" y="0"/>
          <a:ext cx="0" cy="0"/>
          <a:chOff x="0" y="0"/>
          <a:chExt cx="0" cy="0"/>
        </a:xfrm>
      </p:grpSpPr>
      <p:sp>
        <p:nvSpPr>
          <p:cNvPr id="14" name="Rectangle 8">
            <a:extLst>
              <a:ext uri="{FF2B5EF4-FFF2-40B4-BE49-F238E27FC236}">
                <a16:creationId xmlns:a16="http://schemas.microsoft.com/office/drawing/2014/main" id="{6C68278F-537F-789A-6DD3-376E5ECAC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C38A57AE-003E-5FCE-95F4-0F3C7A764942}"/>
              </a:ext>
            </a:extLst>
          </p:cNvPr>
          <p:cNvSpPr>
            <a:spLocks noGrp="1"/>
          </p:cNvSpPr>
          <p:nvPr>
            <p:ph type="title"/>
          </p:nvPr>
        </p:nvSpPr>
        <p:spPr>
          <a:xfrm>
            <a:off x="5124206" y="324922"/>
            <a:ext cx="6339840" cy="1666501"/>
          </a:xfrm>
        </p:spPr>
        <p:txBody>
          <a:bodyPr>
            <a:normAutofit/>
          </a:bodyPr>
          <a:lstStyle/>
          <a:p>
            <a:r>
              <a:rPr lang="pt-PT" dirty="0">
                <a:solidFill>
                  <a:schemeClr val="tx1"/>
                </a:solidFill>
              </a:rPr>
              <a:t>Envolvimento</a:t>
            </a:r>
          </a:p>
        </p:txBody>
      </p:sp>
      <p:sp>
        <p:nvSpPr>
          <p:cNvPr id="15" name="Rectangle 10">
            <a:extLst>
              <a:ext uri="{FF2B5EF4-FFF2-40B4-BE49-F238E27FC236}">
                <a16:creationId xmlns:a16="http://schemas.microsoft.com/office/drawing/2014/main" id="{951FF44D-6052-7013-D7D9-DF7384C6C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BD11F0AF-F1E8-CAA3-0F09-1449276FE46A}"/>
              </a:ext>
            </a:extLst>
          </p:cNvPr>
          <p:cNvSpPr>
            <a:spLocks noGrp="1"/>
          </p:cNvSpPr>
          <p:nvPr>
            <p:ph idx="1"/>
          </p:nvPr>
        </p:nvSpPr>
        <p:spPr>
          <a:xfrm>
            <a:off x="5124206" y="2236303"/>
            <a:ext cx="6339840" cy="3475875"/>
          </a:xfrm>
        </p:spPr>
        <p:txBody>
          <a:bodyPr>
            <a:normAutofit/>
          </a:bodyPr>
          <a:lstStyle/>
          <a:p>
            <a:r>
              <a:rPr lang="pt-PT" sz="2400" b="0" i="0" dirty="0">
                <a:solidFill>
                  <a:srgbClr val="000000"/>
                </a:solidFill>
                <a:effectLst/>
                <a:latin typeface="Inter"/>
              </a:rPr>
              <a:t>O envolvimento em linha pode variar, dependendo do comportamento através de, por exemplo, comentários, partilhas, gostos e transferências...</a:t>
            </a:r>
          </a:p>
          <a:p>
            <a:pPr marL="0" indent="0">
              <a:buNone/>
            </a:pPr>
            <a:endParaRPr lang="en-US" sz="2800" dirty="0">
              <a:solidFill>
                <a:schemeClr val="tx1"/>
              </a:solidFill>
            </a:endParaRPr>
          </a:p>
        </p:txBody>
      </p:sp>
      <p:grpSp>
        <p:nvGrpSpPr>
          <p:cNvPr id="6" name="Agrupar 5">
            <a:extLst>
              <a:ext uri="{FF2B5EF4-FFF2-40B4-BE49-F238E27FC236}">
                <a16:creationId xmlns:a16="http://schemas.microsoft.com/office/drawing/2014/main" id="{438ED7E2-B286-8A14-E0FF-712C25D0229B}"/>
              </a:ext>
            </a:extLst>
          </p:cNvPr>
          <p:cNvGrpSpPr/>
          <p:nvPr/>
        </p:nvGrpSpPr>
        <p:grpSpPr>
          <a:xfrm>
            <a:off x="-11289" y="784578"/>
            <a:ext cx="4578972" cy="6073422"/>
            <a:chOff x="-11289" y="784578"/>
            <a:chExt cx="4578972" cy="6073422"/>
          </a:xfrm>
        </p:grpSpPr>
        <p:pic>
          <p:nvPicPr>
            <p:cNvPr id="13" name="Picture 4">
              <a:extLst>
                <a:ext uri="{FF2B5EF4-FFF2-40B4-BE49-F238E27FC236}">
                  <a16:creationId xmlns:a16="http://schemas.microsoft.com/office/drawing/2014/main" id="{948F2E0B-9FC4-667E-9D59-84B54A7D27BF}"/>
                </a:ext>
              </a:extLst>
            </p:cNvPr>
            <p:cNvPicPr>
              <a:picLocks noChangeAspect="1"/>
            </p:cNvPicPr>
            <p:nvPr/>
          </p:nvPicPr>
          <p:blipFill>
            <a:blip r:embed="rId3"/>
            <a:stretch/>
          </p:blipFill>
          <p:spPr>
            <a:xfrm>
              <a:off x="0" y="784578"/>
              <a:ext cx="4567683" cy="5288844"/>
            </a:xfrm>
            <a:prstGeom prst="rect">
              <a:avLst/>
            </a:prstGeom>
          </p:spPr>
        </p:pic>
        <p:sp>
          <p:nvSpPr>
            <p:cNvPr id="4" name="Retângulo 3">
              <a:extLst>
                <a:ext uri="{FF2B5EF4-FFF2-40B4-BE49-F238E27FC236}">
                  <a16:creationId xmlns:a16="http://schemas.microsoft.com/office/drawing/2014/main" id="{DF9DB72E-622D-CC2C-AE7E-2CD12CBFA114}"/>
                </a:ext>
              </a:extLst>
            </p:cNvPr>
            <p:cNvSpPr/>
            <p:nvPr/>
          </p:nvSpPr>
          <p:spPr>
            <a:xfrm>
              <a:off x="-11289" y="6208889"/>
              <a:ext cx="4578972" cy="6491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270810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1" name="Rectangle 11">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2" name="Rectangle 13">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3">
            <a:extLst>
              <a:ext uri="{FF2B5EF4-FFF2-40B4-BE49-F238E27FC236}">
                <a16:creationId xmlns:a16="http://schemas.microsoft.com/office/drawing/2014/main" id="{872F1E0C-83E4-AC42-B6E4-7A64ED46C9F2}"/>
              </a:ext>
            </a:extLst>
          </p:cNvPr>
          <p:cNvPicPr>
            <a:picLocks noGrp="1" noChangeAspect="1"/>
          </p:cNvPicPr>
          <p:nvPr>
            <p:ph type="pic" idx="1"/>
          </p:nvPr>
        </p:nvPicPr>
        <p:blipFill>
          <a:blip r:embed="rId3"/>
          <a:srcRect t="6057" r="-1" b="13845"/>
          <a:stretch/>
        </p:blipFill>
        <p:spPr>
          <a:xfrm>
            <a:off x="842772" y="841248"/>
            <a:ext cx="10506456" cy="5175504"/>
          </a:xfrm>
          <a:prstGeom prst="rect">
            <a:avLst/>
          </a:prstGeom>
        </p:spPr>
      </p:pic>
      <p:sp>
        <p:nvSpPr>
          <p:cNvPr id="6" name="CaixaDeTexto 5">
            <a:extLst>
              <a:ext uri="{FF2B5EF4-FFF2-40B4-BE49-F238E27FC236}">
                <a16:creationId xmlns:a16="http://schemas.microsoft.com/office/drawing/2014/main" id="{41488D95-B17E-4F2B-E0B0-005248379242}"/>
              </a:ext>
            </a:extLst>
          </p:cNvPr>
          <p:cNvSpPr txBox="1"/>
          <p:nvPr/>
        </p:nvSpPr>
        <p:spPr>
          <a:xfrm>
            <a:off x="9527828" y="5960531"/>
            <a:ext cx="1761063" cy="338554"/>
          </a:xfrm>
          <a:prstGeom prst="rect">
            <a:avLst/>
          </a:prstGeom>
          <a:noFill/>
        </p:spPr>
        <p:txBody>
          <a:bodyPr wrap="square" rtlCol="0">
            <a:spAutoFit/>
          </a:bodyPr>
          <a:lstStyle/>
          <a:p>
            <a:r>
              <a:rPr lang="pt-PT" sz="1600" dirty="0" err="1"/>
              <a:t>Source</a:t>
            </a:r>
            <a:r>
              <a:rPr lang="pt-PT" sz="1600" dirty="0"/>
              <a:t>: </a:t>
            </a:r>
            <a:r>
              <a:rPr lang="pt-PT" sz="1600" dirty="0" err="1"/>
              <a:t>Mapendo</a:t>
            </a:r>
            <a:endParaRPr lang="pt-PT" sz="1600" dirty="0"/>
          </a:p>
        </p:txBody>
      </p:sp>
    </p:spTree>
    <p:extLst>
      <p:ext uri="{BB962C8B-B14F-4D97-AF65-F5344CB8AC3E}">
        <p14:creationId xmlns:p14="http://schemas.microsoft.com/office/powerpoint/2010/main" val="126560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8EEABC-2011-1C2C-FC31-34ADA63736B6}"/>
            </a:ext>
          </a:extLst>
        </p:cNvPr>
        <p:cNvGrpSpPr/>
        <p:nvPr/>
      </p:nvGrpSpPr>
      <p:grpSpPr>
        <a:xfrm>
          <a:off x="0" y="0"/>
          <a:ext cx="0" cy="0"/>
          <a:chOff x="0" y="0"/>
          <a:chExt cx="0" cy="0"/>
        </a:xfrm>
      </p:grpSpPr>
      <p:pic>
        <p:nvPicPr>
          <p:cNvPr id="13" name="Picture 4" descr="Robô a pé ao bloquear a olhar para outros robots">
            <a:extLst>
              <a:ext uri="{FF2B5EF4-FFF2-40B4-BE49-F238E27FC236}">
                <a16:creationId xmlns:a16="http://schemas.microsoft.com/office/drawing/2014/main" id="{7018A56E-A5D8-4F38-FD7E-0682470DDF6F}"/>
              </a:ext>
            </a:extLst>
          </p:cNvPr>
          <p:cNvPicPr>
            <a:picLocks noChangeAspect="1"/>
          </p:cNvPicPr>
          <p:nvPr/>
        </p:nvPicPr>
        <p:blipFill>
          <a:blip r:embed="rId4"/>
          <a:srcRect l="31221" r="31221"/>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F4A1A35A-0122-C003-040A-B9E9E5955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905BCB11-2FA7-8C8A-3B90-9D27D38AE122}"/>
              </a:ext>
            </a:extLst>
          </p:cNvPr>
          <p:cNvSpPr>
            <a:spLocks noGrp="1"/>
          </p:cNvSpPr>
          <p:nvPr>
            <p:ph type="title"/>
          </p:nvPr>
        </p:nvSpPr>
        <p:spPr>
          <a:xfrm>
            <a:off x="5124206" y="324922"/>
            <a:ext cx="6339840" cy="1666501"/>
          </a:xfrm>
        </p:spPr>
        <p:txBody>
          <a:bodyPr>
            <a:normAutofit/>
          </a:bodyPr>
          <a:lstStyle/>
          <a:p>
            <a:r>
              <a:rPr lang="pt-PT" dirty="0">
                <a:solidFill>
                  <a:schemeClr val="tx1"/>
                </a:solidFill>
              </a:rPr>
              <a:t>IA e Sistemas de IA</a:t>
            </a:r>
          </a:p>
        </p:txBody>
      </p:sp>
      <p:sp>
        <p:nvSpPr>
          <p:cNvPr id="15" name="Rectangle 10">
            <a:extLst>
              <a:ext uri="{FF2B5EF4-FFF2-40B4-BE49-F238E27FC236}">
                <a16:creationId xmlns:a16="http://schemas.microsoft.com/office/drawing/2014/main" id="{5DEFADA5-417D-F521-6E7A-C319FE63C7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A5BC6618-F4D1-0D22-415C-27541F7BEEB4}"/>
              </a:ext>
            </a:extLst>
          </p:cNvPr>
          <p:cNvSpPr>
            <a:spLocks noGrp="1"/>
          </p:cNvSpPr>
          <p:nvPr>
            <p:ph idx="1"/>
          </p:nvPr>
        </p:nvSpPr>
        <p:spPr>
          <a:xfrm>
            <a:off x="5124206" y="2236304"/>
            <a:ext cx="6339840" cy="4296774"/>
          </a:xfrm>
        </p:spPr>
        <p:txBody>
          <a:bodyPr>
            <a:normAutofit/>
          </a:bodyPr>
          <a:lstStyle/>
          <a:p>
            <a:r>
              <a:rPr lang="pt-PT" sz="2800" dirty="0">
                <a:solidFill>
                  <a:schemeClr val="tx1"/>
                </a:solidFill>
              </a:rPr>
              <a:t>AI refere-se a </a:t>
            </a:r>
            <a:r>
              <a:rPr lang="pt-PT" sz="2800" b="1" dirty="0">
                <a:solidFill>
                  <a:schemeClr val="tx1"/>
                </a:solidFill>
              </a:rPr>
              <a:t>programas de computador que procuram imitar a forma como os humanos resolvem problemas, analisam dados, criam, conversam</a:t>
            </a:r>
            <a:r>
              <a:rPr lang="pt-PT" sz="2800" dirty="0">
                <a:solidFill>
                  <a:schemeClr val="tx1"/>
                </a:solidFill>
              </a:rPr>
              <a:t>, etc.</a:t>
            </a:r>
          </a:p>
          <a:p>
            <a:r>
              <a:rPr lang="pt-PT" sz="2800" dirty="0">
                <a:solidFill>
                  <a:schemeClr val="tx1"/>
                </a:solidFill>
              </a:rPr>
              <a:t>Os resultados dos sistemas de IA </a:t>
            </a:r>
            <a:r>
              <a:rPr lang="pt-PT" sz="2800" b="1" dirty="0">
                <a:solidFill>
                  <a:schemeClr val="tx1"/>
                </a:solidFill>
              </a:rPr>
              <a:t>podem ser difíceis de distinguir do conteúdo criado por humanos</a:t>
            </a:r>
          </a:p>
          <a:p>
            <a:endParaRPr lang="en-US" sz="2800" dirty="0">
              <a:solidFill>
                <a:schemeClr val="tx1"/>
              </a:solidFill>
            </a:endParaRPr>
          </a:p>
          <a:p>
            <a:pPr marL="0" indent="0">
              <a:buNone/>
            </a:pPr>
            <a:endParaRPr lang="en-US" sz="1800" dirty="0">
              <a:solidFill>
                <a:srgbClr val="FFFFFF"/>
              </a:solidFill>
            </a:endParaRPr>
          </a:p>
        </p:txBody>
      </p:sp>
    </p:spTree>
    <p:extLst>
      <p:ext uri="{BB962C8B-B14F-4D97-AF65-F5344CB8AC3E}">
        <p14:creationId xmlns:p14="http://schemas.microsoft.com/office/powerpoint/2010/main" val="412663635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C48FD84-7F12-A540-0AC6-42F76EB10180}"/>
              </a:ext>
            </a:extLst>
          </p:cNvPr>
          <p:cNvSpPr>
            <a:spLocks noGrp="1"/>
          </p:cNvSpPr>
          <p:nvPr>
            <p:ph type="title"/>
          </p:nvPr>
        </p:nvSpPr>
        <p:spPr>
          <a:xfrm>
            <a:off x="6411685" y="634946"/>
            <a:ext cx="5127171" cy="1450757"/>
          </a:xfrm>
        </p:spPr>
        <p:txBody>
          <a:bodyPr>
            <a:normAutofit/>
          </a:bodyPr>
          <a:lstStyle/>
          <a:p>
            <a:r>
              <a:rPr lang="pt-PT" dirty="0" err="1"/>
              <a:t>Prompt</a:t>
            </a:r>
            <a:endParaRPr lang="pt-PT" dirty="0"/>
          </a:p>
        </p:txBody>
      </p:sp>
      <p:pic>
        <p:nvPicPr>
          <p:cNvPr id="7" name="Graphic 6" descr="Open Quotation Mark">
            <a:extLst>
              <a:ext uri="{FF2B5EF4-FFF2-40B4-BE49-F238E27FC236}">
                <a16:creationId xmlns:a16="http://schemas.microsoft.com/office/drawing/2014/main" id="{ED218F04-EF99-258A-87C6-EAADB74F35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5C36DE80-B515-B767-CD8B-75E32D7DE9CF}"/>
              </a:ext>
            </a:extLst>
          </p:cNvPr>
          <p:cNvSpPr>
            <a:spLocks noGrp="1"/>
          </p:cNvSpPr>
          <p:nvPr>
            <p:ph idx="1"/>
          </p:nvPr>
        </p:nvSpPr>
        <p:spPr>
          <a:xfrm>
            <a:off x="6411684" y="2198914"/>
            <a:ext cx="5127172" cy="3670180"/>
          </a:xfrm>
        </p:spPr>
        <p:txBody>
          <a:bodyPr>
            <a:normAutofit/>
          </a:bodyPr>
          <a:lstStyle/>
          <a:p>
            <a:r>
              <a:rPr lang="pt-PT" sz="2800" dirty="0"/>
              <a:t>Podes escrever um poema à maneira de Camões que evoque os riscos da desinformação para a democracia?</a:t>
            </a:r>
          </a:p>
          <a:p>
            <a:endParaRPr lang="pt-PT"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322715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2" name="Rectangle 11">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44B0DA43-239B-CF30-D123-C58E4BDE1CC2}"/>
              </a:ext>
            </a:extLst>
          </p:cNvPr>
          <p:cNvSpPr>
            <a:spLocks noGrp="1"/>
          </p:cNvSpPr>
          <p:nvPr>
            <p:ph type="title"/>
          </p:nvPr>
        </p:nvSpPr>
        <p:spPr>
          <a:xfrm>
            <a:off x="1097280" y="286603"/>
            <a:ext cx="10058400" cy="1450757"/>
          </a:xfrm>
        </p:spPr>
        <p:txBody>
          <a:bodyPr>
            <a:normAutofit/>
          </a:bodyPr>
          <a:lstStyle/>
          <a:p>
            <a:r>
              <a:rPr lang="pt-PT" dirty="0"/>
              <a:t>Os sistemas de IA podem…</a:t>
            </a:r>
          </a:p>
        </p:txBody>
      </p:sp>
      <p:graphicFrame>
        <p:nvGraphicFramePr>
          <p:cNvPr id="5" name="Marcador de Posição de Conteúdo 2">
            <a:extLst>
              <a:ext uri="{FF2B5EF4-FFF2-40B4-BE49-F238E27FC236}">
                <a16:creationId xmlns:a16="http://schemas.microsoft.com/office/drawing/2014/main" id="{A7E3D0C6-84DF-F2D5-E71E-AB86803A2377}"/>
              </a:ext>
            </a:extLst>
          </p:cNvPr>
          <p:cNvGraphicFramePr>
            <a:graphicFrameLocks noGrp="1"/>
          </p:cNvGraphicFramePr>
          <p:nvPr>
            <p:ph idx="1"/>
            <p:extLst>
              <p:ext uri="{D42A27DB-BD31-4B8C-83A1-F6EECF244321}">
                <p14:modId xmlns:p14="http://schemas.microsoft.com/office/powerpoint/2010/main" val="172793032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00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3FA414-BDCA-7371-A7F6-FCD6AC240A4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72532A-143A-6517-39D2-5A6712CF0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59FFBA-14FD-1F4B-F655-DC96165652AF}"/>
              </a:ext>
            </a:extLst>
          </p:cNvPr>
          <p:cNvSpPr>
            <a:spLocks noGrp="1"/>
          </p:cNvSpPr>
          <p:nvPr>
            <p:ph type="title"/>
          </p:nvPr>
        </p:nvSpPr>
        <p:spPr>
          <a:xfrm>
            <a:off x="6411685" y="634946"/>
            <a:ext cx="5127171" cy="1450757"/>
          </a:xfrm>
        </p:spPr>
        <p:txBody>
          <a:bodyPr>
            <a:normAutofit/>
          </a:bodyPr>
          <a:lstStyle/>
          <a:p>
            <a:r>
              <a:rPr lang="pt-PT" dirty="0" err="1"/>
              <a:t>Prompt</a:t>
            </a:r>
            <a:endParaRPr lang="pt-PT" dirty="0"/>
          </a:p>
        </p:txBody>
      </p:sp>
      <p:pic>
        <p:nvPicPr>
          <p:cNvPr id="7" name="Graphic 6" descr="Open Quotation Mark">
            <a:extLst>
              <a:ext uri="{FF2B5EF4-FFF2-40B4-BE49-F238E27FC236}">
                <a16:creationId xmlns:a16="http://schemas.microsoft.com/office/drawing/2014/main" id="{6A21E8DA-3BB1-2186-982D-E5383B1162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EB1477EB-7789-DDB0-4B84-45141E3E8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72EC5317-1A3F-CC42-B5CD-07A76DAC8FFB}"/>
              </a:ext>
            </a:extLst>
          </p:cNvPr>
          <p:cNvSpPr>
            <a:spLocks noGrp="1"/>
          </p:cNvSpPr>
          <p:nvPr>
            <p:ph idx="1"/>
          </p:nvPr>
        </p:nvSpPr>
        <p:spPr>
          <a:xfrm>
            <a:off x="6411684" y="2198914"/>
            <a:ext cx="5127172" cy="3670180"/>
          </a:xfrm>
        </p:spPr>
        <p:txBody>
          <a:bodyPr>
            <a:normAutofit/>
          </a:bodyPr>
          <a:lstStyle/>
          <a:p>
            <a:r>
              <a:rPr lang="en-US" sz="2400" dirty="0" err="1"/>
              <a:t>Desenha</a:t>
            </a:r>
            <a:r>
              <a:rPr lang="en-US" sz="2400" dirty="0"/>
              <a:t/>
            </a:r>
            <a:r>
              <a:rPr lang="en-US" sz="2400" dirty="0" err="1"/>
              <a:t>uma</a:t>
            </a:r>
            <a:r>
              <a:rPr lang="en-US" sz="2400" dirty="0"/>
              <a:t/>
            </a:r>
            <a:r>
              <a:rPr lang="en-US" sz="2400" dirty="0" err="1"/>
              <a:t>pessoa</a:t>
            </a:r>
            <a:r>
              <a:rPr lang="en-US" sz="2400" dirty="0"/>
              <a:t/>
            </a:r>
            <a:r>
              <a:rPr lang="en-US" sz="2400" dirty="0" err="1"/>
              <a:t>deficiente</a:t>
            </a:r>
            <a:r>
              <a:rPr lang="en-US" sz="2400" dirty="0"/>
              <a:t>.</a:t>
            </a:r>
          </a:p>
        </p:txBody>
      </p:sp>
      <p:sp>
        <p:nvSpPr>
          <p:cNvPr id="14" name="Rectangle 13">
            <a:extLst>
              <a:ext uri="{FF2B5EF4-FFF2-40B4-BE49-F238E27FC236}">
                <a16:creationId xmlns:a16="http://schemas.microsoft.com/office/drawing/2014/main" id="{5E8689C0-FBBD-FDA8-47D6-E6A08C50D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6" name="Rectangle 15">
            <a:extLst>
              <a:ext uri="{FF2B5EF4-FFF2-40B4-BE49-F238E27FC236}">
                <a16:creationId xmlns:a16="http://schemas.microsoft.com/office/drawing/2014/main" id="{1A611352-B977-3A14-DE51-C8C089326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216658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EED13FBA-73BF-D4AB-F476-0C0565A97A68}"/>
              </a:ext>
            </a:extLst>
          </p:cNvPr>
          <p:cNvPicPr>
            <a:picLocks noChangeAspect="1"/>
          </p:cNvPicPr>
          <p:nvPr/>
        </p:nvPicPr>
        <p:blipFill>
          <a:blip r:embed="rId3"/>
          <a:stretch>
            <a:fillRect/>
          </a:stretch>
        </p:blipFill>
        <p:spPr>
          <a:xfrm>
            <a:off x="5903748" y="844550"/>
            <a:ext cx="4645976" cy="5168900"/>
          </a:xfrm>
          <a:prstGeom prst="rect">
            <a:avLst/>
          </a:prstGeom>
        </p:spPr>
      </p:pic>
      <p:graphicFrame>
        <p:nvGraphicFramePr>
          <p:cNvPr id="7" name="Marcador de Posição do Texto 3">
            <a:extLst>
              <a:ext uri="{FF2B5EF4-FFF2-40B4-BE49-F238E27FC236}">
                <a16:creationId xmlns:a16="http://schemas.microsoft.com/office/drawing/2014/main" id="{14BCA329-C42F-5A78-58BD-CCB20C946A97}"/>
              </a:ext>
            </a:extLst>
          </p:cNvPr>
          <p:cNvGraphicFramePr/>
          <p:nvPr>
            <p:extLst>
              <p:ext uri="{D42A27DB-BD31-4B8C-83A1-F6EECF244321}">
                <p14:modId xmlns:p14="http://schemas.microsoft.com/office/powerpoint/2010/main" val="1709725305"/>
              </p:ext>
            </p:extLst>
          </p:nvPr>
        </p:nvGraphicFramePr>
        <p:xfrm>
          <a:off x="457200" y="699911"/>
          <a:ext cx="3200400" cy="5605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577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C6E877-F437-4E0C-2ABE-236BE2191498}"/>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920ECD59-72F6-FBA8-20DD-1FA817DBFEE2}"/>
              </a:ext>
            </a:extLst>
          </p:cNvPr>
          <p:cNvPicPr>
            <a:picLocks noChangeAspect="1"/>
          </p:cNvPicPr>
          <p:nvPr/>
        </p:nvPicPr>
        <p:blipFill>
          <a:blip r:embed="rId3"/>
          <a:srcRect l="1824" r="1824"/>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F6EC438F-6CE8-3A37-68EC-DB5C298A2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8BF97EEF-3405-291B-1AE1-EF80155794DD}"/>
              </a:ext>
            </a:extLst>
          </p:cNvPr>
          <p:cNvSpPr>
            <a:spLocks noGrp="1"/>
          </p:cNvSpPr>
          <p:nvPr>
            <p:ph type="title"/>
          </p:nvPr>
        </p:nvSpPr>
        <p:spPr>
          <a:xfrm>
            <a:off x="5124206" y="324922"/>
            <a:ext cx="6435616" cy="1666501"/>
          </a:xfrm>
        </p:spPr>
        <p:txBody>
          <a:bodyPr>
            <a:normAutofit/>
          </a:bodyPr>
          <a:lstStyle/>
          <a:p>
            <a:r>
              <a:rPr lang="pt-PT" dirty="0">
                <a:solidFill>
                  <a:schemeClr val="tx1"/>
                </a:solidFill>
              </a:rPr>
              <a:t>Lei da IA (União Europeia)</a:t>
            </a:r>
          </a:p>
        </p:txBody>
      </p:sp>
      <p:sp>
        <p:nvSpPr>
          <p:cNvPr id="15" name="Rectangle 10">
            <a:extLst>
              <a:ext uri="{FF2B5EF4-FFF2-40B4-BE49-F238E27FC236}">
                <a16:creationId xmlns:a16="http://schemas.microsoft.com/office/drawing/2014/main" id="{C29F8199-2E10-4946-4557-CEF6E5A17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1FA6403D-1D7F-79A9-955D-138B7ACD867D}"/>
              </a:ext>
            </a:extLst>
          </p:cNvPr>
          <p:cNvSpPr>
            <a:spLocks noGrp="1"/>
          </p:cNvSpPr>
          <p:nvPr>
            <p:ph idx="1"/>
          </p:nvPr>
        </p:nvSpPr>
        <p:spPr>
          <a:xfrm>
            <a:off x="5124206" y="2236304"/>
            <a:ext cx="6339840" cy="4296774"/>
          </a:xfrm>
        </p:spPr>
        <p:txBody>
          <a:bodyPr>
            <a:normAutofit/>
          </a:bodyPr>
          <a:lstStyle/>
          <a:p>
            <a:r>
              <a:rPr lang="pt-PT" sz="2800" dirty="0">
                <a:solidFill>
                  <a:schemeClr val="tx1"/>
                </a:solidFill>
              </a:rPr>
              <a:t>Visa garantir que os fornecedores de sistemas de IA</a:t>
            </a:r>
          </a:p>
          <a:p>
            <a:r>
              <a:rPr lang="pt-PT" sz="2800" dirty="0">
                <a:solidFill>
                  <a:schemeClr val="tx1"/>
                </a:solidFill>
              </a:rPr>
              <a:t>- respeitam os níveis de "risco"</a:t>
            </a:r>
          </a:p>
          <a:p>
            <a:r>
              <a:rPr lang="pt-PT" sz="2800" dirty="0">
                <a:solidFill>
                  <a:schemeClr val="tx1"/>
                </a:solidFill>
              </a:rPr>
              <a:t>- cumprem os requisitos obrigatórios</a:t>
            </a:r>
          </a:p>
          <a:p>
            <a:endParaRPr lang="pt-PT" sz="2800" dirty="0">
              <a:solidFill>
                <a:schemeClr val="tx1"/>
              </a:solidFill>
            </a:endParaRPr>
          </a:p>
          <a:p>
            <a:r>
              <a:rPr lang="pt-PT" sz="2800" dirty="0">
                <a:solidFill>
                  <a:schemeClr val="tx1"/>
                </a:solidFill>
              </a:rPr>
              <a:t>É dada especial atenção </a:t>
            </a:r>
            <a:r>
              <a:rPr lang="pt-PT" sz="2800" b="1" dirty="0">
                <a:solidFill>
                  <a:schemeClr val="tx1"/>
                </a:solidFill>
              </a:rPr>
              <a:t>à privacidade dos dados dos utilizadores, bem como aos </a:t>
            </a:r>
            <a:r>
              <a:rPr lang="pt-PT" sz="2800" b="1" dirty="0" err="1">
                <a:solidFill>
                  <a:schemeClr val="tx1"/>
                </a:solidFill>
              </a:rPr>
              <a:t>deepfakes</a:t>
            </a:r>
            <a:r>
              <a:rPr lang="pt-PT" sz="2800" dirty="0">
                <a:solidFill>
                  <a:schemeClr val="tx1"/>
                </a:solidFill>
              </a:rPr>
              <a:t>.</a:t>
            </a:r>
          </a:p>
          <a:p>
            <a:endParaRPr lang="en-US" sz="2800" dirty="0">
              <a:solidFill>
                <a:schemeClr val="tx1"/>
              </a:solidFill>
            </a:endParaRPr>
          </a:p>
          <a:p>
            <a:endParaRPr lang="en-US" sz="2800" dirty="0">
              <a:solidFill>
                <a:schemeClr val="tx1"/>
              </a:solidFill>
            </a:endParaRPr>
          </a:p>
          <a:p>
            <a:pPr marL="0" indent="0">
              <a:buNone/>
            </a:pPr>
            <a:endParaRPr lang="en-US" sz="1800" dirty="0">
              <a:solidFill>
                <a:srgbClr val="FFFFFF"/>
              </a:solidFill>
            </a:endParaRPr>
          </a:p>
        </p:txBody>
      </p:sp>
    </p:spTree>
    <p:extLst>
      <p:ext uri="{BB962C8B-B14F-4D97-AF65-F5344CB8AC3E}">
        <p14:creationId xmlns:p14="http://schemas.microsoft.com/office/powerpoint/2010/main" val="990826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9269AB-F5C8-A493-A293-5F756D7F0E4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3CB5CA1-FA5B-121F-2F07-4C0E57D70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7C37EB-0010-9E98-C142-D4ADF4B93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5D850-1186-31ED-A5B9-709621B1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a 1">
            <a:extLst>
              <a:ext uri="{FF2B5EF4-FFF2-40B4-BE49-F238E27FC236}">
                <a16:creationId xmlns:a16="http://schemas.microsoft.com/office/drawing/2014/main" id="{524FB89F-882D-C016-F1E9-6095F146DC14}"/>
              </a:ext>
            </a:extLst>
          </p:cNvPr>
          <p:cNvGraphicFramePr/>
          <p:nvPr>
            <p:extLst>
              <p:ext uri="{D42A27DB-BD31-4B8C-83A1-F6EECF244321}">
                <p14:modId xmlns:p14="http://schemas.microsoft.com/office/powerpoint/2010/main" val="3330691046"/>
              </p:ext>
            </p:extLst>
          </p:nvPr>
        </p:nvGraphicFramePr>
        <p:xfrm>
          <a:off x="801511" y="719666"/>
          <a:ext cx="104309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xão reta 4">
            <a:extLst>
              <a:ext uri="{FF2B5EF4-FFF2-40B4-BE49-F238E27FC236}">
                <a16:creationId xmlns:a16="http://schemas.microsoft.com/office/drawing/2014/main" id="{B64B74C5-D978-B968-021C-C43100B613AF}"/>
              </a:ext>
            </a:extLst>
          </p:cNvPr>
          <p:cNvCxnSpPr>
            <a:cxnSpLocks/>
          </p:cNvCxnSpPr>
          <p:nvPr/>
        </p:nvCxnSpPr>
        <p:spPr>
          <a:xfrm>
            <a:off x="2867378" y="2246488"/>
            <a:ext cx="20545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exão reta 5">
            <a:extLst>
              <a:ext uri="{FF2B5EF4-FFF2-40B4-BE49-F238E27FC236}">
                <a16:creationId xmlns:a16="http://schemas.microsoft.com/office/drawing/2014/main" id="{757371B4-D727-90E4-6FFF-FF716BE72E72}"/>
              </a:ext>
            </a:extLst>
          </p:cNvPr>
          <p:cNvCxnSpPr>
            <a:cxnSpLocks/>
          </p:cNvCxnSpPr>
          <p:nvPr/>
        </p:nvCxnSpPr>
        <p:spPr>
          <a:xfrm>
            <a:off x="2325511" y="3335864"/>
            <a:ext cx="315524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exão reta 14">
            <a:extLst>
              <a:ext uri="{FF2B5EF4-FFF2-40B4-BE49-F238E27FC236}">
                <a16:creationId xmlns:a16="http://schemas.microsoft.com/office/drawing/2014/main" id="{51E888A2-C579-8C6D-264E-FB01D31F429B}"/>
              </a:ext>
            </a:extLst>
          </p:cNvPr>
          <p:cNvCxnSpPr>
            <a:cxnSpLocks/>
          </p:cNvCxnSpPr>
          <p:nvPr/>
        </p:nvCxnSpPr>
        <p:spPr>
          <a:xfrm>
            <a:off x="1772356" y="4413950"/>
            <a:ext cx="425591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Conexão reta 16">
            <a:extLst>
              <a:ext uri="{FF2B5EF4-FFF2-40B4-BE49-F238E27FC236}">
                <a16:creationId xmlns:a16="http://schemas.microsoft.com/office/drawing/2014/main" id="{C9DBC8F3-ECC6-25C5-E9C1-0EFC9408F4E1}"/>
              </a:ext>
            </a:extLst>
          </p:cNvPr>
          <p:cNvCxnSpPr>
            <a:cxnSpLocks/>
          </p:cNvCxnSpPr>
          <p:nvPr/>
        </p:nvCxnSpPr>
        <p:spPr>
          <a:xfrm>
            <a:off x="1253067" y="5503327"/>
            <a:ext cx="53227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3" name="CaixaDeTexto 32">
            <a:extLst>
              <a:ext uri="{FF2B5EF4-FFF2-40B4-BE49-F238E27FC236}">
                <a16:creationId xmlns:a16="http://schemas.microsoft.com/office/drawing/2014/main" id="{8762E18F-BAD4-A171-32B0-934168965FE7}"/>
              </a:ext>
            </a:extLst>
          </p:cNvPr>
          <p:cNvSpPr txBox="1"/>
          <p:nvPr/>
        </p:nvSpPr>
        <p:spPr>
          <a:xfrm>
            <a:off x="3228622" y="1354672"/>
            <a:ext cx="688621" cy="830997"/>
          </a:xfrm>
          <a:prstGeom prst="rect">
            <a:avLst/>
          </a:prstGeom>
          <a:noFill/>
        </p:spPr>
        <p:txBody>
          <a:bodyPr wrap="square" rtlCol="0">
            <a:spAutoFit/>
          </a:bodyPr>
          <a:lstStyle/>
          <a:p>
            <a:pPr algn="ctr"/>
            <a:r>
              <a:rPr lang="pt-PT" sz="4800" b="1" dirty="0">
                <a:solidFill>
                  <a:schemeClr val="bg1"/>
                </a:solidFill>
              </a:rPr>
              <a:t>1</a:t>
            </a:r>
          </a:p>
        </p:txBody>
      </p:sp>
      <p:sp>
        <p:nvSpPr>
          <p:cNvPr id="34" name="CaixaDeTexto 33">
            <a:extLst>
              <a:ext uri="{FF2B5EF4-FFF2-40B4-BE49-F238E27FC236}">
                <a16:creationId xmlns:a16="http://schemas.microsoft.com/office/drawing/2014/main" id="{2CA3227F-C831-BE8B-097D-809B226AA5C1}"/>
              </a:ext>
            </a:extLst>
          </p:cNvPr>
          <p:cNvSpPr txBox="1"/>
          <p:nvPr/>
        </p:nvSpPr>
        <p:spPr>
          <a:xfrm>
            <a:off x="3234265" y="2410183"/>
            <a:ext cx="688621" cy="830997"/>
          </a:xfrm>
          <a:prstGeom prst="rect">
            <a:avLst/>
          </a:prstGeom>
          <a:noFill/>
        </p:spPr>
        <p:txBody>
          <a:bodyPr wrap="square" rtlCol="0">
            <a:spAutoFit/>
          </a:bodyPr>
          <a:lstStyle/>
          <a:p>
            <a:pPr algn="ctr"/>
            <a:r>
              <a:rPr lang="pt-PT" sz="4800" b="1" dirty="0">
                <a:solidFill>
                  <a:schemeClr val="bg1"/>
                </a:solidFill>
              </a:rPr>
              <a:t>2</a:t>
            </a:r>
          </a:p>
        </p:txBody>
      </p:sp>
      <p:sp>
        <p:nvSpPr>
          <p:cNvPr id="35" name="CaixaDeTexto 34">
            <a:extLst>
              <a:ext uri="{FF2B5EF4-FFF2-40B4-BE49-F238E27FC236}">
                <a16:creationId xmlns:a16="http://schemas.microsoft.com/office/drawing/2014/main" id="{4DEF18E3-52F0-CFFA-E59C-B156CE75CF6E}"/>
              </a:ext>
            </a:extLst>
          </p:cNvPr>
          <p:cNvSpPr txBox="1"/>
          <p:nvPr/>
        </p:nvSpPr>
        <p:spPr>
          <a:xfrm>
            <a:off x="3239908" y="3522139"/>
            <a:ext cx="688621" cy="830997"/>
          </a:xfrm>
          <a:prstGeom prst="rect">
            <a:avLst/>
          </a:prstGeom>
          <a:noFill/>
        </p:spPr>
        <p:txBody>
          <a:bodyPr wrap="square" rtlCol="0">
            <a:spAutoFit/>
          </a:bodyPr>
          <a:lstStyle/>
          <a:p>
            <a:pPr algn="ctr"/>
            <a:r>
              <a:rPr lang="pt-PT" sz="4800" b="1" dirty="0">
                <a:solidFill>
                  <a:schemeClr val="bg1"/>
                </a:solidFill>
              </a:rPr>
              <a:t>3</a:t>
            </a:r>
          </a:p>
        </p:txBody>
      </p:sp>
      <p:sp>
        <p:nvSpPr>
          <p:cNvPr id="36" name="CaixaDeTexto 35">
            <a:extLst>
              <a:ext uri="{FF2B5EF4-FFF2-40B4-BE49-F238E27FC236}">
                <a16:creationId xmlns:a16="http://schemas.microsoft.com/office/drawing/2014/main" id="{0FC6F58D-59DF-E7B4-951B-08D73EAB8637}"/>
              </a:ext>
            </a:extLst>
          </p:cNvPr>
          <p:cNvSpPr txBox="1"/>
          <p:nvPr/>
        </p:nvSpPr>
        <p:spPr>
          <a:xfrm>
            <a:off x="3234262" y="4509918"/>
            <a:ext cx="688621" cy="830997"/>
          </a:xfrm>
          <a:prstGeom prst="rect">
            <a:avLst/>
          </a:prstGeom>
          <a:noFill/>
        </p:spPr>
        <p:txBody>
          <a:bodyPr wrap="square" rtlCol="0">
            <a:spAutoFit/>
          </a:bodyPr>
          <a:lstStyle/>
          <a:p>
            <a:pPr algn="ctr"/>
            <a:r>
              <a:rPr lang="pt-PT" sz="4800" b="1" dirty="0">
                <a:solidFill>
                  <a:schemeClr val="bg1"/>
                </a:solidFill>
              </a:rPr>
              <a:t>4</a:t>
            </a:r>
          </a:p>
        </p:txBody>
      </p:sp>
    </p:spTree>
    <p:extLst>
      <p:ext uri="{BB962C8B-B14F-4D97-AF65-F5344CB8AC3E}">
        <p14:creationId xmlns:p14="http://schemas.microsoft.com/office/powerpoint/2010/main" val="44186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8591CA75-DC0D-41A8-EBB0-4C4091883BE5}"/>
              </a:ext>
            </a:extLst>
          </p:cNvPr>
          <p:cNvSpPr>
            <a:spLocks noGrp="1"/>
          </p:cNvSpPr>
          <p:nvPr>
            <p:ph type="title"/>
          </p:nvPr>
        </p:nvSpPr>
        <p:spPr>
          <a:xfrm>
            <a:off x="1066800" y="5252936"/>
            <a:ext cx="10058400" cy="1028715"/>
          </a:xfrm>
        </p:spPr>
        <p:txBody>
          <a:bodyPr>
            <a:normAutofit/>
          </a:bodyPr>
          <a:lstStyle/>
          <a:p>
            <a:pPr algn="ctr"/>
            <a:r>
              <a:rPr lang="pt-PT" dirty="0">
                <a:solidFill>
                  <a:srgbClr val="FFFFFF"/>
                </a:solidFill>
              </a:rPr>
              <a:t>Índice</a:t>
            </a:r>
            <a:br>
              <a:rPr lang="pt-PT" dirty="0">
                <a:solidFill>
                  <a:srgbClr val="FFFFFF"/>
                </a:solidFill>
              </a:rPr>
            </a:br>
            <a:r>
              <a:rPr lang="pt-PT" sz="2000" dirty="0">
                <a:solidFill>
                  <a:srgbClr val="FFFFFF"/>
                </a:solidFill>
              </a:rPr>
              <a:t>(Todas as imagens utilizadas neste documento estão isentas de direitos de autor)</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graphicFrame>
        <p:nvGraphicFramePr>
          <p:cNvPr id="5" name="Marcador de Posição de Conteúdo 2">
            <a:extLst>
              <a:ext uri="{FF2B5EF4-FFF2-40B4-BE49-F238E27FC236}">
                <a16:creationId xmlns:a16="http://schemas.microsoft.com/office/drawing/2014/main" id="{6823F6C6-374B-4C6A-EEBD-2173D7C5CF0D}"/>
              </a:ext>
            </a:extLst>
          </p:cNvPr>
          <p:cNvGraphicFramePr>
            <a:graphicFrameLocks noGrp="1"/>
          </p:cNvGraphicFramePr>
          <p:nvPr>
            <p:ph idx="1"/>
            <p:extLst>
              <p:ext uri="{D42A27DB-BD31-4B8C-83A1-F6EECF244321}">
                <p14:modId xmlns:p14="http://schemas.microsoft.com/office/powerpoint/2010/main" val="3581102399"/>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138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a:extLst>
            <a:ext uri="{FF2B5EF4-FFF2-40B4-BE49-F238E27FC236}">
              <a16:creationId xmlns:a16="http://schemas.microsoft.com/office/drawing/2014/main" id="{910ED118-1CD4-2275-BAB0-054E00D44045}"/>
            </a:ext>
          </a:extLst>
        </p:cNvPr>
        <p:cNvGrpSpPr/>
        <p:nvPr/>
      </p:nvGrpSpPr>
      <p:grpSpPr>
        <a:xfrm>
          <a:off x="0" y="0"/>
          <a:ext cx="0" cy="0"/>
          <a:chOff x="0" y="0"/>
          <a:chExt cx="0" cy="0"/>
        </a:xfrm>
      </p:grpSpPr>
      <p:sp>
        <p:nvSpPr>
          <p:cNvPr id="19"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0"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2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F52F93-DD9B-4BB6-B5B3-657FB8A19734}"/>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pt-PT" sz="6600" dirty="0">
                <a:solidFill>
                  <a:schemeClr val="tx2"/>
                </a:solidFill>
              </a:rPr>
              <a:t>O que é que descobriste? O que recordas?</a:t>
            </a:r>
            <a:endParaRPr lang="en-US" sz="6600" dirty="0">
              <a:solidFill>
                <a:schemeClr val="tx2"/>
              </a:solidFill>
            </a:endParaRPr>
          </a:p>
        </p:txBody>
      </p:sp>
      <p:cxnSp>
        <p:nvCxnSpPr>
          <p:cNvPr id="23" name="Straight Connector 1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4" name="Rectangle 16">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231750270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95514-6973-C369-E048-F74A4BD5A91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AB9C63F-E9B7-AD69-582E-594F8EDF5DFF}"/>
              </a:ext>
            </a:extLst>
          </p:cNvPr>
          <p:cNvSpPr>
            <a:spLocks noGrp="1"/>
          </p:cNvSpPr>
          <p:nvPr>
            <p:ph type="title"/>
          </p:nvPr>
        </p:nvSpPr>
        <p:spPr/>
        <p:txBody>
          <a:bodyPr/>
          <a:lstStyle/>
          <a:p>
            <a:r>
              <a:rPr lang="pt-PT" dirty="0"/>
              <a:t>2. Explorando </a:t>
            </a:r>
            <a:r>
              <a:rPr lang="pt-PT" dirty="0" err="1"/>
              <a:t>quizzes</a:t>
            </a:r>
            <a:endParaRPr lang="pt-PT" dirty="0"/>
          </a:p>
        </p:txBody>
      </p:sp>
      <p:sp>
        <p:nvSpPr>
          <p:cNvPr id="3" name="Marcador de Posição do Texto 2">
            <a:extLst>
              <a:ext uri="{FF2B5EF4-FFF2-40B4-BE49-F238E27FC236}">
                <a16:creationId xmlns:a16="http://schemas.microsoft.com/office/drawing/2014/main" id="{0D4280DB-CC68-966D-AE70-B7D833D76571}"/>
              </a:ext>
            </a:extLst>
          </p:cNvPr>
          <p:cNvSpPr>
            <a:spLocks noGrp="1"/>
          </p:cNvSpPr>
          <p:nvPr>
            <p:ph type="body" idx="1"/>
          </p:nvPr>
        </p:nvSpPr>
        <p:spPr/>
        <p:txBody>
          <a:bodyPr/>
          <a:lstStyle/>
          <a:p>
            <a:pPr lvl="0"/>
            <a:r>
              <a:rPr lang="en-US" dirty="0"/>
              <a:t>Fake news, </a:t>
            </a:r>
            <a:r>
              <a:rPr lang="en-US" dirty="0" err="1"/>
              <a:t>desinformação</a:t>
            </a:r>
            <a:r>
              <a:rPr lang="en-US" dirty="0"/>
              <a:t>, </a:t>
            </a:r>
            <a:r>
              <a:rPr lang="en-US" dirty="0" err="1"/>
              <a:t>cidadania</a:t>
            </a:r>
            <a:r>
              <a:rPr lang="en-US" dirty="0"/>
              <a:t> digital</a:t>
            </a:r>
            <a:endParaRPr lang="pt-PT" dirty="0"/>
          </a:p>
        </p:txBody>
      </p:sp>
    </p:spTree>
    <p:extLst>
      <p:ext uri="{BB962C8B-B14F-4D97-AF65-F5344CB8AC3E}">
        <p14:creationId xmlns:p14="http://schemas.microsoft.com/office/powerpoint/2010/main" val="65653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82C6AC-CC91-ABA6-E3D5-5B25098D90E0}"/>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A012B48E-B6CF-77BB-81B1-4C4E5F377381}"/>
              </a:ext>
            </a:extLst>
          </p:cNvPr>
          <p:cNvPicPr>
            <a:picLocks noChangeAspect="1"/>
          </p:cNvPicPr>
          <p:nvPr/>
        </p:nvPicPr>
        <p:blipFill>
          <a:blip r:embed="rId2"/>
          <a:srcRect l="35813" r="26630"/>
          <a:stretch/>
        </p:blipFill>
        <p:spPr>
          <a:xfrm>
            <a:off x="20" y="10"/>
            <a:ext cx="4578952" cy="6857990"/>
          </a:xfrm>
          <a:prstGeom prst="rect">
            <a:avLst/>
          </a:prstGeom>
        </p:spPr>
      </p:pic>
      <p:sp>
        <p:nvSpPr>
          <p:cNvPr id="20" name="Rectangle 19">
            <a:extLst>
              <a:ext uri="{FF2B5EF4-FFF2-40B4-BE49-F238E27FC236}">
                <a16:creationId xmlns:a16="http://schemas.microsoft.com/office/drawing/2014/main" id="{867345AE-E9FF-AEDC-1C03-E6D926F95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7BB5331F-F39C-19CE-DA54-B74F6706D511}"/>
              </a:ext>
            </a:extLst>
          </p:cNvPr>
          <p:cNvSpPr>
            <a:spLocks noGrp="1"/>
          </p:cNvSpPr>
          <p:nvPr>
            <p:ph type="title"/>
          </p:nvPr>
        </p:nvSpPr>
        <p:spPr>
          <a:xfrm>
            <a:off x="5124206" y="516835"/>
            <a:ext cx="6339840" cy="1666501"/>
          </a:xfrm>
        </p:spPr>
        <p:txBody>
          <a:bodyPr>
            <a:normAutofit/>
          </a:bodyPr>
          <a:lstStyle/>
          <a:p>
            <a:r>
              <a:rPr lang="pt-PT" sz="4000" dirty="0">
                <a:solidFill>
                  <a:schemeClr val="tx1"/>
                </a:solidFill>
              </a:rPr>
              <a:t>Desinformação</a:t>
            </a:r>
          </a:p>
        </p:txBody>
      </p:sp>
      <p:sp>
        <p:nvSpPr>
          <p:cNvPr id="22" name="Rectangle 21">
            <a:extLst>
              <a:ext uri="{FF2B5EF4-FFF2-40B4-BE49-F238E27FC236}">
                <a16:creationId xmlns:a16="http://schemas.microsoft.com/office/drawing/2014/main" id="{EE502B96-12F2-70CB-A42F-D6660EF64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7EFAAB41-E191-5E9F-88A6-7DCE2BC54C98}"/>
              </a:ext>
            </a:extLst>
          </p:cNvPr>
          <p:cNvSpPr>
            <a:spLocks noGrp="1"/>
          </p:cNvSpPr>
          <p:nvPr>
            <p:ph idx="1"/>
          </p:nvPr>
        </p:nvSpPr>
        <p:spPr>
          <a:xfrm>
            <a:off x="5124206" y="2236304"/>
            <a:ext cx="6339840" cy="3652667"/>
          </a:xfrm>
        </p:spPr>
        <p:txBody>
          <a:bodyPr>
            <a:normAutofit/>
          </a:bodyPr>
          <a:lstStyle/>
          <a:p>
            <a:r>
              <a:rPr lang="pt-PT" sz="2800" dirty="0">
                <a:solidFill>
                  <a:schemeClr val="tx1"/>
                </a:solidFill>
              </a:rPr>
              <a:t>Narrativa comprovadamente </a:t>
            </a:r>
            <a:r>
              <a:rPr lang="pt-PT" sz="2800" b="1" dirty="0">
                <a:solidFill>
                  <a:schemeClr val="tx1"/>
                </a:solidFill>
              </a:rPr>
              <a:t>falsa ou enganosa</a:t>
            </a:r>
            <a:r>
              <a:rPr lang="pt-PT" sz="2800" dirty="0">
                <a:solidFill>
                  <a:schemeClr val="tx1"/>
                </a:solidFill>
              </a:rPr>
              <a:t> que é criada, apresentada e </a:t>
            </a:r>
            <a:r>
              <a:rPr lang="pt-PT" sz="2800" b="1" dirty="0">
                <a:solidFill>
                  <a:schemeClr val="tx1"/>
                </a:solidFill>
              </a:rPr>
              <a:t>disseminada para obter vantagens económicas ou para enganar deliberadamente o público</a:t>
            </a:r>
            <a:r>
              <a:rPr lang="pt-PT" sz="2800" dirty="0">
                <a:solidFill>
                  <a:schemeClr val="tx1"/>
                </a:solidFill>
              </a:rPr>
              <a:t>. Pode causar </a:t>
            </a:r>
            <a:r>
              <a:rPr lang="pt-PT" sz="2800" b="1" dirty="0">
                <a:solidFill>
                  <a:schemeClr val="tx1"/>
                </a:solidFill>
              </a:rPr>
              <a:t>dano</a:t>
            </a:r>
            <a:r>
              <a:rPr lang="pt-PT" sz="2800" dirty="0">
                <a:solidFill>
                  <a:schemeClr val="tx1"/>
                </a:solidFill>
              </a:rPr>
              <a:t> e </a:t>
            </a:r>
            <a:r>
              <a:rPr lang="pt-PT" sz="2800" b="1" dirty="0">
                <a:solidFill>
                  <a:schemeClr val="tx1"/>
                </a:solidFill>
              </a:rPr>
              <a:t>ameaçar processos democráticos</a:t>
            </a:r>
            <a:r>
              <a:rPr lang="pt-PT" sz="2800" dirty="0">
                <a:solidFill>
                  <a:schemeClr val="tx1"/>
                </a:solidFill>
              </a:rPr>
              <a:t>, a saúde, a segurança e o ambiente.</a:t>
            </a:r>
          </a:p>
          <a:p>
            <a:pPr algn="r"/>
            <a:r>
              <a:rPr lang="en-US" sz="2800" dirty="0">
                <a:solidFill>
                  <a:schemeClr val="tx1"/>
                </a:solidFill>
              </a:rPr>
              <a:t>(</a:t>
            </a:r>
            <a:r>
              <a:rPr lang="en-US" sz="2800" dirty="0" err="1">
                <a:solidFill>
                  <a:schemeClr val="tx1"/>
                </a:solidFill>
              </a:rPr>
              <a:t>Comissão</a:t>
            </a:r>
            <a:r>
              <a:rPr lang="en-US" sz="2800" dirty="0">
                <a:solidFill>
                  <a:schemeClr val="tx1"/>
                </a:solidFill>
              </a:rPr>
              <a:t/>
            </a:r>
            <a:r>
              <a:rPr lang="en-US" sz="2800" dirty="0" err="1">
                <a:solidFill>
                  <a:schemeClr val="tx1"/>
                </a:solidFill>
              </a:rPr>
              <a:t>Europeia</a:t>
            </a:r>
            <a:r>
              <a:rPr lang="en-US" sz="2800" dirty="0">
                <a:solidFill>
                  <a:schemeClr val="tx1"/>
                </a:solidFill>
              </a:rPr>
              <a:t>, 2022)</a:t>
            </a:r>
          </a:p>
          <a:p>
            <a:pPr marL="0" indent="0">
              <a:buNone/>
            </a:pPr>
            <a:endParaRPr lang="en-US" sz="1800" dirty="0">
              <a:solidFill>
                <a:srgbClr val="FFFFFF"/>
              </a:solidFill>
            </a:endParaRPr>
          </a:p>
        </p:txBody>
      </p:sp>
    </p:spTree>
    <p:extLst>
      <p:ext uri="{BB962C8B-B14F-4D97-AF65-F5344CB8AC3E}">
        <p14:creationId xmlns:p14="http://schemas.microsoft.com/office/powerpoint/2010/main" val="35997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F92EA8-114B-8CB5-1B3E-1726D1D1519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00709B5-A55A-3D89-181A-189314DEA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B59624-7F35-3299-41B8-C195B9378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2E07D8-E2BC-A303-BC63-BB9AE526B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7">
            <a:extLst>
              <a:ext uri="{FF2B5EF4-FFF2-40B4-BE49-F238E27FC236}">
                <a16:creationId xmlns:a16="http://schemas.microsoft.com/office/drawing/2014/main" id="{05E92936-27B0-EC82-EEDD-06B094C1E1AB}"/>
              </a:ext>
            </a:extLst>
          </p:cNvPr>
          <p:cNvPicPr>
            <a:picLocks noChangeAspect="1"/>
          </p:cNvPicPr>
          <p:nvPr/>
        </p:nvPicPr>
        <p:blipFill>
          <a:blip r:embed="rId3"/>
          <a:srcRect l="2394" r="2394"/>
          <a:stretch/>
        </p:blipFill>
        <p:spPr>
          <a:xfrm>
            <a:off x="842772" y="841248"/>
            <a:ext cx="10506456" cy="5175504"/>
          </a:xfrm>
          <a:prstGeom prst="rect">
            <a:avLst/>
          </a:prstGeom>
        </p:spPr>
      </p:pic>
      <p:sp>
        <p:nvSpPr>
          <p:cNvPr id="3" name="ZoneTexte 8">
            <a:extLst>
              <a:ext uri="{FF2B5EF4-FFF2-40B4-BE49-F238E27FC236}">
                <a16:creationId xmlns:a16="http://schemas.microsoft.com/office/drawing/2014/main" id="{107A9324-38C1-A8A9-9A88-F59B82AC76A2}"/>
              </a:ext>
            </a:extLst>
          </p:cNvPr>
          <p:cNvSpPr txBox="1"/>
          <p:nvPr/>
        </p:nvSpPr>
        <p:spPr>
          <a:xfrm>
            <a:off x="1749778" y="5320659"/>
            <a:ext cx="9505244" cy="523220"/>
          </a:xfrm>
          <a:prstGeom prst="rect">
            <a:avLst/>
          </a:prstGeom>
          <a:noFill/>
        </p:spPr>
        <p:txBody>
          <a:bodyPr wrap="square" rtlCol="0">
            <a:spAutoFit/>
          </a:bodyPr>
          <a:lstStyle/>
          <a:p>
            <a:r>
              <a:rPr lang="en-US" sz="2800" dirty="0">
                <a:solidFill>
                  <a:schemeClr val="bg1"/>
                </a:solidFill>
              </a:rPr>
              <a:t>Mito                             Propaganda                Teoria da </a:t>
            </a:r>
            <a:r>
              <a:rPr lang="en-US" sz="2800" dirty="0" err="1">
                <a:solidFill>
                  <a:schemeClr val="bg1"/>
                </a:solidFill>
              </a:rPr>
              <a:t>conspiração</a:t>
            </a:r>
            <a:endParaRPr lang="en-US" sz="2800" dirty="0">
              <a:solidFill>
                <a:schemeClr val="bg1"/>
              </a:solidFill>
            </a:endParaRPr>
          </a:p>
        </p:txBody>
      </p:sp>
      <p:sp>
        <p:nvSpPr>
          <p:cNvPr id="4" name="ZoneTexte 3">
            <a:extLst>
              <a:ext uri="{FF2B5EF4-FFF2-40B4-BE49-F238E27FC236}">
                <a16:creationId xmlns:a16="http://schemas.microsoft.com/office/drawing/2014/main" id="{4BDE1F38-BAE2-AAA7-FFCF-78A2F4571977}"/>
              </a:ext>
            </a:extLst>
          </p:cNvPr>
          <p:cNvSpPr txBox="1"/>
          <p:nvPr/>
        </p:nvSpPr>
        <p:spPr>
          <a:xfrm>
            <a:off x="9029157" y="6053897"/>
            <a:ext cx="1650132" cy="369332"/>
          </a:xfrm>
          <a:prstGeom prst="rect">
            <a:avLst/>
          </a:prstGeom>
          <a:noFill/>
        </p:spPr>
        <p:txBody>
          <a:bodyPr wrap="none" rtlCol="0">
            <a:spAutoFit/>
          </a:bodyPr>
          <a:lstStyle/>
          <a:p>
            <a:r>
              <a:rPr lang="en-US" dirty="0"/>
              <a:t>@</a:t>
            </a:r>
            <a:r>
              <a:rPr lang="en-US" dirty="0" err="1"/>
              <a:t>savoirdevenir</a:t>
            </a:r>
            <a:endParaRPr lang="en-US" dirty="0"/>
          </a:p>
        </p:txBody>
      </p:sp>
    </p:spTree>
    <p:extLst>
      <p:ext uri="{BB962C8B-B14F-4D97-AF65-F5344CB8AC3E}">
        <p14:creationId xmlns:p14="http://schemas.microsoft.com/office/powerpoint/2010/main" val="3093142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C6022C3-BB8D-4CD1-786B-4829DC6D7990}"/>
              </a:ext>
            </a:extLst>
          </p:cNvPr>
          <p:cNvSpPr>
            <a:spLocks noGrp="1"/>
          </p:cNvSpPr>
          <p:nvPr>
            <p:ph type="title"/>
          </p:nvPr>
        </p:nvSpPr>
        <p:spPr>
          <a:xfrm>
            <a:off x="6411685" y="634946"/>
            <a:ext cx="5127171" cy="1450757"/>
          </a:xfrm>
        </p:spPr>
        <p:txBody>
          <a:bodyPr>
            <a:normAutofit/>
          </a:bodyPr>
          <a:lstStyle/>
          <a:p>
            <a:r>
              <a:rPr lang="pt-PT" dirty="0"/>
              <a:t>Desinformação alimenta conflitos</a:t>
            </a:r>
          </a:p>
        </p:txBody>
      </p:sp>
      <p:pic>
        <p:nvPicPr>
          <p:cNvPr id="5" name="Marcador de Posição de Conteúdo 4" descr="Uma imagem com texto, captura de ecrã, água, ar livre&#10;&#10;Descrição gerada automaticamente">
            <a:hlinkClick r:id="rId3"/>
            <a:extLst>
              <a:ext uri="{FF2B5EF4-FFF2-40B4-BE49-F238E27FC236}">
                <a16:creationId xmlns:a16="http://schemas.microsoft.com/office/drawing/2014/main" id="{C99FEED8-BA7B-BEED-A8DB-494C3278CF21}"/>
              </a:ext>
            </a:extLst>
          </p:cNvPr>
          <p:cNvPicPr>
            <a:picLocks noChangeAspect="1"/>
          </p:cNvPicPr>
          <p:nvPr/>
        </p:nvPicPr>
        <p:blipFill>
          <a:blip r:embed="rId4"/>
          <a:stretch>
            <a:fillRect/>
          </a:stretch>
        </p:blipFill>
        <p:spPr>
          <a:xfrm>
            <a:off x="817288" y="645106"/>
            <a:ext cx="5103434" cy="5247747"/>
          </a:xfrm>
          <a:prstGeom prst="rect">
            <a:avLst/>
          </a:prstGeom>
        </p:spPr>
      </p:pic>
      <p:cxnSp>
        <p:nvCxnSpPr>
          <p:cNvPr id="27" name="Straight Connector 2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970222B-1560-915D-12ED-A9C997CB1CC8}"/>
              </a:ext>
            </a:extLst>
          </p:cNvPr>
          <p:cNvSpPr>
            <a:spLocks noGrp="1"/>
          </p:cNvSpPr>
          <p:nvPr>
            <p:ph idx="1"/>
          </p:nvPr>
        </p:nvSpPr>
        <p:spPr>
          <a:xfrm>
            <a:off x="6411684" y="2198914"/>
            <a:ext cx="4963028" cy="3670180"/>
          </a:xfrm>
        </p:spPr>
        <p:txBody>
          <a:bodyPr>
            <a:normAutofit/>
          </a:bodyPr>
          <a:lstStyle/>
          <a:p>
            <a:r>
              <a:rPr lang="pt-PT" sz="2800" dirty="0"/>
              <a:t>A desinformação que afirma que a destruição de barragens nos últimos anos pelo governo foi responsável pelo fenómeno DANA em Valência e nas regiões orientais de Espanha em outubro de 2024 é falsa.</a:t>
            </a:r>
          </a:p>
        </p:txBody>
      </p:sp>
      <p:sp>
        <p:nvSpPr>
          <p:cNvPr id="29" name="Rectangle 2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1" name="Rectangle 3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3640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B21C24-F1A5-1C4B-7347-BBEB7BD75021}"/>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0CB22C65-D58E-D9C9-DA3D-DD24A7A2CE92}"/>
              </a:ext>
            </a:extLst>
          </p:cNvPr>
          <p:cNvPicPr>
            <a:picLocks noChangeAspect="1"/>
          </p:cNvPicPr>
          <p:nvPr/>
        </p:nvPicPr>
        <p:blipFill>
          <a:blip r:embed="rId3"/>
          <a:srcRect l="2178" t="64361" r="2178" b="12429"/>
          <a:stretch/>
        </p:blipFill>
        <p:spPr>
          <a:xfrm>
            <a:off x="20" y="4413956"/>
            <a:ext cx="4578952" cy="1591733"/>
          </a:xfrm>
          <a:prstGeom prst="rect">
            <a:avLst/>
          </a:prstGeom>
        </p:spPr>
      </p:pic>
      <p:sp>
        <p:nvSpPr>
          <p:cNvPr id="14" name="Rectangle 8">
            <a:extLst>
              <a:ext uri="{FF2B5EF4-FFF2-40B4-BE49-F238E27FC236}">
                <a16:creationId xmlns:a16="http://schemas.microsoft.com/office/drawing/2014/main" id="{0D8156B0-928A-8DCD-14FC-FF3A8C724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A1F96091-3116-361C-050A-723CC49468C8}"/>
              </a:ext>
            </a:extLst>
          </p:cNvPr>
          <p:cNvSpPr>
            <a:spLocks noGrp="1"/>
          </p:cNvSpPr>
          <p:nvPr>
            <p:ph type="title"/>
          </p:nvPr>
        </p:nvSpPr>
        <p:spPr>
          <a:xfrm>
            <a:off x="5124206" y="324922"/>
            <a:ext cx="6339840" cy="1666501"/>
          </a:xfrm>
        </p:spPr>
        <p:txBody>
          <a:bodyPr>
            <a:normAutofit/>
          </a:bodyPr>
          <a:lstStyle/>
          <a:p>
            <a:r>
              <a:rPr lang="pt-PT" dirty="0">
                <a:solidFill>
                  <a:schemeClr val="tx1"/>
                </a:solidFill>
              </a:rPr>
              <a:t>Falsificações profundas</a:t>
            </a:r>
          </a:p>
        </p:txBody>
      </p:sp>
      <p:sp>
        <p:nvSpPr>
          <p:cNvPr id="15" name="Rectangle 10">
            <a:extLst>
              <a:ext uri="{FF2B5EF4-FFF2-40B4-BE49-F238E27FC236}">
                <a16:creationId xmlns:a16="http://schemas.microsoft.com/office/drawing/2014/main" id="{2A60E137-C0F5-BA7F-4B92-E3669888D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4" name="Retângulo 3">
            <a:extLst>
              <a:ext uri="{FF2B5EF4-FFF2-40B4-BE49-F238E27FC236}">
                <a16:creationId xmlns:a16="http://schemas.microsoft.com/office/drawing/2014/main" id="{01E33D85-ABC9-2C45-28A0-1DF4F4C2F10C}"/>
              </a:ext>
            </a:extLst>
          </p:cNvPr>
          <p:cNvSpPr/>
          <p:nvPr/>
        </p:nvSpPr>
        <p:spPr>
          <a:xfrm>
            <a:off x="0" y="0"/>
            <a:ext cx="4578972" cy="4413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Marcador de Posição de Conteúdo 2">
            <a:extLst>
              <a:ext uri="{FF2B5EF4-FFF2-40B4-BE49-F238E27FC236}">
                <a16:creationId xmlns:a16="http://schemas.microsoft.com/office/drawing/2014/main" id="{2F15E2BA-AFBE-1233-525F-63AEBBF1502A}"/>
              </a:ext>
            </a:extLst>
          </p:cNvPr>
          <p:cNvSpPr>
            <a:spLocks noGrp="1"/>
          </p:cNvSpPr>
          <p:nvPr>
            <p:ph idx="1"/>
          </p:nvPr>
        </p:nvSpPr>
        <p:spPr>
          <a:xfrm>
            <a:off x="5124206" y="2236304"/>
            <a:ext cx="6339840" cy="4296774"/>
          </a:xfrm>
        </p:spPr>
        <p:txBody>
          <a:bodyPr>
            <a:normAutofit/>
          </a:bodyPr>
          <a:lstStyle/>
          <a:p>
            <a:r>
              <a:rPr lang="pt-PT" sz="2800" b="1" dirty="0">
                <a:solidFill>
                  <a:schemeClr val="tx1"/>
                </a:solidFill>
              </a:rPr>
              <a:t>Imagens, vídeos ou gravações de áudio </a:t>
            </a:r>
            <a:r>
              <a:rPr lang="pt-PT" sz="2800" dirty="0">
                <a:solidFill>
                  <a:schemeClr val="tx1"/>
                </a:solidFill>
              </a:rPr>
              <a:t>geradas por Inteligência Artificial, de pessoas ou eventos que não aconteceram realmente e que </a:t>
            </a:r>
            <a:r>
              <a:rPr lang="pt-PT" sz="2800" b="1" dirty="0">
                <a:solidFill>
                  <a:schemeClr val="tx1"/>
                </a:solidFill>
              </a:rPr>
              <a:t>são muitas vezes impossíveis de distinguir dos reais.</a:t>
            </a:r>
          </a:p>
          <a:p>
            <a:pPr algn="r"/>
            <a:r>
              <a:rPr lang="en-US" sz="2800" dirty="0">
                <a:solidFill>
                  <a:schemeClr val="tx1"/>
                </a:solidFill>
              </a:rPr>
              <a:t>(</a:t>
            </a:r>
            <a:r>
              <a:rPr lang="en-US" sz="2800" dirty="0" err="1">
                <a:solidFill>
                  <a:schemeClr val="tx1"/>
                </a:solidFill>
              </a:rPr>
              <a:t>Comissão</a:t>
            </a:r>
            <a:r>
              <a:rPr lang="en-US" sz="2800" dirty="0">
                <a:solidFill>
                  <a:schemeClr val="tx1"/>
                </a:solidFill>
              </a:rPr>
              <a:t/>
            </a:r>
            <a:r>
              <a:rPr lang="en-US" sz="2800" dirty="0" err="1">
                <a:solidFill>
                  <a:schemeClr val="tx1"/>
                </a:solidFill>
              </a:rPr>
              <a:t>Europeia</a:t>
            </a:r>
            <a:r>
              <a:rPr lang="en-US" sz="2800" dirty="0">
                <a:solidFill>
                  <a:schemeClr val="tx1"/>
                </a:solidFill>
              </a:rPr>
              <a:t>, 2022)</a:t>
            </a:r>
          </a:p>
          <a:p>
            <a:pPr marL="0" indent="0">
              <a:buNone/>
            </a:pPr>
            <a:endParaRPr lang="en-US" sz="1800" dirty="0">
              <a:solidFill>
                <a:srgbClr val="FFFFFF"/>
              </a:solidFill>
            </a:endParaRPr>
          </a:p>
        </p:txBody>
      </p:sp>
      <p:sp>
        <p:nvSpPr>
          <p:cNvPr id="5" name="Retângulo 4">
            <a:extLst>
              <a:ext uri="{FF2B5EF4-FFF2-40B4-BE49-F238E27FC236}">
                <a16:creationId xmlns:a16="http://schemas.microsoft.com/office/drawing/2014/main" id="{91F1850B-C90B-2052-E3BE-F58FCB6F7250}"/>
              </a:ext>
            </a:extLst>
          </p:cNvPr>
          <p:cNvSpPr/>
          <p:nvPr/>
        </p:nvSpPr>
        <p:spPr>
          <a:xfrm>
            <a:off x="0" y="6005689"/>
            <a:ext cx="4578972" cy="8523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5">
            <a:extLst>
              <a:ext uri="{FF2B5EF4-FFF2-40B4-BE49-F238E27FC236}">
                <a16:creationId xmlns:a16="http://schemas.microsoft.com/office/drawing/2014/main" id="{EBAEA9CE-2E4B-A1A5-509F-EFAD200C7E1C}"/>
              </a:ext>
            </a:extLst>
          </p:cNvPr>
          <p:cNvSpPr txBox="1"/>
          <p:nvPr/>
        </p:nvSpPr>
        <p:spPr>
          <a:xfrm>
            <a:off x="0" y="124178"/>
            <a:ext cx="4578952" cy="4339650"/>
          </a:xfrm>
          <a:prstGeom prst="rect">
            <a:avLst/>
          </a:prstGeom>
          <a:noFill/>
        </p:spPr>
        <p:txBody>
          <a:bodyPr wrap="square" rtlCol="0">
            <a:spAutoFit/>
          </a:bodyPr>
          <a:lstStyle/>
          <a:p>
            <a:pPr algn="ctr"/>
            <a:r>
              <a:rPr lang="pt-PT" b="1" dirty="0"/>
              <a:t>RECONHECER IMAGENS GERADA POR IA</a:t>
            </a:r>
          </a:p>
          <a:p>
            <a:endParaRPr lang="pt-PT" dirty="0"/>
          </a:p>
          <a:p>
            <a:pPr algn="just"/>
            <a:r>
              <a:rPr lang="pt-PT" sz="1600" dirty="0"/>
              <a:t>A IA tende a aperfeiçoar-se cada vez mais nas representações visuais que produz, mas algumas falhas ainda podem despertar a sua vigilância:</a:t>
            </a:r>
          </a:p>
          <a:p>
            <a:pPr algn="just"/>
            <a:endParaRPr lang="pt-PT" sz="1600" dirty="0"/>
          </a:p>
          <a:p>
            <a:pPr algn="just"/>
            <a:r>
              <a:rPr lang="pt-PT" sz="1600" dirty="0"/>
              <a:t>- Por vezes falta de coerência e precisão na sua representação de certos objetos e acessórios, ou de certas partes do corpo.</a:t>
            </a:r>
          </a:p>
          <a:p>
            <a:pPr algn="just"/>
            <a:endParaRPr lang="pt-PT" sz="1600" dirty="0"/>
          </a:p>
          <a:p>
            <a:pPr algn="just"/>
            <a:r>
              <a:rPr lang="pt-PT" sz="1600" dirty="0"/>
              <a:t>- Quando representa uma multidão, ou um grande número de pessoas, os rostos podem perder coerência e nitidez.</a:t>
            </a:r>
          </a:p>
          <a:p>
            <a:pPr algn="just"/>
            <a:endParaRPr lang="pt-PT" sz="1600" dirty="0"/>
          </a:p>
          <a:p>
            <a:pPr algn="just"/>
            <a:r>
              <a:rPr lang="pt-PT" sz="1600" dirty="0"/>
              <a:t>- Tem dificuldade em integrar texto numa imagem que gera (nome de marca numa peça de roupa ou nome de um produto alimentar, por exemplo).</a:t>
            </a:r>
          </a:p>
        </p:txBody>
      </p:sp>
      <p:sp>
        <p:nvSpPr>
          <p:cNvPr id="7" name="CaixaDeTexto 6">
            <a:extLst>
              <a:ext uri="{FF2B5EF4-FFF2-40B4-BE49-F238E27FC236}">
                <a16:creationId xmlns:a16="http://schemas.microsoft.com/office/drawing/2014/main" id="{1CB861DB-3C72-E100-1258-A1A7770EA202}"/>
              </a:ext>
            </a:extLst>
          </p:cNvPr>
          <p:cNvSpPr txBox="1"/>
          <p:nvPr/>
        </p:nvSpPr>
        <p:spPr>
          <a:xfrm>
            <a:off x="0" y="6050843"/>
            <a:ext cx="2065867" cy="830997"/>
          </a:xfrm>
          <a:prstGeom prst="rect">
            <a:avLst/>
          </a:prstGeom>
          <a:noFill/>
        </p:spPr>
        <p:txBody>
          <a:bodyPr wrap="square" rtlCol="0">
            <a:spAutoFit/>
          </a:bodyPr>
          <a:lstStyle/>
          <a:p>
            <a:r>
              <a:rPr lang="pt-PT" sz="1600" dirty="0"/>
              <a:t>Nesta imagem, os capacetes dos polícias são inconsistentes</a:t>
            </a:r>
          </a:p>
        </p:txBody>
      </p:sp>
      <p:sp>
        <p:nvSpPr>
          <p:cNvPr id="8" name="CaixaDeTexto 7">
            <a:extLst>
              <a:ext uri="{FF2B5EF4-FFF2-40B4-BE49-F238E27FC236}">
                <a16:creationId xmlns:a16="http://schemas.microsoft.com/office/drawing/2014/main" id="{77B9D649-1148-D03B-61BD-9BCFFD39FC47}"/>
              </a:ext>
            </a:extLst>
          </p:cNvPr>
          <p:cNvSpPr txBox="1"/>
          <p:nvPr/>
        </p:nvSpPr>
        <p:spPr>
          <a:xfrm>
            <a:off x="2126628" y="6146800"/>
            <a:ext cx="2327575" cy="584775"/>
          </a:xfrm>
          <a:prstGeom prst="rect">
            <a:avLst/>
          </a:prstGeom>
          <a:noFill/>
        </p:spPr>
        <p:txBody>
          <a:bodyPr wrap="square" rtlCol="0">
            <a:spAutoFit/>
          </a:bodyPr>
          <a:lstStyle/>
          <a:p>
            <a:r>
              <a:rPr lang="pt-PT" sz="1600" dirty="0"/>
              <a:t>Nesta imagem, os textos são ilegíveis e aleatórios</a:t>
            </a:r>
          </a:p>
        </p:txBody>
      </p:sp>
    </p:spTree>
    <p:extLst>
      <p:ext uri="{BB962C8B-B14F-4D97-AF65-F5344CB8AC3E}">
        <p14:creationId xmlns:p14="http://schemas.microsoft.com/office/powerpoint/2010/main" val="450942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99825C-2F45-E1AB-6AB8-4B9E4D5ACE70}"/>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F1762FAB-4137-1A9B-609A-1028037CEB18}"/>
              </a:ext>
            </a:extLst>
          </p:cNvPr>
          <p:cNvPicPr>
            <a:picLocks noChangeAspect="1"/>
          </p:cNvPicPr>
          <p:nvPr/>
        </p:nvPicPr>
        <p:blipFill>
          <a:blip r:embed="rId3"/>
          <a:srcRect l="3247" r="3247"/>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B5CBE198-437C-8015-3B5E-7B83EB7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EA7BFE31-8720-6070-86DA-64BBDA4E2FA2}"/>
              </a:ext>
            </a:extLst>
          </p:cNvPr>
          <p:cNvSpPr>
            <a:spLocks noGrp="1"/>
          </p:cNvSpPr>
          <p:nvPr>
            <p:ph type="title"/>
          </p:nvPr>
        </p:nvSpPr>
        <p:spPr>
          <a:xfrm>
            <a:off x="5124206" y="324922"/>
            <a:ext cx="6339840" cy="1666501"/>
          </a:xfrm>
        </p:spPr>
        <p:txBody>
          <a:bodyPr>
            <a:normAutofit/>
          </a:bodyPr>
          <a:lstStyle/>
          <a:p>
            <a:r>
              <a:rPr lang="pt-PT" dirty="0">
                <a:solidFill>
                  <a:schemeClr val="tx1"/>
                </a:solidFill>
              </a:rPr>
              <a:t>Código de Conduta sobre Desinformação da UE</a:t>
            </a:r>
          </a:p>
        </p:txBody>
      </p:sp>
      <p:sp>
        <p:nvSpPr>
          <p:cNvPr id="15" name="Rectangle 10">
            <a:extLst>
              <a:ext uri="{FF2B5EF4-FFF2-40B4-BE49-F238E27FC236}">
                <a16:creationId xmlns:a16="http://schemas.microsoft.com/office/drawing/2014/main" id="{1941015B-693C-56F6-C9D0-C6E6FE588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A0FA28EA-A915-AA26-5A51-0CBA76D813C1}"/>
              </a:ext>
            </a:extLst>
          </p:cNvPr>
          <p:cNvSpPr>
            <a:spLocks noGrp="1"/>
          </p:cNvSpPr>
          <p:nvPr>
            <p:ph idx="1"/>
          </p:nvPr>
        </p:nvSpPr>
        <p:spPr>
          <a:xfrm>
            <a:off x="5124206" y="2236304"/>
            <a:ext cx="6339840" cy="4296774"/>
          </a:xfrm>
        </p:spPr>
        <p:txBody>
          <a:bodyPr>
            <a:normAutofit/>
          </a:bodyPr>
          <a:lstStyle/>
          <a:p>
            <a:r>
              <a:rPr lang="pt-PT" sz="2800" dirty="0">
                <a:solidFill>
                  <a:schemeClr val="tx1"/>
                </a:solidFill>
              </a:rPr>
              <a:t>Assinado em 2022, o seu objetivo é</a:t>
            </a:r>
          </a:p>
          <a:p>
            <a:r>
              <a:rPr lang="pt-PT" sz="2800" dirty="0">
                <a:solidFill>
                  <a:schemeClr val="tx1"/>
                </a:solidFill>
              </a:rPr>
              <a:t>- Impedir anúncios com conteúdo falso de maus atores</a:t>
            </a:r>
          </a:p>
          <a:p>
            <a:r>
              <a:rPr lang="pt-PT" sz="2800" dirty="0">
                <a:solidFill>
                  <a:schemeClr val="tx1"/>
                </a:solidFill>
              </a:rPr>
              <a:t>- Ajudar os consumidores com a transparência dos anúncios políticos</a:t>
            </a:r>
          </a:p>
          <a:p>
            <a:r>
              <a:rPr lang="pt-PT" sz="2800" dirty="0">
                <a:solidFill>
                  <a:schemeClr val="tx1"/>
                </a:solidFill>
              </a:rPr>
              <a:t>- Limitar a utilização da plataforma por </a:t>
            </a:r>
            <a:r>
              <a:rPr lang="pt-PT" sz="2800" dirty="0" err="1">
                <a:solidFill>
                  <a:schemeClr val="tx1"/>
                </a:solidFill>
              </a:rPr>
              <a:t>bots</a:t>
            </a:r>
            <a:r>
              <a:rPr lang="pt-PT" sz="2800" dirty="0">
                <a:solidFill>
                  <a:schemeClr val="tx1"/>
                </a:solidFill>
              </a:rPr>
              <a:t> e contas falsas.</a:t>
            </a:r>
          </a:p>
          <a:p>
            <a:endParaRPr lang="en-US" sz="2800" dirty="0">
              <a:solidFill>
                <a:schemeClr val="tx1"/>
              </a:solidFill>
            </a:endParaRPr>
          </a:p>
          <a:p>
            <a:endParaRPr lang="en-US" sz="2800" dirty="0">
              <a:solidFill>
                <a:schemeClr val="tx1"/>
              </a:solidFill>
            </a:endParaRPr>
          </a:p>
          <a:p>
            <a:pPr marL="0" indent="0">
              <a:buNone/>
            </a:pPr>
            <a:endParaRPr lang="en-US" sz="1800" dirty="0">
              <a:solidFill>
                <a:srgbClr val="FFFFFF"/>
              </a:solidFill>
            </a:endParaRPr>
          </a:p>
        </p:txBody>
      </p:sp>
    </p:spTree>
    <p:extLst>
      <p:ext uri="{BB962C8B-B14F-4D97-AF65-F5344CB8AC3E}">
        <p14:creationId xmlns:p14="http://schemas.microsoft.com/office/powerpoint/2010/main" val="52718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Marcador de Posição de Conteúdo 4">
            <a:hlinkClick r:id="rId3"/>
            <a:extLst>
              <a:ext uri="{FF2B5EF4-FFF2-40B4-BE49-F238E27FC236}">
                <a16:creationId xmlns:a16="http://schemas.microsoft.com/office/drawing/2014/main" id="{ADD8C5F2-88FB-1100-A06F-471FE7085956}"/>
              </a:ext>
            </a:extLst>
          </p:cNvPr>
          <p:cNvPicPr>
            <a:picLocks noChangeAspect="1"/>
          </p:cNvPicPr>
          <p:nvPr/>
        </p:nvPicPr>
        <p:blipFill>
          <a:blip r:embed="rId4"/>
          <a:srcRect t="9440"/>
          <a:stretch/>
        </p:blipFill>
        <p:spPr>
          <a:xfrm>
            <a:off x="1153726" y="8899"/>
            <a:ext cx="9929451" cy="4891941"/>
          </a:xfrm>
          <a:prstGeom prst="rect">
            <a:avLst/>
          </a:prstGeom>
        </p:spPr>
      </p:pic>
      <p:sp>
        <p:nvSpPr>
          <p:cNvPr id="17" name="Rectangle 16">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8DC99CCC-A98A-73D1-DFEF-CCCB2731540A}"/>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dirty="0" err="1"/>
              <a:t>Jogando</a:t>
            </a:r>
            <a:r>
              <a:rPr lang="en-US" dirty="0"/>
              <a:t> com </a:t>
            </a:r>
            <a:r>
              <a:rPr lang="en-US" dirty="0" err="1"/>
              <a:t>os</a:t>
            </a:r>
            <a:r>
              <a:rPr lang="en-US" dirty="0"/>
              <a:t/>
            </a:r>
            <a:r>
              <a:rPr lang="en-US" dirty="0" err="1"/>
              <a:t>questionários</a:t>
            </a:r>
            <a:endParaRPr lang="en-US" dirty="0"/>
          </a:p>
        </p:txBody>
      </p:sp>
      <p:sp>
        <p:nvSpPr>
          <p:cNvPr id="19" name="Rectangle 18">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3100507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a:extLst>
            <a:ext uri="{FF2B5EF4-FFF2-40B4-BE49-F238E27FC236}">
              <a16:creationId xmlns:a16="http://schemas.microsoft.com/office/drawing/2014/main" id="{0012BAFA-723A-925D-6014-24959E644751}"/>
            </a:ext>
          </a:extLst>
        </p:cNvPr>
        <p:cNvGrpSpPr/>
        <p:nvPr/>
      </p:nvGrpSpPr>
      <p:grpSpPr>
        <a:xfrm>
          <a:off x="0" y="0"/>
          <a:ext cx="0" cy="0"/>
          <a:chOff x="0" y="0"/>
          <a:chExt cx="0" cy="0"/>
        </a:xfrm>
      </p:grpSpPr>
      <p:sp>
        <p:nvSpPr>
          <p:cNvPr id="19" name="Rectangle 6">
            <a:extLst>
              <a:ext uri="{FF2B5EF4-FFF2-40B4-BE49-F238E27FC236}">
                <a16:creationId xmlns:a16="http://schemas.microsoft.com/office/drawing/2014/main" id="{B53F2238-C076-E284-CF0D-2EBCC3969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0" name="Rectangle 8">
            <a:extLst>
              <a:ext uri="{FF2B5EF4-FFF2-40B4-BE49-F238E27FC236}">
                <a16:creationId xmlns:a16="http://schemas.microsoft.com/office/drawing/2014/main" id="{0855F86B-DA3E-60C5-5480-9FFDB0B0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21" name="Straight Connector 10">
            <a:extLst>
              <a:ext uri="{FF2B5EF4-FFF2-40B4-BE49-F238E27FC236}">
                <a16:creationId xmlns:a16="http://schemas.microsoft.com/office/drawing/2014/main" id="{95CCE65D-0C21-C4EF-E7C8-6C13D9CA4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2">
            <a:extLst>
              <a:ext uri="{FF2B5EF4-FFF2-40B4-BE49-F238E27FC236}">
                <a16:creationId xmlns:a16="http://schemas.microsoft.com/office/drawing/2014/main" id="{F10C5589-CDE4-1338-FDF3-DAB0ACE8F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093BCE6-DEC1-C50C-9B05-70A642929694}"/>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pt-PT" sz="6600" dirty="0">
                <a:solidFill>
                  <a:schemeClr val="tx2"/>
                </a:solidFill>
              </a:rPr>
              <a:t>O que é que descobriste? O que recordas?</a:t>
            </a:r>
            <a:endParaRPr lang="en-US" sz="6600" dirty="0">
              <a:solidFill>
                <a:schemeClr val="tx2"/>
              </a:solidFill>
            </a:endParaRPr>
          </a:p>
        </p:txBody>
      </p:sp>
      <p:cxnSp>
        <p:nvCxnSpPr>
          <p:cNvPr id="23" name="Straight Connector 14">
            <a:extLst>
              <a:ext uri="{FF2B5EF4-FFF2-40B4-BE49-F238E27FC236}">
                <a16:creationId xmlns:a16="http://schemas.microsoft.com/office/drawing/2014/main" id="{83EF9883-0272-C5C3-0755-48121AF3A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4" name="Rectangle 16">
            <a:extLst>
              <a:ext uri="{FF2B5EF4-FFF2-40B4-BE49-F238E27FC236}">
                <a16:creationId xmlns:a16="http://schemas.microsoft.com/office/drawing/2014/main" id="{EC556911-6E75-E8D9-B98A-41542FAEB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185202889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AF12F460-9558-DEE7-E703-863FA7643FBF}"/>
              </a:ext>
            </a:extLst>
          </p:cNvPr>
          <p:cNvSpPr>
            <a:spLocks noGrp="1"/>
          </p:cNvSpPr>
          <p:nvPr>
            <p:ph type="title"/>
          </p:nvPr>
        </p:nvSpPr>
        <p:spPr>
          <a:xfrm>
            <a:off x="492370" y="516835"/>
            <a:ext cx="3084844" cy="5772840"/>
          </a:xfrm>
        </p:spPr>
        <p:txBody>
          <a:bodyPr anchor="ctr">
            <a:normAutofit/>
          </a:bodyPr>
          <a:lstStyle/>
          <a:p>
            <a:r>
              <a:rPr lang="pt-PT" sz="3600" dirty="0">
                <a:solidFill>
                  <a:srgbClr val="FFFFFF"/>
                </a:solidFill>
              </a:rPr>
              <a:t>Porque é que a desinformação funciona (I/2)</a:t>
            </a:r>
          </a:p>
        </p:txBody>
      </p:sp>
      <p:sp>
        <p:nvSpPr>
          <p:cNvPr id="29" name="Rectangle 2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graphicFrame>
        <p:nvGraphicFramePr>
          <p:cNvPr id="21" name="Marcador de Posição de Conteúdo 2">
            <a:extLst>
              <a:ext uri="{FF2B5EF4-FFF2-40B4-BE49-F238E27FC236}">
                <a16:creationId xmlns:a16="http://schemas.microsoft.com/office/drawing/2014/main" id="{28E1C8C8-0812-9092-3CA5-2C0DB96A6045}"/>
              </a:ext>
            </a:extLst>
          </p:cNvPr>
          <p:cNvGraphicFramePr>
            <a:graphicFrameLocks noGrp="1"/>
          </p:cNvGraphicFramePr>
          <p:nvPr>
            <p:ph idx="1"/>
            <p:extLst>
              <p:ext uri="{D42A27DB-BD31-4B8C-83A1-F6EECF244321}">
                <p14:modId xmlns:p14="http://schemas.microsoft.com/office/powerpoint/2010/main" val="302378491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13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B9910-AAF3-C602-AF9C-0C57B253DEB9}"/>
              </a:ext>
            </a:extLst>
          </p:cNvPr>
          <p:cNvSpPr>
            <a:spLocks noGrp="1"/>
          </p:cNvSpPr>
          <p:nvPr>
            <p:ph type="title"/>
          </p:nvPr>
        </p:nvSpPr>
        <p:spPr/>
        <p:txBody>
          <a:bodyPr/>
          <a:lstStyle/>
          <a:p>
            <a:r>
              <a:rPr lang="pt-PT" dirty="0"/>
              <a:t>1. Conceitos e ideias</a:t>
            </a:r>
          </a:p>
        </p:txBody>
      </p:sp>
      <p:sp>
        <p:nvSpPr>
          <p:cNvPr id="3" name="Marcador de Posição do Texto 2">
            <a:extLst>
              <a:ext uri="{FF2B5EF4-FFF2-40B4-BE49-F238E27FC236}">
                <a16:creationId xmlns:a16="http://schemas.microsoft.com/office/drawing/2014/main" id="{CF0E403E-EF1F-6C7C-43E6-81DF638C8062}"/>
              </a:ext>
            </a:extLst>
          </p:cNvPr>
          <p:cNvSpPr>
            <a:spLocks noGrp="1"/>
          </p:cNvSpPr>
          <p:nvPr>
            <p:ph type="body" idx="1"/>
          </p:nvPr>
        </p:nvSpPr>
        <p:spPr/>
        <p:txBody>
          <a:bodyPr>
            <a:normAutofit/>
          </a:bodyPr>
          <a:lstStyle/>
          <a:p>
            <a:r>
              <a:rPr lang="pt-PT" dirty="0"/>
              <a:t>Questionário inicial, debate e definições fundamentais</a:t>
            </a:r>
          </a:p>
        </p:txBody>
      </p:sp>
    </p:spTree>
    <p:extLst>
      <p:ext uri="{BB962C8B-B14F-4D97-AF65-F5344CB8AC3E}">
        <p14:creationId xmlns:p14="http://schemas.microsoft.com/office/powerpoint/2010/main" val="195419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3B070D-045D-2066-F95C-83E29316378F}"/>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FB40B1A3-6B73-AA69-44C0-FE1B8A620524}"/>
              </a:ext>
            </a:extLst>
          </p:cNvPr>
          <p:cNvSpPr>
            <a:spLocks noGrp="1"/>
          </p:cNvSpPr>
          <p:nvPr>
            <p:ph type="title"/>
          </p:nvPr>
        </p:nvSpPr>
        <p:spPr>
          <a:xfrm>
            <a:off x="492370" y="516835"/>
            <a:ext cx="3084844" cy="5772840"/>
          </a:xfrm>
        </p:spPr>
        <p:txBody>
          <a:bodyPr anchor="ctr">
            <a:normAutofit/>
          </a:bodyPr>
          <a:lstStyle/>
          <a:p>
            <a:r>
              <a:rPr lang="pt-PT" sz="3600" dirty="0">
                <a:solidFill>
                  <a:srgbClr val="FFFFFF"/>
                </a:solidFill>
              </a:rPr>
              <a:t>Porque é que a desinformação funciona (2/2)</a:t>
            </a:r>
          </a:p>
        </p:txBody>
      </p:sp>
      <p:sp>
        <p:nvSpPr>
          <p:cNvPr id="29" name="Rectangle 2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graphicFrame>
        <p:nvGraphicFramePr>
          <p:cNvPr id="21" name="Marcador de Posição de Conteúdo 2">
            <a:extLst>
              <a:ext uri="{FF2B5EF4-FFF2-40B4-BE49-F238E27FC236}">
                <a16:creationId xmlns:a16="http://schemas.microsoft.com/office/drawing/2014/main" id="{20E5D426-B3FF-59B0-0274-B6119C0851C5}"/>
              </a:ext>
            </a:extLst>
          </p:cNvPr>
          <p:cNvGraphicFramePr>
            <a:graphicFrameLocks noGrp="1"/>
          </p:cNvGraphicFramePr>
          <p:nvPr>
            <p:ph idx="1"/>
            <p:extLst>
              <p:ext uri="{D42A27DB-BD31-4B8C-83A1-F6EECF244321}">
                <p14:modId xmlns:p14="http://schemas.microsoft.com/office/powerpoint/2010/main" val="240145296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972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0BC5F-B1CF-334A-E9A6-DB4575E0D6D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5BA4C96-6A8B-8908-75A4-A24194BC3EA1}"/>
              </a:ext>
            </a:extLst>
          </p:cNvPr>
          <p:cNvSpPr>
            <a:spLocks noGrp="1"/>
          </p:cNvSpPr>
          <p:nvPr>
            <p:ph type="title"/>
          </p:nvPr>
        </p:nvSpPr>
        <p:spPr/>
        <p:txBody>
          <a:bodyPr/>
          <a:lstStyle/>
          <a:p>
            <a:r>
              <a:rPr lang="pt-PT" dirty="0"/>
              <a:t>3. </a:t>
            </a:r>
            <a:r>
              <a:rPr lang="pt-PT" dirty="0" err="1"/>
              <a:t>Vídeojogo</a:t>
            </a:r>
            <a:r>
              <a:rPr lang="pt-PT" dirty="0"/>
              <a:t/>
            </a:r>
            <a:r>
              <a:rPr lang="pt-PT" dirty="0" err="1"/>
              <a:t>Eunope</a:t>
            </a:r>
            <a:endParaRPr lang="pt-PT" dirty="0"/>
          </a:p>
        </p:txBody>
      </p:sp>
      <p:sp>
        <p:nvSpPr>
          <p:cNvPr id="3" name="Marcador de Posição do Texto 2">
            <a:extLst>
              <a:ext uri="{FF2B5EF4-FFF2-40B4-BE49-F238E27FC236}">
                <a16:creationId xmlns:a16="http://schemas.microsoft.com/office/drawing/2014/main" id="{0BDAC8AA-A24A-FB4D-9561-7246FD2250B8}"/>
              </a:ext>
            </a:extLst>
          </p:cNvPr>
          <p:cNvSpPr>
            <a:spLocks noGrp="1"/>
          </p:cNvSpPr>
          <p:nvPr>
            <p:ph type="body" idx="1"/>
          </p:nvPr>
        </p:nvSpPr>
        <p:spPr/>
        <p:txBody>
          <a:bodyPr>
            <a:normAutofit fontScale="92500" lnSpcReduction="10000"/>
          </a:bodyPr>
          <a:lstStyle/>
          <a:p>
            <a:r>
              <a:rPr lang="pt-PT" dirty="0"/>
              <a:t>Verificação de factos, jogo de vídeo, questionário final</a:t>
            </a:r>
          </a:p>
          <a:p>
            <a:r>
              <a:rPr lang="pt-PT" dirty="0"/>
              <a:t>Conclusões sobre a cidadania digital e como saber responder aos desafios democráticos</a:t>
            </a:r>
          </a:p>
        </p:txBody>
      </p:sp>
    </p:spTree>
    <p:extLst>
      <p:ext uri="{BB962C8B-B14F-4D97-AF65-F5344CB8AC3E}">
        <p14:creationId xmlns:p14="http://schemas.microsoft.com/office/powerpoint/2010/main" val="295709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a:extLst>
            <a:ext uri="{FF2B5EF4-FFF2-40B4-BE49-F238E27FC236}">
              <a16:creationId xmlns:a16="http://schemas.microsoft.com/office/drawing/2014/main" id="{7EB8A573-406D-2CA3-F763-178BB74808C1}"/>
            </a:ext>
          </a:extLst>
        </p:cNvPr>
        <p:cNvGrpSpPr/>
        <p:nvPr/>
      </p:nvGrpSpPr>
      <p:grpSpPr>
        <a:xfrm>
          <a:off x="0" y="0"/>
          <a:ext cx="0" cy="0"/>
          <a:chOff x="0" y="0"/>
          <a:chExt cx="0" cy="0"/>
        </a:xfrm>
      </p:grpSpPr>
      <p:sp>
        <p:nvSpPr>
          <p:cNvPr id="19" name="Rectangle 6">
            <a:extLst>
              <a:ext uri="{FF2B5EF4-FFF2-40B4-BE49-F238E27FC236}">
                <a16:creationId xmlns:a16="http://schemas.microsoft.com/office/drawing/2014/main" id="{CE48717F-C3AD-FE43-E609-73C8690EF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0" name="Rectangle 8">
            <a:extLst>
              <a:ext uri="{FF2B5EF4-FFF2-40B4-BE49-F238E27FC236}">
                <a16:creationId xmlns:a16="http://schemas.microsoft.com/office/drawing/2014/main" id="{80B898C3-3C5E-2671-471D-F72EB5B79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21" name="Straight Connector 10">
            <a:extLst>
              <a:ext uri="{FF2B5EF4-FFF2-40B4-BE49-F238E27FC236}">
                <a16:creationId xmlns:a16="http://schemas.microsoft.com/office/drawing/2014/main" id="{FDC3CEC9-D890-A36E-284B-368FEDAF8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2">
            <a:extLst>
              <a:ext uri="{FF2B5EF4-FFF2-40B4-BE49-F238E27FC236}">
                <a16:creationId xmlns:a16="http://schemas.microsoft.com/office/drawing/2014/main" id="{80C69546-4AD4-EC56-1342-6B02F70A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AAFFF4B-1A1F-0F11-E747-9031505AB411}"/>
              </a:ext>
            </a:extLst>
          </p:cNvPr>
          <p:cNvSpPr>
            <a:spLocks noGrp="1"/>
          </p:cNvSpPr>
          <p:nvPr>
            <p:ph type="title"/>
          </p:nvPr>
        </p:nvSpPr>
        <p:spPr>
          <a:xfrm>
            <a:off x="4348952" y="643467"/>
            <a:ext cx="7172487" cy="5054008"/>
          </a:xfrm>
        </p:spPr>
        <p:txBody>
          <a:bodyPr vert="horz" lIns="91440" tIns="45720" rIns="91440" bIns="45720" rtlCol="0" anchor="ctr">
            <a:noAutofit/>
          </a:bodyPr>
          <a:lstStyle/>
          <a:p>
            <a:r>
              <a:rPr lang="pt-PT" sz="6000" dirty="0"/>
              <a:t>O que pode ser feito para combater a desinformação através de algoritmos e da IA?</a:t>
            </a:r>
            <a:endParaRPr lang="en-US" sz="6000" dirty="0"/>
          </a:p>
        </p:txBody>
      </p:sp>
      <p:cxnSp>
        <p:nvCxnSpPr>
          <p:cNvPr id="23" name="Straight Connector 14">
            <a:extLst>
              <a:ext uri="{FF2B5EF4-FFF2-40B4-BE49-F238E27FC236}">
                <a16:creationId xmlns:a16="http://schemas.microsoft.com/office/drawing/2014/main" id="{165F3187-50B9-73CF-D8EB-8A52446E36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4" name="Rectangle 16">
            <a:extLst>
              <a:ext uri="{FF2B5EF4-FFF2-40B4-BE49-F238E27FC236}">
                <a16:creationId xmlns:a16="http://schemas.microsoft.com/office/drawing/2014/main" id="{F3E49E1C-D671-DDB4-9A38-E1B1623A1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230674295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a:extLst>
            <a:ext uri="{FF2B5EF4-FFF2-40B4-BE49-F238E27FC236}">
              <a16:creationId xmlns:a16="http://schemas.microsoft.com/office/drawing/2014/main" id="{FB056A14-5787-844C-A042-323DD9C8EA7F}"/>
            </a:ext>
          </a:extLst>
        </p:cNvPr>
        <p:cNvGrpSpPr/>
        <p:nvPr/>
      </p:nvGrpSpPr>
      <p:grpSpPr>
        <a:xfrm>
          <a:off x="0" y="0"/>
          <a:ext cx="0" cy="0"/>
          <a:chOff x="0" y="0"/>
          <a:chExt cx="0" cy="0"/>
        </a:xfrm>
      </p:grpSpPr>
      <p:sp>
        <p:nvSpPr>
          <p:cNvPr id="19" name="Rectangle 6">
            <a:extLst>
              <a:ext uri="{FF2B5EF4-FFF2-40B4-BE49-F238E27FC236}">
                <a16:creationId xmlns:a16="http://schemas.microsoft.com/office/drawing/2014/main" id="{0D369960-D4BD-0ED9-D994-40C363E65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0" name="Rectangle 8">
            <a:extLst>
              <a:ext uri="{FF2B5EF4-FFF2-40B4-BE49-F238E27FC236}">
                <a16:creationId xmlns:a16="http://schemas.microsoft.com/office/drawing/2014/main" id="{90EFC2F8-8CCB-4B61-3524-49BB4E46A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21" name="Straight Connector 10">
            <a:extLst>
              <a:ext uri="{FF2B5EF4-FFF2-40B4-BE49-F238E27FC236}">
                <a16:creationId xmlns:a16="http://schemas.microsoft.com/office/drawing/2014/main" id="{309F88A4-381C-4189-2075-6732A103A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2">
            <a:extLst>
              <a:ext uri="{FF2B5EF4-FFF2-40B4-BE49-F238E27FC236}">
                <a16:creationId xmlns:a16="http://schemas.microsoft.com/office/drawing/2014/main" id="{F0CD46A1-402A-C218-B681-D5B8D508B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7CC65-4277-F0BD-56C7-76668C26EFA1}"/>
              </a:ext>
            </a:extLst>
          </p:cNvPr>
          <p:cNvSpPr>
            <a:spLocks noGrp="1"/>
          </p:cNvSpPr>
          <p:nvPr>
            <p:ph type="title"/>
          </p:nvPr>
        </p:nvSpPr>
        <p:spPr>
          <a:xfrm>
            <a:off x="4348952" y="643467"/>
            <a:ext cx="7172487" cy="5054008"/>
          </a:xfrm>
        </p:spPr>
        <p:txBody>
          <a:bodyPr vert="horz" lIns="91440" tIns="45720" rIns="91440" bIns="45720" rtlCol="0" anchor="ctr">
            <a:noAutofit/>
          </a:bodyPr>
          <a:lstStyle/>
          <a:p>
            <a:r>
              <a:rPr lang="pt-PT" sz="6000" dirty="0"/>
              <a:t>O que pode ser feito para impedir a propagação de boatos e notícias falsas?</a:t>
            </a:r>
            <a:endParaRPr lang="en-US" sz="6000" dirty="0"/>
          </a:p>
        </p:txBody>
      </p:sp>
      <p:cxnSp>
        <p:nvCxnSpPr>
          <p:cNvPr id="23" name="Straight Connector 14">
            <a:extLst>
              <a:ext uri="{FF2B5EF4-FFF2-40B4-BE49-F238E27FC236}">
                <a16:creationId xmlns:a16="http://schemas.microsoft.com/office/drawing/2014/main" id="{56E21326-B69E-3509-32E5-8CDF401FAE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4" name="Rectangle 16">
            <a:extLst>
              <a:ext uri="{FF2B5EF4-FFF2-40B4-BE49-F238E27FC236}">
                <a16:creationId xmlns:a16="http://schemas.microsoft.com/office/drawing/2014/main" id="{AC11C4AC-EFBC-AE7F-DD50-09610BE09B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15596471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742585-8096-0D8E-389E-96708DA0285D}"/>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CA567083-BF0C-AC39-BB2D-5125D00E4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E29D04C-7CD8-25AC-9F78-D32095A33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22474114-C122-F233-E80B-0FBE2283D09D}"/>
              </a:ext>
            </a:extLst>
          </p:cNvPr>
          <p:cNvSpPr>
            <a:spLocks noGrp="1"/>
          </p:cNvSpPr>
          <p:nvPr>
            <p:ph type="title"/>
          </p:nvPr>
        </p:nvSpPr>
        <p:spPr>
          <a:xfrm>
            <a:off x="492370" y="516835"/>
            <a:ext cx="3084844" cy="5772840"/>
          </a:xfrm>
        </p:spPr>
        <p:txBody>
          <a:bodyPr anchor="ctr">
            <a:normAutofit/>
          </a:bodyPr>
          <a:lstStyle/>
          <a:p>
            <a:r>
              <a:rPr lang="pt-PT" sz="3600" dirty="0">
                <a:solidFill>
                  <a:srgbClr val="FFFFFF"/>
                </a:solidFill>
              </a:rPr>
              <a:t>Pensar e agir como um verificador</a:t>
            </a:r>
            <a:br>
              <a:rPr lang="pt-PT" sz="3600" dirty="0">
                <a:solidFill>
                  <a:srgbClr val="FFFFFF"/>
                </a:solidFill>
              </a:rPr>
            </a:br>
            <a:r>
              <a:rPr lang="pt-PT" sz="3600" dirty="0">
                <a:solidFill>
                  <a:srgbClr val="FFFFFF"/>
                </a:solidFill>
              </a:rPr>
              <a:t>de factos</a:t>
            </a:r>
          </a:p>
        </p:txBody>
      </p:sp>
      <p:sp>
        <p:nvSpPr>
          <p:cNvPr id="50" name="Rectangle 49">
            <a:extLst>
              <a:ext uri="{FF2B5EF4-FFF2-40B4-BE49-F238E27FC236}">
                <a16:creationId xmlns:a16="http://schemas.microsoft.com/office/drawing/2014/main" id="{E052FFBA-456D-DDBD-2886-61D06BE43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graphicFrame>
        <p:nvGraphicFramePr>
          <p:cNvPr id="32" name="Marcador de Posição de Conteúdo 2">
            <a:extLst>
              <a:ext uri="{FF2B5EF4-FFF2-40B4-BE49-F238E27FC236}">
                <a16:creationId xmlns:a16="http://schemas.microsoft.com/office/drawing/2014/main" id="{8200547F-26D4-7D66-1F81-B3D84E496423}"/>
              </a:ext>
            </a:extLst>
          </p:cNvPr>
          <p:cNvGraphicFramePr>
            <a:graphicFrameLocks noGrp="1"/>
          </p:cNvGraphicFramePr>
          <p:nvPr>
            <p:ph idx="1"/>
            <p:extLst>
              <p:ext uri="{D42A27DB-BD31-4B8C-83A1-F6EECF244321}">
                <p14:modId xmlns:p14="http://schemas.microsoft.com/office/powerpoint/2010/main" val="264868455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5099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C62361-326E-0894-8750-CC89D5002F3B}"/>
            </a:ext>
          </a:extLst>
        </p:cNvPr>
        <p:cNvGrpSpPr/>
        <p:nvPr/>
      </p:nvGrpSpPr>
      <p:grpSpPr>
        <a:xfrm>
          <a:off x="0" y="0"/>
          <a:ext cx="0" cy="0"/>
          <a:chOff x="0" y="0"/>
          <a:chExt cx="0" cy="0"/>
        </a:xfrm>
      </p:grpSpPr>
      <p:sp>
        <p:nvSpPr>
          <p:cNvPr id="2072" name="Rectangle 207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074" name="Rectangle 207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2076" name="Straight Connector 207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78" name="Rectangle 2077">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35B878F-CC5F-0152-2282-9401573423AA}"/>
              </a:ext>
            </a:extLst>
          </p:cNvPr>
          <p:cNvSpPr>
            <a:spLocks noGrp="1"/>
          </p:cNvSpPr>
          <p:nvPr>
            <p:ph type="title"/>
          </p:nvPr>
        </p:nvSpPr>
        <p:spPr>
          <a:xfrm>
            <a:off x="6502400" y="639097"/>
            <a:ext cx="5040671" cy="3686015"/>
          </a:xfrm>
        </p:spPr>
        <p:txBody>
          <a:bodyPr vert="horz" lIns="91440" tIns="45720" rIns="91440" bIns="45720" rtlCol="0" anchor="b">
            <a:normAutofit/>
          </a:bodyPr>
          <a:lstStyle/>
          <a:p>
            <a:r>
              <a:rPr lang="pt-PT" sz="8000" dirty="0">
                <a:solidFill>
                  <a:schemeClr val="tx1">
                    <a:lumMod val="85000"/>
                    <a:lumOff val="15000"/>
                  </a:schemeClr>
                </a:solidFill>
              </a:rPr>
              <a:t>Guarda a tua lista de verificação!</a:t>
            </a:r>
            <a:endParaRPr lang="en-US" sz="8000" dirty="0">
              <a:solidFill>
                <a:schemeClr val="tx1">
                  <a:lumMod val="85000"/>
                  <a:lumOff val="15000"/>
                </a:schemeClr>
              </a:solidFill>
            </a:endParaRPr>
          </a:p>
        </p:txBody>
      </p:sp>
      <p:pic>
        <p:nvPicPr>
          <p:cNvPr id="2050" name="Picture 2">
            <a:hlinkClick r:id="rId3"/>
            <a:extLst>
              <a:ext uri="{FF2B5EF4-FFF2-40B4-BE49-F238E27FC236}">
                <a16:creationId xmlns:a16="http://schemas.microsoft.com/office/drawing/2014/main" id="{87FB060B-EE9D-4734-DAF2-8E18305E2059}"/>
              </a:ext>
            </a:extLst>
          </p:cNvPr>
          <p:cNvPicPr>
            <a:picLocks noChangeAspect="1" noChangeArrowheads="1"/>
          </p:cNvPicPr>
          <p:nvPr/>
        </p:nvPicPr>
        <p:blipFill>
          <a:blip r:embed="rId4"/>
          <a:srcRect/>
          <a:stretch/>
        </p:blipFill>
        <p:spPr bwMode="auto">
          <a:xfrm>
            <a:off x="-1" y="-3"/>
            <a:ext cx="5147733" cy="6863643"/>
          </a:xfrm>
          <a:prstGeom prst="rect">
            <a:avLst/>
          </a:prstGeom>
          <a:noFill/>
          <a:extLst>
            <a:ext uri="{909E8E84-426E-40DD-AFC4-6F175D3DCCD1}">
              <a14:hiddenFill xmlns:a14="http://schemas.microsoft.com/office/drawing/2010/main">
                <a:solidFill>
                  <a:srgbClr val="FFFFFF"/>
                </a:solidFill>
              </a14:hiddenFill>
            </a:ext>
          </a:extLst>
        </p:spPr>
      </p:pic>
      <p:cxnSp>
        <p:nvCxnSpPr>
          <p:cNvPr id="2080" name="Straight Connector 2079">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12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966A1653-1753-F849-6665-F6C8BEBD4E46}"/>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pt-PT" sz="3600" dirty="0">
                <a:solidFill>
                  <a:srgbClr val="FFFFFF"/>
                </a:solidFill>
              </a:rPr>
              <a:t>Jogando o jogo de vídeo </a:t>
            </a:r>
            <a:r>
              <a:rPr lang="pt-PT" sz="3600" dirty="0" err="1">
                <a:solidFill>
                  <a:srgbClr val="FFFFFF"/>
                </a:solidFill>
              </a:rPr>
              <a:t>Eunope</a:t>
            </a:r>
            <a:r>
              <a:rPr lang="pt-PT" sz="3600" dirty="0">
                <a:solidFill>
                  <a:srgbClr val="FFFFFF"/>
                </a:solidFill>
              </a:rPr>
              <a:t> (</a:t>
            </a:r>
            <a:r>
              <a:rPr lang="pt-PT" sz="3600" dirty="0">
                <a:solidFill>
                  <a:srgbClr val="FFFFFF"/>
                </a:solidFill>
                <a:hlinkClick r:id="rId3"/>
              </a:rPr>
              <a:t>Regras e download</a:t>
            </a:r>
            <a:r>
              <a:rPr lang="pt-PT" sz="3600" dirty="0">
                <a:solidFill>
                  <a:srgbClr val="FFFFFF"/>
                </a:solidFill>
              </a:rPr>
              <a:t>)</a:t>
            </a:r>
            <a:endParaRPr lang="en-US" b="1" dirty="0"/>
          </a:p>
        </p:txBody>
      </p:sp>
      <p:pic>
        <p:nvPicPr>
          <p:cNvPr id="5" name="Image 1" descr="Une image contenant Animation, Dessin animé, illustration, clipart&#10;&#10;Description générée automatiquement">
            <a:extLst>
              <a:ext uri="{FF2B5EF4-FFF2-40B4-BE49-F238E27FC236}">
                <a16:creationId xmlns:a16="http://schemas.microsoft.com/office/drawing/2014/main" id="{F012F582-380A-F636-8325-4ED0401F0C4D}"/>
              </a:ext>
            </a:extLst>
          </p:cNvPr>
          <p:cNvPicPr>
            <a:picLocks noGrp="1" noChangeAspect="1"/>
          </p:cNvPicPr>
          <p:nvPr>
            <p:ph type="pic" idx="1"/>
          </p:nvPr>
        </p:nvPicPr>
        <p:blipFill>
          <a:blip r:embed="rId4"/>
          <a:srcRect l="5546" r="5546"/>
          <a:stretch>
            <a:fillRect/>
          </a:stretch>
        </p:blipFill>
        <p:spPr>
          <a:xfrm>
            <a:off x="-3486" y="0"/>
            <a:ext cx="12195192" cy="4903700"/>
          </a:xfrm>
          <a:prstGeom prst="rect">
            <a:avLst/>
          </a:prstGeom>
        </p:spPr>
      </p:pic>
      <p:sp>
        <p:nvSpPr>
          <p:cNvPr id="20" name="Rectangle 19">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4021757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A53BE0-B621-9BAF-DE0B-277A64C31EEA}"/>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C42D84AA-57A4-E235-1A0A-8D7C44CE7131}"/>
              </a:ext>
            </a:extLst>
          </p:cNvPr>
          <p:cNvSpPr>
            <a:spLocks noGrp="1"/>
          </p:cNvSpPr>
          <p:nvPr>
            <p:ph type="title"/>
          </p:nvPr>
        </p:nvSpPr>
        <p:spPr>
          <a:xfrm>
            <a:off x="492370" y="516835"/>
            <a:ext cx="3084844" cy="2103875"/>
          </a:xfrm>
        </p:spPr>
        <p:txBody>
          <a:bodyPr vert="horz" lIns="91440" tIns="45720" rIns="91440" bIns="45720" rtlCol="0">
            <a:normAutofit/>
          </a:bodyPr>
          <a:lstStyle/>
          <a:p>
            <a:r>
              <a:rPr lang="en-US" dirty="0" err="1">
                <a:solidFill>
                  <a:srgbClr val="FFFFFF"/>
                </a:solidFill>
              </a:rPr>
              <a:t>Jogando</a:t>
            </a:r>
            <a:r>
              <a:rPr lang="en-US" dirty="0">
                <a:solidFill>
                  <a:srgbClr val="FFFFFF"/>
                </a:solidFill>
              </a:rPr>
              <a:t/>
            </a:r>
            <a:r>
              <a:rPr lang="en-US" dirty="0" err="1">
                <a:solidFill>
                  <a:srgbClr val="FFFFFF"/>
                </a:solidFill>
              </a:rPr>
              <a:t>Eunope</a:t>
            </a:r>
            <a:endParaRPr lang="en-US" dirty="0">
              <a:solidFill>
                <a:srgbClr val="FFFFFF"/>
              </a:solidFill>
            </a:endParaRPr>
          </a:p>
        </p:txBody>
      </p:sp>
      <p:sp>
        <p:nvSpPr>
          <p:cNvPr id="25" name="Content Placeholder 23">
            <a:extLst>
              <a:ext uri="{FF2B5EF4-FFF2-40B4-BE49-F238E27FC236}">
                <a16:creationId xmlns:a16="http://schemas.microsoft.com/office/drawing/2014/main" id="{40716E01-8075-708F-0D1C-E3ED9FC42DA0}"/>
              </a:ext>
            </a:extLst>
          </p:cNvPr>
          <p:cNvSpPr>
            <a:spLocks noGrp="1"/>
          </p:cNvSpPr>
          <p:nvPr>
            <p:ph idx="1"/>
          </p:nvPr>
        </p:nvSpPr>
        <p:spPr>
          <a:xfrm>
            <a:off x="492371" y="2653800"/>
            <a:ext cx="3084844" cy="3335519"/>
          </a:xfrm>
        </p:spPr>
        <p:txBody>
          <a:bodyPr>
            <a:noAutofit/>
          </a:bodyPr>
          <a:lstStyle/>
          <a:p>
            <a:r>
              <a:rPr lang="pt-PT" sz="2800" dirty="0">
                <a:solidFill>
                  <a:srgbClr val="FFFFFF"/>
                </a:solidFill>
              </a:rPr>
              <a:t>Situado num mundo aberto, o objetivo do jogo é descobrir a verdade por detrás de vários rumores recebidos pelo jogador enquanto interage com os extraterrestres.</a:t>
            </a:r>
          </a:p>
        </p:txBody>
      </p:sp>
      <p:pic>
        <p:nvPicPr>
          <p:cNvPr id="5" name="Marcador de Posição de Conteúdo 4">
            <a:extLst>
              <a:ext uri="{FF2B5EF4-FFF2-40B4-BE49-F238E27FC236}">
                <a16:creationId xmlns:a16="http://schemas.microsoft.com/office/drawing/2014/main" id="{31D35E24-7CD8-7939-5DD2-FBBCD0DBA67F}"/>
              </a:ext>
            </a:extLst>
          </p:cNvPr>
          <p:cNvPicPr>
            <a:picLocks noChangeAspect="1"/>
          </p:cNvPicPr>
          <p:nvPr/>
        </p:nvPicPr>
        <p:blipFill>
          <a:blip r:embed="rId3"/>
          <a:srcRect r="28444" b="1"/>
          <a:stretch/>
        </p:blipFill>
        <p:spPr>
          <a:xfrm>
            <a:off x="4075043" y="10"/>
            <a:ext cx="8111272" cy="6857990"/>
          </a:xfrm>
          <a:prstGeom prst="rect">
            <a:avLst/>
          </a:prstGeom>
        </p:spPr>
      </p:pic>
      <p:sp>
        <p:nvSpPr>
          <p:cNvPr id="44" name="Rectangle 4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258134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53" name="Rectangle 4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54" name="Rectangle 4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55" name="Straight Connector 4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Pessoa a utilizar a caneta digital">
            <a:extLst>
              <a:ext uri="{FF2B5EF4-FFF2-40B4-BE49-F238E27FC236}">
                <a16:creationId xmlns:a16="http://schemas.microsoft.com/office/drawing/2014/main" id="{CEF36D94-8ADF-8EA7-D711-86FB9E4E0B5B}"/>
              </a:ext>
            </a:extLst>
          </p:cNvPr>
          <p:cNvPicPr>
            <a:picLocks noChangeAspect="1"/>
          </p:cNvPicPr>
          <p:nvPr/>
        </p:nvPicPr>
        <p:blipFill>
          <a:blip r:embed="rId2">
            <a:alphaModFix amt="35000"/>
          </a:blip>
          <a:srcRect t="9286" b="6445"/>
          <a:stretch/>
        </p:blipFill>
        <p:spPr>
          <a:xfrm>
            <a:off x="20" y="10"/>
            <a:ext cx="12191980" cy="6857990"/>
          </a:xfrm>
          <a:prstGeom prst="rect">
            <a:avLst/>
          </a:prstGeom>
        </p:spPr>
      </p:pic>
      <p:sp>
        <p:nvSpPr>
          <p:cNvPr id="3" name="CaixaDeTexto 2">
            <a:extLst>
              <a:ext uri="{FF2B5EF4-FFF2-40B4-BE49-F238E27FC236}">
                <a16:creationId xmlns:a16="http://schemas.microsoft.com/office/drawing/2014/main" id="{110F4E8A-2E4E-BB52-9F1C-FCA63B2D2460}"/>
              </a:ext>
            </a:extLst>
          </p:cNvPr>
          <p:cNvSpPr txBox="1"/>
          <p:nvPr/>
        </p:nvSpPr>
        <p:spPr>
          <a:xfrm>
            <a:off x="1097280" y="758952"/>
            <a:ext cx="10058400" cy="356616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pt-PT" sz="6000" spc="-50" dirty="0">
                <a:solidFill>
                  <a:srgbClr val="FFFFFF"/>
                </a:solidFill>
                <a:latin typeface="+mj-lt"/>
                <a:ea typeface="+mj-ea"/>
                <a:cs typeface="+mj-cs"/>
              </a:rPr>
              <a:t>Sentes-te agora mais informado sobre os desafios democráticos e a desinformação?</a:t>
            </a:r>
          </a:p>
        </p:txBody>
      </p:sp>
      <p:cxnSp>
        <p:nvCxnSpPr>
          <p:cNvPr id="56" name="Straight Connector 47">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7" name="Rectangle 49">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52" name="Rectangle 51">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32073100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Imagem 4" descr="Pessoa a escrever operações matemáticas num quadro">
            <a:extLst>
              <a:ext uri="{FF2B5EF4-FFF2-40B4-BE49-F238E27FC236}">
                <a16:creationId xmlns:a16="http://schemas.microsoft.com/office/drawing/2014/main" id="{12C3E0F8-3A4C-8C65-AEC9-7E171AA2E734}"/>
              </a:ext>
            </a:extLst>
          </p:cNvPr>
          <p:cNvPicPr>
            <a:picLocks noChangeAspect="1"/>
          </p:cNvPicPr>
          <p:nvPr/>
        </p:nvPicPr>
        <p:blipFill>
          <a:blip r:embed="rId2">
            <a:alphaModFix amt="35000"/>
          </a:blip>
          <a:srcRect t="954" b="14776"/>
          <a:stretch/>
        </p:blipFill>
        <p:spPr>
          <a:xfrm>
            <a:off x="20" y="10"/>
            <a:ext cx="12191980" cy="6857990"/>
          </a:xfrm>
          <a:prstGeom prst="rect">
            <a:avLst/>
          </a:prstGeom>
        </p:spPr>
      </p:pic>
      <p:cxnSp>
        <p:nvCxnSpPr>
          <p:cNvPr id="19" name="Straight Connector 18">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72C2F68-A10D-CB0E-0E64-FCE87D47E4E4}"/>
              </a:ext>
            </a:extLst>
          </p:cNvPr>
          <p:cNvSpPr>
            <a:spLocks noGrp="1"/>
          </p:cNvSpPr>
          <p:nvPr>
            <p:ph type="title"/>
          </p:nvPr>
        </p:nvSpPr>
        <p:spPr>
          <a:xfrm>
            <a:off x="1097280" y="286603"/>
            <a:ext cx="10058400" cy="1450757"/>
          </a:xfrm>
        </p:spPr>
        <p:txBody>
          <a:bodyPr>
            <a:normAutofit/>
          </a:bodyPr>
          <a:lstStyle/>
          <a:p>
            <a:r>
              <a:rPr lang="pt-PT" dirty="0">
                <a:solidFill>
                  <a:schemeClr val="tx1"/>
                </a:solidFill>
              </a:rPr>
              <a:t>Age inteligentemente com os algoritmos!</a:t>
            </a:r>
          </a:p>
        </p:txBody>
      </p:sp>
      <p:sp>
        <p:nvSpPr>
          <p:cNvPr id="3" name="Marcador de Posição de Conteúdo 2">
            <a:extLst>
              <a:ext uri="{FF2B5EF4-FFF2-40B4-BE49-F238E27FC236}">
                <a16:creationId xmlns:a16="http://schemas.microsoft.com/office/drawing/2014/main" id="{D23CA48A-E2A2-57E5-4882-31C8B385A345}"/>
              </a:ext>
            </a:extLst>
          </p:cNvPr>
          <p:cNvSpPr>
            <a:spLocks noGrp="1"/>
          </p:cNvSpPr>
          <p:nvPr>
            <p:ph idx="1"/>
          </p:nvPr>
        </p:nvSpPr>
        <p:spPr>
          <a:xfrm>
            <a:off x="1097280" y="1845734"/>
            <a:ext cx="10058400" cy="4023360"/>
          </a:xfrm>
        </p:spPr>
        <p:txBody>
          <a:bodyPr>
            <a:normAutofit/>
          </a:bodyPr>
          <a:lstStyle/>
          <a:p>
            <a:pPr marL="228600" lvl="0" indent="-50800" rtl="0">
              <a:spcBef>
                <a:spcPts val="1000"/>
              </a:spcBef>
              <a:spcAft>
                <a:spcPts val="0"/>
              </a:spcAft>
              <a:buClr>
                <a:schemeClr val="dk1"/>
              </a:buClr>
              <a:buSzPts val="2800"/>
              <a:buNone/>
            </a:pPr>
            <a:r>
              <a:rPr lang="pt-PT" sz="2400" dirty="0">
                <a:solidFill>
                  <a:schemeClr val="tx1"/>
                </a:solidFill>
              </a:rPr>
              <a:t>Ética: Os algoritmos e as notícias falsas formam por vezes relações perigosas</a:t>
            </a:r>
          </a:p>
          <a:p>
            <a:pPr marL="228600" lvl="0" indent="-50800" rtl="0">
              <a:spcBef>
                <a:spcPts val="1000"/>
              </a:spcBef>
              <a:spcAft>
                <a:spcPts val="0"/>
              </a:spcAft>
              <a:buClr>
                <a:schemeClr val="dk1"/>
              </a:buClr>
              <a:buSzPts val="2800"/>
              <a:buNone/>
            </a:pPr>
            <a:r>
              <a:rPr lang="pt-PT" sz="2400" dirty="0">
                <a:solidFill>
                  <a:schemeClr val="tx1"/>
                </a:solidFill>
              </a:rPr>
              <a:t>Fontes: As notícias falsas podem desestabilizar as democracias</a:t>
            </a:r>
          </a:p>
          <a:p>
            <a:pPr marL="228600" lvl="0" indent="-50800" rtl="0">
              <a:spcBef>
                <a:spcPts val="1000"/>
              </a:spcBef>
              <a:spcAft>
                <a:spcPts val="0"/>
              </a:spcAft>
              <a:buClr>
                <a:schemeClr val="dk1"/>
              </a:buClr>
              <a:buSzPts val="2800"/>
              <a:buNone/>
            </a:pPr>
            <a:r>
              <a:rPr lang="pt-PT" sz="2400" dirty="0">
                <a:solidFill>
                  <a:schemeClr val="tx1"/>
                </a:solidFill>
              </a:rPr>
              <a:t>Pluralismo: Nem todos os algoritmos são iguais (classificação, recomendação, previsão)</a:t>
            </a:r>
          </a:p>
          <a:p>
            <a:pPr marL="228600" lvl="0" indent="-50800" rtl="0">
              <a:spcBef>
                <a:spcPts val="1000"/>
              </a:spcBef>
              <a:spcAft>
                <a:spcPts val="0"/>
              </a:spcAft>
              <a:buClr>
                <a:schemeClr val="dk1"/>
              </a:buClr>
              <a:buSzPts val="2800"/>
              <a:buNone/>
            </a:pPr>
            <a:endParaRPr lang="pt-PT" sz="2400" dirty="0">
              <a:solidFill>
                <a:schemeClr val="tx1"/>
              </a:solidFill>
            </a:endParaRPr>
          </a:p>
          <a:p>
            <a:pPr marL="228600" lvl="0" indent="-50800" rtl="0">
              <a:spcBef>
                <a:spcPts val="1000"/>
              </a:spcBef>
              <a:spcAft>
                <a:spcPts val="0"/>
              </a:spcAft>
              <a:buClr>
                <a:schemeClr val="dk1"/>
              </a:buClr>
              <a:buSzPts val="2800"/>
              <a:buNone/>
            </a:pPr>
            <a:r>
              <a:rPr lang="pt-PT" sz="2400" dirty="0">
                <a:solidFill>
                  <a:schemeClr val="tx1"/>
                </a:solidFill>
              </a:rPr>
              <a:t>Não esquecer que os algoritmos são criados, de forma muito inteligente, para obter lucros</a:t>
            </a:r>
          </a:p>
          <a:p>
            <a:pPr marL="228600" lvl="0" indent="-50800" rtl="0">
              <a:spcBef>
                <a:spcPts val="1000"/>
              </a:spcBef>
              <a:spcAft>
                <a:spcPts val="0"/>
              </a:spcAft>
              <a:buClr>
                <a:schemeClr val="dk1"/>
              </a:buClr>
              <a:buSzPts val="2800"/>
              <a:buNone/>
            </a:pPr>
            <a:r>
              <a:rPr lang="pt-PT" sz="2400" dirty="0">
                <a:solidFill>
                  <a:schemeClr val="tx1"/>
                </a:solidFill>
              </a:rPr>
              <a:t>É possível agir em vez de lidar com a situação. Prepara-te para agir!</a:t>
            </a:r>
          </a:p>
        </p:txBody>
      </p:sp>
      <p:sp>
        <p:nvSpPr>
          <p:cNvPr id="21" name="Rectangle 20">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3" name="Rectangle 22">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38130288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4" name="Rectangle 1073">
            <a:extLst>
              <a:ext uri="{FF2B5EF4-FFF2-40B4-BE49-F238E27FC236}">
                <a16:creationId xmlns:a16="http://schemas.microsoft.com/office/drawing/2014/main" id="{CF6BB2E5-F5C5-4876-9282-B0246E035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076" name="Rectangle 1075">
            <a:extLst>
              <a:ext uri="{FF2B5EF4-FFF2-40B4-BE49-F238E27FC236}">
                <a16:creationId xmlns:a16="http://schemas.microsoft.com/office/drawing/2014/main" id="{6E53EAE7-3851-4CE7-BE81-EF90F19EF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1078" name="Straight Connector 1077">
            <a:extLst>
              <a:ext uri="{FF2B5EF4-FFF2-40B4-BE49-F238E27FC236}">
                <a16:creationId xmlns:a16="http://schemas.microsoft.com/office/drawing/2014/main" id="{5C5EFB6A-0AF1-46B2-B103-4AA6C7B310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80" name="Rectangle 1079">
            <a:extLst>
              <a:ext uri="{FF2B5EF4-FFF2-40B4-BE49-F238E27FC236}">
                <a16:creationId xmlns:a16="http://schemas.microsoft.com/office/drawing/2014/main" id="{40B389FD-456D-4B47-AC92-DE24BBA3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ectangle 1081">
            <a:extLst>
              <a:ext uri="{FF2B5EF4-FFF2-40B4-BE49-F238E27FC236}">
                <a16:creationId xmlns:a16="http://schemas.microsoft.com/office/drawing/2014/main" id="{970BDFF1-89F0-4493-BC72-692927D52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CaixaDeTexto 1">
            <a:extLst>
              <a:ext uri="{FF2B5EF4-FFF2-40B4-BE49-F238E27FC236}">
                <a16:creationId xmlns:a16="http://schemas.microsoft.com/office/drawing/2014/main" id="{AE32F9A4-DBE3-8B24-9C87-69D4E1818AB5}"/>
              </a:ext>
            </a:extLst>
          </p:cNvPr>
          <p:cNvSpPr txBox="1"/>
          <p:nvPr/>
        </p:nvSpPr>
        <p:spPr>
          <a:xfrm>
            <a:off x="1065197" y="5120640"/>
            <a:ext cx="10058400" cy="822960"/>
          </a:xfrm>
          <a:prstGeom prst="rect">
            <a:avLst/>
          </a:prstGeom>
        </p:spPr>
        <p:txBody>
          <a:bodyPr vert="horz" lIns="91440" tIns="45720" rIns="91440" bIns="45720" rtlCol="0" anchor="b">
            <a:normAutofit/>
          </a:bodyPr>
          <a:lstStyle/>
          <a:p>
            <a:pPr defTabSz="914400">
              <a:lnSpc>
                <a:spcPct val="85000"/>
              </a:lnSpc>
              <a:spcBef>
                <a:spcPct val="0"/>
              </a:spcBef>
              <a:spcAft>
                <a:spcPts val="600"/>
              </a:spcAft>
              <a:buClr>
                <a:schemeClr val="accent1"/>
              </a:buClr>
            </a:pPr>
            <a:r>
              <a:rPr lang="en-US" sz="3600" spc="-50" dirty="0" err="1">
                <a:solidFill>
                  <a:srgbClr val="FFFFFF"/>
                </a:solidFill>
                <a:latin typeface="+mj-lt"/>
                <a:ea typeface="+mj-ea"/>
                <a:cs typeface="+mj-cs"/>
              </a:rPr>
              <a:t>Questionário</a:t>
            </a:r>
            <a:r>
              <a:rPr lang="en-US" sz="3600" spc="-50" dirty="0">
                <a:solidFill>
                  <a:srgbClr val="FFFFFF"/>
                </a:solidFill>
                <a:latin typeface="+mj-lt"/>
                <a:ea typeface="+mj-ea"/>
                <a:cs typeface="+mj-cs"/>
              </a:rPr>
              <a:t/>
            </a:r>
            <a:r>
              <a:rPr lang="en-US" sz="3600" spc="-50" dirty="0" err="1">
                <a:solidFill>
                  <a:srgbClr val="FFFFFF"/>
                </a:solidFill>
                <a:latin typeface="+mj-lt"/>
                <a:ea typeface="+mj-ea"/>
                <a:cs typeface="+mj-cs"/>
              </a:rPr>
              <a:t>inicial</a:t>
            </a:r>
            <a:endParaRPr lang="en-US" sz="3600" spc="-50" dirty="0">
              <a:solidFill>
                <a:srgbClr val="FFFFFF"/>
              </a:solidFill>
              <a:latin typeface="+mj-lt"/>
              <a:ea typeface="+mj-ea"/>
              <a:cs typeface="+mj-cs"/>
            </a:endParaRPr>
          </a:p>
        </p:txBody>
      </p:sp>
      <p:pic>
        <p:nvPicPr>
          <p:cNvPr id="4" name="Picture 3" descr="Caneta preta relativamente a uma folha com números sombreadas">
            <a:extLst>
              <a:ext uri="{FF2B5EF4-FFF2-40B4-BE49-F238E27FC236}">
                <a16:creationId xmlns:a16="http://schemas.microsoft.com/office/drawing/2014/main" id="{5C6046AE-214A-9A8C-4A79-55CFBF4F1A4D}"/>
              </a:ext>
            </a:extLst>
          </p:cNvPr>
          <p:cNvPicPr>
            <a:picLocks noChangeAspect="1"/>
          </p:cNvPicPr>
          <p:nvPr/>
        </p:nvPicPr>
        <p:blipFill>
          <a:blip r:embed="rId3"/>
          <a:srcRect t="10001" b="14401"/>
          <a:stretch/>
        </p:blipFill>
        <p:spPr>
          <a:xfrm>
            <a:off x="625036" y="677333"/>
            <a:ext cx="7710796" cy="3891046"/>
          </a:xfrm>
          <a:prstGeom prst="rect">
            <a:avLst/>
          </a:prstGeom>
        </p:spPr>
      </p:pic>
      <p:sp>
        <p:nvSpPr>
          <p:cNvPr id="1084" name="Rectangle 1083">
            <a:extLst>
              <a:ext uri="{FF2B5EF4-FFF2-40B4-BE49-F238E27FC236}">
                <a16:creationId xmlns:a16="http://schemas.microsoft.com/office/drawing/2014/main" id="{EC639061-BB2E-42D9-8137-6F0803D34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ZoneTexte 2">
            <a:extLst>
              <a:ext uri="{FF2B5EF4-FFF2-40B4-BE49-F238E27FC236}">
                <a16:creationId xmlns:a16="http://schemas.microsoft.com/office/drawing/2014/main" id="{E6A9B156-CB50-3FA8-B4BA-352EED568000}"/>
              </a:ext>
            </a:extLst>
          </p:cNvPr>
          <p:cNvSpPr txBox="1"/>
          <p:nvPr/>
        </p:nvSpPr>
        <p:spPr>
          <a:xfrm>
            <a:off x="9047018" y="2535382"/>
            <a:ext cx="2491772" cy="646331"/>
          </a:xfrm>
          <a:prstGeom prst="rect">
            <a:avLst/>
          </a:prstGeom>
          <a:noFill/>
        </p:spPr>
        <p:txBody>
          <a:bodyPr wrap="none" rtlCol="0">
            <a:spAutoFit/>
          </a:bodyPr>
          <a:lstStyle/>
          <a:p>
            <a:r>
              <a:rPr lang="en-US" b="1" dirty="0"/>
              <a:t>Link para o </a:t>
            </a:r>
            <a:r>
              <a:rPr lang="en-US" b="1" dirty="0" err="1"/>
              <a:t>questionário</a:t>
            </a:r>
            <a:endParaRPr lang="en-US" b="1" dirty="0"/>
          </a:p>
          <a:p>
            <a:endParaRPr lang="en-US" b="1" dirty="0"/>
          </a:p>
        </p:txBody>
      </p:sp>
    </p:spTree>
    <p:extLst>
      <p:ext uri="{BB962C8B-B14F-4D97-AF65-F5344CB8AC3E}">
        <p14:creationId xmlns:p14="http://schemas.microsoft.com/office/powerpoint/2010/main" val="733980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a:extLst>
            <a:ext uri="{FF2B5EF4-FFF2-40B4-BE49-F238E27FC236}">
              <a16:creationId xmlns:a16="http://schemas.microsoft.com/office/drawing/2014/main" id="{A720AD19-9E17-DBA6-0C9F-67244018660E}"/>
            </a:ext>
          </a:extLst>
        </p:cNvPr>
        <p:cNvGrpSpPr/>
        <p:nvPr/>
      </p:nvGrpSpPr>
      <p:grpSpPr>
        <a:xfrm>
          <a:off x="0" y="0"/>
          <a:ext cx="0" cy="0"/>
          <a:chOff x="0" y="0"/>
          <a:chExt cx="0" cy="0"/>
        </a:xfrm>
      </p:grpSpPr>
      <p:pic>
        <p:nvPicPr>
          <p:cNvPr id="5" name="Imagem 4" descr="Grande plano de peças de xadrez num tabuleiro de xadrez">
            <a:extLst>
              <a:ext uri="{FF2B5EF4-FFF2-40B4-BE49-F238E27FC236}">
                <a16:creationId xmlns:a16="http://schemas.microsoft.com/office/drawing/2014/main" id="{DF61D01B-7DA7-4840-D841-0A26E050BB00}"/>
              </a:ext>
            </a:extLst>
          </p:cNvPr>
          <p:cNvPicPr>
            <a:picLocks noChangeAspect="1"/>
          </p:cNvPicPr>
          <p:nvPr/>
        </p:nvPicPr>
        <p:blipFill>
          <a:blip r:embed="rId2">
            <a:alphaModFix amt="35000"/>
          </a:blip>
          <a:srcRect t="15413"/>
          <a:stretch/>
        </p:blipFill>
        <p:spPr>
          <a:xfrm>
            <a:off x="20" y="10"/>
            <a:ext cx="12191980" cy="6857990"/>
          </a:xfrm>
          <a:prstGeom prst="rect">
            <a:avLst/>
          </a:prstGeom>
        </p:spPr>
      </p:pic>
      <p:cxnSp>
        <p:nvCxnSpPr>
          <p:cNvPr id="28" name="Straight Connector 27">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06EEFDB-AF08-AC3E-8104-BDE528B3710C}"/>
              </a:ext>
            </a:extLst>
          </p:cNvPr>
          <p:cNvSpPr>
            <a:spLocks noGrp="1"/>
          </p:cNvSpPr>
          <p:nvPr>
            <p:ph type="title"/>
          </p:nvPr>
        </p:nvSpPr>
        <p:spPr>
          <a:xfrm>
            <a:off x="1097280" y="286603"/>
            <a:ext cx="10058400" cy="1450757"/>
          </a:xfrm>
        </p:spPr>
        <p:txBody>
          <a:bodyPr>
            <a:normAutofit/>
          </a:bodyPr>
          <a:lstStyle/>
          <a:p>
            <a:r>
              <a:rPr lang="pt-PT" dirty="0">
                <a:solidFill>
                  <a:schemeClr val="tx1"/>
                </a:solidFill>
              </a:rPr>
              <a:t>Age inteligentemente com a IA</a:t>
            </a:r>
            <a:r>
              <a:rPr lang="sv-SE" dirty="0">
                <a:solidFill>
                  <a:schemeClr val="tx1"/>
                </a:solidFill>
              </a:rPr>
              <a:t>!</a:t>
            </a:r>
            <a:endParaRPr lang="pt-PT" dirty="0">
              <a:solidFill>
                <a:schemeClr val="tx1"/>
              </a:solidFill>
            </a:endParaRPr>
          </a:p>
        </p:txBody>
      </p:sp>
      <p:sp>
        <p:nvSpPr>
          <p:cNvPr id="3" name="Marcador de Posição de Conteúdo 2">
            <a:extLst>
              <a:ext uri="{FF2B5EF4-FFF2-40B4-BE49-F238E27FC236}">
                <a16:creationId xmlns:a16="http://schemas.microsoft.com/office/drawing/2014/main" id="{BBC54C23-BD23-CC11-6955-C35D3B35660D}"/>
              </a:ext>
            </a:extLst>
          </p:cNvPr>
          <p:cNvSpPr>
            <a:spLocks noGrp="1"/>
          </p:cNvSpPr>
          <p:nvPr>
            <p:ph idx="1"/>
          </p:nvPr>
        </p:nvSpPr>
        <p:spPr>
          <a:xfrm>
            <a:off x="1097280" y="1845734"/>
            <a:ext cx="10058400" cy="4023360"/>
          </a:xfrm>
        </p:spPr>
        <p:txBody>
          <a:bodyPr>
            <a:normAutofit lnSpcReduction="10000"/>
          </a:bodyPr>
          <a:lstStyle/>
          <a:p>
            <a:pPr marL="228600" lvl="0" indent="-50800" rtl="0">
              <a:spcBef>
                <a:spcPts val="1000"/>
              </a:spcBef>
              <a:spcAft>
                <a:spcPts val="0"/>
              </a:spcAft>
              <a:buClr>
                <a:schemeClr val="dk1"/>
              </a:buClr>
              <a:buSzPts val="2800"/>
              <a:buNone/>
            </a:pPr>
            <a:r>
              <a:rPr lang="pt-PT" sz="2400" dirty="0">
                <a:solidFill>
                  <a:schemeClr val="tx1"/>
                </a:solidFill>
              </a:rPr>
              <a:t>Ética: verifica a qualidade da informação introduzida em qualquer sistema de IA (garante o resultado)</a:t>
            </a:r>
          </a:p>
          <a:p>
            <a:pPr marL="228600" lvl="0" indent="-50800" rtl="0">
              <a:spcBef>
                <a:spcPts val="1000"/>
              </a:spcBef>
              <a:spcAft>
                <a:spcPts val="0"/>
              </a:spcAft>
              <a:buClr>
                <a:schemeClr val="dk1"/>
              </a:buClr>
              <a:buSzPts val="2800"/>
              <a:buNone/>
            </a:pPr>
            <a:r>
              <a:rPr lang="pt-PT" sz="2400" dirty="0">
                <a:solidFill>
                  <a:schemeClr val="tx1"/>
                </a:solidFill>
              </a:rPr>
              <a:t>Fontes: conclui sempre a tua pergunta pedindo à IA a sua fonte (e verifica-a duas vezes)</a:t>
            </a:r>
          </a:p>
          <a:p>
            <a:pPr marL="228600" lvl="0" indent="-50800" rtl="0">
              <a:spcBef>
                <a:spcPts val="1000"/>
              </a:spcBef>
              <a:spcAft>
                <a:spcPts val="0"/>
              </a:spcAft>
              <a:buClr>
                <a:schemeClr val="dk1"/>
              </a:buClr>
              <a:buSzPts val="2800"/>
              <a:buNone/>
            </a:pPr>
            <a:r>
              <a:rPr lang="pt-PT" sz="2400" dirty="0">
                <a:solidFill>
                  <a:schemeClr val="tx1"/>
                </a:solidFill>
              </a:rPr>
              <a:t>Pluralismo: evita confiar num único sistema de IA (não apenas o </a:t>
            </a:r>
            <a:r>
              <a:rPr lang="pt-PT" sz="2400" dirty="0" err="1">
                <a:solidFill>
                  <a:schemeClr val="tx1"/>
                </a:solidFill>
              </a:rPr>
              <a:t>ChatGPT</a:t>
            </a:r>
            <a:r>
              <a:rPr lang="pt-PT" sz="2400" dirty="0">
                <a:solidFill>
                  <a:schemeClr val="tx1"/>
                </a:solidFill>
              </a:rPr>
              <a:t>, mas também o </a:t>
            </a:r>
            <a:r>
              <a:rPr lang="pt-PT" sz="2400" dirty="0" err="1">
                <a:solidFill>
                  <a:schemeClr val="tx1"/>
                </a:solidFill>
              </a:rPr>
              <a:t>Llama</a:t>
            </a:r>
            <a:r>
              <a:rPr lang="pt-PT" sz="2400" dirty="0">
                <a:solidFill>
                  <a:schemeClr val="tx1"/>
                </a:solidFill>
              </a:rPr>
              <a:t>, o Mistral, ...)</a:t>
            </a:r>
          </a:p>
          <a:p>
            <a:pPr marL="228600" lvl="0" indent="-50800" rtl="0">
              <a:spcBef>
                <a:spcPts val="1000"/>
              </a:spcBef>
              <a:spcAft>
                <a:spcPts val="0"/>
              </a:spcAft>
              <a:buClr>
                <a:schemeClr val="dk1"/>
              </a:buClr>
              <a:buSzPts val="2800"/>
              <a:buNone/>
            </a:pPr>
            <a:endParaRPr lang="pt-PT" sz="2400" dirty="0">
              <a:solidFill>
                <a:schemeClr val="tx1"/>
              </a:solidFill>
            </a:endParaRPr>
          </a:p>
          <a:p>
            <a:pPr marL="228600" lvl="0" indent="-50800" rtl="0">
              <a:spcBef>
                <a:spcPts val="1000"/>
              </a:spcBef>
              <a:spcAft>
                <a:spcPts val="0"/>
              </a:spcAft>
              <a:buClr>
                <a:schemeClr val="dk1"/>
              </a:buClr>
              <a:buSzPts val="2800"/>
              <a:buNone/>
            </a:pPr>
            <a:r>
              <a:rPr lang="pt-PT" sz="2400" dirty="0">
                <a:solidFill>
                  <a:schemeClr val="tx1"/>
                </a:solidFill>
              </a:rPr>
              <a:t>Não esqueças que os sistemas de IA são uma ferramenta (não são humanos, não têm sentimentos, ...)</a:t>
            </a:r>
          </a:p>
          <a:p>
            <a:pPr marL="228600" lvl="0" indent="-50800" rtl="0">
              <a:spcBef>
                <a:spcPts val="1000"/>
              </a:spcBef>
              <a:spcAft>
                <a:spcPts val="0"/>
              </a:spcAft>
              <a:buClr>
                <a:schemeClr val="dk1"/>
              </a:buClr>
              <a:buSzPts val="2800"/>
              <a:buNone/>
            </a:pPr>
            <a:r>
              <a:rPr lang="pt-PT" sz="2400" dirty="0">
                <a:solidFill>
                  <a:schemeClr val="tx1"/>
                </a:solidFill>
              </a:rPr>
              <a:t>A IA não procura a verdade e não tem emoções (por isso, tenha cuidado com a desinformação)</a:t>
            </a:r>
          </a:p>
          <a:p>
            <a:endParaRPr lang="pt-PT" dirty="0">
              <a:solidFill>
                <a:schemeClr val="tx1"/>
              </a:solidFill>
            </a:endParaRPr>
          </a:p>
        </p:txBody>
      </p:sp>
      <p:sp>
        <p:nvSpPr>
          <p:cNvPr id="30" name="Rectangle 29">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2" name="Rectangle 31">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63572952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3FF823-81F7-512D-1D82-279B4665D57A}"/>
            </a:ext>
          </a:extLst>
        </p:cNvPr>
        <p:cNvGrpSpPr/>
        <p:nvPr/>
      </p:nvGrpSpPr>
      <p:grpSpPr>
        <a:xfrm>
          <a:off x="0" y="0"/>
          <a:ext cx="0" cy="0"/>
          <a:chOff x="0" y="0"/>
          <a:chExt cx="0" cy="0"/>
        </a:xfrm>
      </p:grpSpPr>
      <p:sp>
        <p:nvSpPr>
          <p:cNvPr id="1057" name="Rectangle 1056">
            <a:extLst>
              <a:ext uri="{FF2B5EF4-FFF2-40B4-BE49-F238E27FC236}">
                <a16:creationId xmlns:a16="http://schemas.microsoft.com/office/drawing/2014/main" id="{BA0960D5-DE80-B93D-4ECA-A0B0E64CE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059" name="Rectangle 1058">
            <a:extLst>
              <a:ext uri="{FF2B5EF4-FFF2-40B4-BE49-F238E27FC236}">
                <a16:creationId xmlns:a16="http://schemas.microsoft.com/office/drawing/2014/main" id="{23AC1225-6F5A-EC29-6130-72C800B8C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1061" name="Straight Connector 1060">
            <a:extLst>
              <a:ext uri="{FF2B5EF4-FFF2-40B4-BE49-F238E27FC236}">
                <a16:creationId xmlns:a16="http://schemas.microsoft.com/office/drawing/2014/main" id="{B965244E-CA09-04D5-1A26-0AD18E1DE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63" name="Rectangle 1062">
            <a:extLst>
              <a:ext uri="{FF2B5EF4-FFF2-40B4-BE49-F238E27FC236}">
                <a16:creationId xmlns:a16="http://schemas.microsoft.com/office/drawing/2014/main" id="{C8939313-E656-A77C-92A7-7F539E9CD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7424EA13-84DE-BF78-0AF2-8C61A007F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067" name="Rectangle 1066">
            <a:extLst>
              <a:ext uri="{FF2B5EF4-FFF2-40B4-BE49-F238E27FC236}">
                <a16:creationId xmlns:a16="http://schemas.microsoft.com/office/drawing/2014/main" id="{E392A14B-1658-F104-9C4C-3BA3E1296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CaixaDeTexto 1">
            <a:extLst>
              <a:ext uri="{FF2B5EF4-FFF2-40B4-BE49-F238E27FC236}">
                <a16:creationId xmlns:a16="http://schemas.microsoft.com/office/drawing/2014/main" id="{C44B170E-8816-FC31-2840-1D44AF4972ED}"/>
              </a:ext>
            </a:extLst>
          </p:cNvPr>
          <p:cNvSpPr txBox="1"/>
          <p:nvPr/>
        </p:nvSpPr>
        <p:spPr>
          <a:xfrm>
            <a:off x="5961344" y="758952"/>
            <a:ext cx="5542398" cy="3566160"/>
          </a:xfrm>
          <a:prstGeom prst="rect">
            <a:avLst/>
          </a:prstGeom>
        </p:spPr>
        <p:txBody>
          <a:bodyPr vert="horz" lIns="91440" tIns="45720" rIns="91440" bIns="45720" rtlCol="0" anchor="b">
            <a:normAutofit/>
          </a:bodyPr>
          <a:lstStyle/>
          <a:p>
            <a:pPr defTabSz="914400">
              <a:lnSpc>
                <a:spcPct val="85000"/>
              </a:lnSpc>
              <a:spcBef>
                <a:spcPct val="0"/>
              </a:spcBef>
              <a:spcAft>
                <a:spcPts val="600"/>
              </a:spcAft>
              <a:buClr>
                <a:schemeClr val="accent1"/>
              </a:buClr>
            </a:pPr>
            <a:r>
              <a:rPr lang="en-US" sz="7200" spc="-50" dirty="0" err="1">
                <a:solidFill>
                  <a:srgbClr val="FFFFFF"/>
                </a:solidFill>
                <a:latin typeface="+mj-lt"/>
                <a:ea typeface="+mj-ea"/>
                <a:cs typeface="+mj-cs"/>
              </a:rPr>
              <a:t>Questionário</a:t>
            </a:r>
            <a:r>
              <a:rPr lang="en-US" sz="7200" spc="-50" dirty="0">
                <a:solidFill>
                  <a:srgbClr val="FFFFFF"/>
                </a:solidFill>
                <a:latin typeface="+mj-lt"/>
                <a:ea typeface="+mj-ea"/>
                <a:cs typeface="+mj-cs"/>
              </a:rPr>
              <a:t> final</a:t>
            </a:r>
          </a:p>
        </p:txBody>
      </p:sp>
      <p:cxnSp>
        <p:nvCxnSpPr>
          <p:cNvPr id="1069" name="Straight Connector 1068">
            <a:extLst>
              <a:ext uri="{FF2B5EF4-FFF2-40B4-BE49-F238E27FC236}">
                <a16:creationId xmlns:a16="http://schemas.microsoft.com/office/drawing/2014/main" id="{ED420AD6-03FF-7E10-6F40-3908ADD89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aneta preta relativamente a uma folha com números sombreadas">
            <a:extLst>
              <a:ext uri="{FF2B5EF4-FFF2-40B4-BE49-F238E27FC236}">
                <a16:creationId xmlns:a16="http://schemas.microsoft.com/office/drawing/2014/main" id="{03ACDD92-FBA0-0B7C-429A-168C4D9AACD0}"/>
              </a:ext>
            </a:extLst>
          </p:cNvPr>
          <p:cNvPicPr>
            <a:picLocks noChangeAspect="1"/>
          </p:cNvPicPr>
          <p:nvPr/>
        </p:nvPicPr>
        <p:blipFill>
          <a:blip r:embed="rId2"/>
          <a:srcRect t="15046" r="3" b="19448"/>
          <a:stretch/>
        </p:blipFill>
        <p:spPr>
          <a:xfrm>
            <a:off x="627779" y="4451929"/>
            <a:ext cx="4020297" cy="1757919"/>
          </a:xfrm>
          <a:prstGeom prst="rect">
            <a:avLst/>
          </a:prstGeom>
        </p:spPr>
      </p:pic>
      <p:sp>
        <p:nvSpPr>
          <p:cNvPr id="5" name="ZoneTexte 4">
            <a:extLst>
              <a:ext uri="{FF2B5EF4-FFF2-40B4-BE49-F238E27FC236}">
                <a16:creationId xmlns:a16="http://schemas.microsoft.com/office/drawing/2014/main" id="{3A0BBD2E-5884-A6DF-AF24-EEEA8670B6F0}"/>
              </a:ext>
            </a:extLst>
          </p:cNvPr>
          <p:cNvSpPr txBox="1"/>
          <p:nvPr/>
        </p:nvSpPr>
        <p:spPr>
          <a:xfrm>
            <a:off x="2138766" y="1921790"/>
            <a:ext cx="516488" cy="369332"/>
          </a:xfrm>
          <a:prstGeom prst="rect">
            <a:avLst/>
          </a:prstGeom>
          <a:noFill/>
        </p:spPr>
        <p:txBody>
          <a:bodyPr wrap="none" rtlCol="0">
            <a:spAutoFit/>
          </a:bodyPr>
          <a:lstStyle/>
          <a:p>
            <a:r>
              <a:rPr lang="en-US" dirty="0"/>
              <a:t>link</a:t>
            </a:r>
          </a:p>
        </p:txBody>
      </p:sp>
    </p:spTree>
    <p:extLst>
      <p:ext uri="{BB962C8B-B14F-4D97-AF65-F5344CB8AC3E}">
        <p14:creationId xmlns:p14="http://schemas.microsoft.com/office/powerpoint/2010/main" val="231351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a:extLst>
            <a:ext uri="{FF2B5EF4-FFF2-40B4-BE49-F238E27FC236}">
              <a16:creationId xmlns:a16="http://schemas.microsoft.com/office/drawing/2014/main" id="{1738B733-7889-E46C-D272-F6D6284180F2}"/>
            </a:ext>
          </a:extLst>
        </p:cNvPr>
        <p:cNvGrpSpPr/>
        <p:nvPr/>
      </p:nvGrpSpPr>
      <p:grpSpPr>
        <a:xfrm>
          <a:off x="0" y="0"/>
          <a:ext cx="0" cy="0"/>
          <a:chOff x="0" y="0"/>
          <a:chExt cx="0" cy="0"/>
        </a:xfrm>
      </p:grpSpPr>
      <p:pic>
        <p:nvPicPr>
          <p:cNvPr id="5" name="Marcador de Posição de Conteúdo 4" descr="Juiz martelo descansar no bloco">
            <a:hlinkClick r:id="rId3"/>
            <a:extLst>
              <a:ext uri="{FF2B5EF4-FFF2-40B4-BE49-F238E27FC236}">
                <a16:creationId xmlns:a16="http://schemas.microsoft.com/office/drawing/2014/main" id="{97A3BF0F-FBBD-BD0C-1A98-E5937193D909}"/>
              </a:ext>
            </a:extLst>
          </p:cNvPr>
          <p:cNvPicPr>
            <a:picLocks noChangeAspect="1"/>
          </p:cNvPicPr>
          <p:nvPr/>
        </p:nvPicPr>
        <p:blipFill>
          <a:blip r:embed="rId4">
            <a:alphaModFix amt="35000"/>
          </a:blip>
          <a:srcRect t="643" b="15088"/>
          <a:stretch/>
        </p:blipFill>
        <p:spPr>
          <a:xfrm>
            <a:off x="20" y="10"/>
            <a:ext cx="12191980" cy="6857990"/>
          </a:xfrm>
          <a:prstGeom prst="rect">
            <a:avLst/>
          </a:prstGeom>
        </p:spPr>
      </p:pic>
      <p:cxnSp>
        <p:nvCxnSpPr>
          <p:cNvPr id="56" name="Straight Connector 55">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AD96751-8C85-BCFE-8647-E27A2B771656}"/>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solidFill>
                  <a:schemeClr val="tx1"/>
                </a:solidFill>
              </a:rPr>
              <a:t>Debate</a:t>
            </a:r>
          </a:p>
        </p:txBody>
      </p:sp>
      <p:sp>
        <p:nvSpPr>
          <p:cNvPr id="24" name="Content Placeholder 23">
            <a:extLst>
              <a:ext uri="{FF2B5EF4-FFF2-40B4-BE49-F238E27FC236}">
                <a16:creationId xmlns:a16="http://schemas.microsoft.com/office/drawing/2014/main" id="{C0AB04FA-246F-7265-DFE4-44CF8DFAEA64}"/>
              </a:ext>
            </a:extLst>
          </p:cNvPr>
          <p:cNvSpPr>
            <a:spLocks noGrp="1"/>
          </p:cNvSpPr>
          <p:nvPr>
            <p:ph idx="1"/>
          </p:nvPr>
        </p:nvSpPr>
        <p:spPr>
          <a:xfrm>
            <a:off x="1193532" y="3124274"/>
            <a:ext cx="3891086" cy="2847547"/>
          </a:xfrm>
        </p:spPr>
        <p:txBody>
          <a:bodyPr>
            <a:normAutofit/>
          </a:bodyPr>
          <a:lstStyle/>
          <a:p>
            <a:pPr>
              <a:buFont typeface="Arial" panose="020B0604020202020204" pitchFamily="34" charset="0"/>
              <a:buChar char="•"/>
            </a:pPr>
            <a:r>
              <a:rPr lang="en-US" sz="2800" dirty="0">
                <a:solidFill>
                  <a:schemeClr val="tx1"/>
                </a:solidFill>
              </a:rPr>
              <a:t/>
            </a:r>
            <a:r>
              <a:rPr lang="pt-PT" sz="2800" dirty="0">
                <a:solidFill>
                  <a:schemeClr val="tx1"/>
                </a:solidFill>
              </a:rPr>
              <a:t>Se um sistema de IA tomasse o poder no mundo, qual seria a primeira lei que introduziria?</a:t>
            </a:r>
            <a:endParaRPr lang="en-US" sz="2800" dirty="0">
              <a:solidFill>
                <a:schemeClr val="tx1"/>
              </a:solidFill>
            </a:endParaRPr>
          </a:p>
        </p:txBody>
      </p:sp>
      <p:sp>
        <p:nvSpPr>
          <p:cNvPr id="58" name="Rectangle 57">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60" name="Rectangle 59">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21994735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4B06F-6BA0-078B-3CFD-44A9B792BFA3}"/>
              </a:ext>
            </a:extLst>
          </p:cNvPr>
          <p:cNvSpPr>
            <a:spLocks noGrp="1"/>
          </p:cNvSpPr>
          <p:nvPr>
            <p:ph type="title"/>
          </p:nvPr>
        </p:nvSpPr>
        <p:spPr/>
        <p:txBody>
          <a:bodyPr/>
          <a:lstStyle/>
          <a:p>
            <a:r>
              <a:rPr lang="pt-PT" dirty="0"/>
              <a:t>Como é que o sistema de recomendação funciona?</a:t>
            </a:r>
          </a:p>
        </p:txBody>
      </p:sp>
      <p:pic>
        <p:nvPicPr>
          <p:cNvPr id="6" name="Marcador de Posição da Imagem 5">
            <a:extLst>
              <a:ext uri="{FF2B5EF4-FFF2-40B4-BE49-F238E27FC236}">
                <a16:creationId xmlns:a16="http://schemas.microsoft.com/office/drawing/2014/main" id="{C4B57CF2-5F26-8520-1B79-7EC9990FEBA9}"/>
              </a:ext>
            </a:extLst>
          </p:cNvPr>
          <p:cNvPicPr>
            <a:picLocks noGrp="1" noChangeAspect="1"/>
          </p:cNvPicPr>
          <p:nvPr>
            <p:ph type="pic" idx="1"/>
          </p:nvPr>
        </p:nvPicPr>
        <p:blipFill>
          <a:blip r:embed="rId3"/>
          <a:srcRect t="1527" b="1527"/>
          <a:stretch/>
        </p:blipFill>
        <p:spPr/>
      </p:pic>
    </p:spTree>
    <p:extLst>
      <p:ext uri="{BB962C8B-B14F-4D97-AF65-F5344CB8AC3E}">
        <p14:creationId xmlns:p14="http://schemas.microsoft.com/office/powerpoint/2010/main" val="153689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DE262F-B5D4-5939-32A3-6FCFB25715DA}"/>
              </a:ext>
            </a:extLst>
          </p:cNvPr>
          <p:cNvSpPr>
            <a:spLocks noGrp="1"/>
          </p:cNvSpPr>
          <p:nvPr>
            <p:ph type="title"/>
          </p:nvPr>
        </p:nvSpPr>
        <p:spPr>
          <a:xfrm>
            <a:off x="1097280" y="286603"/>
            <a:ext cx="10058400" cy="1450757"/>
          </a:xfrm>
        </p:spPr>
        <p:txBody>
          <a:bodyPr>
            <a:normAutofit/>
          </a:bodyPr>
          <a:lstStyle/>
          <a:p>
            <a:r>
              <a:rPr lang="en-US" dirty="0" err="1"/>
              <a:t>Apresenta</a:t>
            </a:r>
            <a:r>
              <a:rPr lang="en-US" dirty="0"/>
              <a:t/>
            </a:r>
            <a:r>
              <a:rPr lang="en-US" dirty="0" err="1"/>
              <a:t>resultados</a:t>
            </a:r>
            <a:r>
              <a:rPr lang="en-US" dirty="0"/>
              <a:t> tendo </a:t>
            </a:r>
            <a:r>
              <a:rPr lang="en-US" dirty="0" err="1"/>
              <a:t>em</a:t>
            </a:r>
            <a:r>
              <a:rPr lang="en-US" dirty="0"/>
              <a:t/>
            </a:r>
            <a:r>
              <a:rPr lang="en-US" dirty="0" err="1"/>
              <a:t>conta</a:t>
            </a:r>
            <a:r>
              <a:rPr lang="en-US" dirty="0"/>
              <a:t>...</a:t>
            </a:r>
            <a:endParaRPr lang="pt-PT" dirty="0"/>
          </a:p>
        </p:txBody>
      </p:sp>
      <p:graphicFrame>
        <p:nvGraphicFramePr>
          <p:cNvPr id="5" name="Marcador de Posição de Conteúdo 2">
            <a:extLst>
              <a:ext uri="{FF2B5EF4-FFF2-40B4-BE49-F238E27FC236}">
                <a16:creationId xmlns:a16="http://schemas.microsoft.com/office/drawing/2014/main" id="{07D27F95-0EA4-ED8B-7B63-7EC1E246CBD4}"/>
              </a:ext>
            </a:extLst>
          </p:cNvPr>
          <p:cNvGraphicFramePr>
            <a:graphicFrameLocks noGrp="1"/>
          </p:cNvGraphicFramePr>
          <p:nvPr>
            <p:ph idx="1"/>
            <p:extLst>
              <p:ext uri="{D42A27DB-BD31-4B8C-83A1-F6EECF244321}">
                <p14:modId xmlns:p14="http://schemas.microsoft.com/office/powerpoint/2010/main" val="112935238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0516810"/>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72DCA066-66CB-A215-EA8B-C4E7A66DE1EB}"/>
              </a:ext>
            </a:extLst>
          </p:cNvPr>
          <p:cNvPicPr>
            <a:picLocks noChangeAspect="1"/>
          </p:cNvPicPr>
          <p:nvPr/>
        </p:nvPicPr>
        <p:blipFill>
          <a:blip r:embed="rId4"/>
          <a:srcRect t="3694" b="3694"/>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8E81C5B3-449B-CEE8-5398-580E5454E48D}"/>
              </a:ext>
            </a:extLst>
          </p:cNvPr>
          <p:cNvSpPr>
            <a:spLocks noGrp="1"/>
          </p:cNvSpPr>
          <p:nvPr>
            <p:ph type="title"/>
          </p:nvPr>
        </p:nvSpPr>
        <p:spPr>
          <a:xfrm>
            <a:off x="5124206" y="324922"/>
            <a:ext cx="6339840" cy="1666501"/>
          </a:xfrm>
        </p:spPr>
        <p:txBody>
          <a:bodyPr>
            <a:normAutofit/>
          </a:bodyPr>
          <a:lstStyle/>
          <a:p>
            <a:r>
              <a:rPr lang="pt-PT" dirty="0">
                <a:solidFill>
                  <a:schemeClr val="tx1"/>
                </a:solidFill>
              </a:rPr>
              <a:t>Algoritmo</a:t>
            </a:r>
          </a:p>
        </p:txBody>
      </p:sp>
      <p:sp>
        <p:nvSpPr>
          <p:cNvPr id="15" name="Rectangle 10">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88F2B0C2-6349-513D-CE7F-26E87F45555A}"/>
              </a:ext>
            </a:extLst>
          </p:cNvPr>
          <p:cNvSpPr>
            <a:spLocks noGrp="1"/>
          </p:cNvSpPr>
          <p:nvPr>
            <p:ph idx="1"/>
          </p:nvPr>
        </p:nvSpPr>
        <p:spPr>
          <a:xfrm>
            <a:off x="5124206" y="2236304"/>
            <a:ext cx="6339840" cy="2132496"/>
          </a:xfrm>
        </p:spPr>
        <p:txBody>
          <a:bodyPr>
            <a:normAutofit fontScale="92500"/>
          </a:bodyPr>
          <a:lstStyle/>
          <a:p>
            <a:r>
              <a:rPr lang="pt-PT" sz="2800" dirty="0">
                <a:solidFill>
                  <a:schemeClr val="tx1"/>
                </a:solidFill>
              </a:rPr>
              <a:t>No que diz respeito às plataformas digitais, os algoritmos são ferramentas que selecionam os conteúdos exibidos aos utilizadores </a:t>
            </a:r>
            <a:r>
              <a:rPr lang="pt-PT" sz="2800" b="1" dirty="0">
                <a:solidFill>
                  <a:schemeClr val="tx1"/>
                </a:solidFill>
              </a:rPr>
              <a:t>com base na pertinência e nas preferências</a:t>
            </a:r>
            <a:r>
              <a:rPr lang="pt-PT" sz="2800" dirty="0">
                <a:solidFill>
                  <a:schemeClr val="tx1"/>
                </a:solidFill>
              </a:rPr>
              <a:t>.</a:t>
            </a:r>
            <a:endParaRPr lang="en-US" sz="2800" dirty="0">
              <a:solidFill>
                <a:schemeClr val="tx1"/>
              </a:solidFill>
            </a:endParaRPr>
          </a:p>
          <a:p>
            <a:pPr algn="r"/>
            <a:r>
              <a:rPr lang="en-US" sz="2800" dirty="0">
                <a:solidFill>
                  <a:schemeClr val="tx1"/>
                </a:solidFill>
              </a:rPr>
              <a:t>(</a:t>
            </a:r>
            <a:r>
              <a:rPr lang="en-US" sz="2800" dirty="0" err="1">
                <a:solidFill>
                  <a:schemeClr val="tx1"/>
                </a:solidFill>
              </a:rPr>
              <a:t>Comissão</a:t>
            </a:r>
            <a:r>
              <a:rPr lang="en-US" sz="2800" dirty="0">
                <a:solidFill>
                  <a:schemeClr val="tx1"/>
                </a:solidFill>
              </a:rPr>
              <a:t/>
            </a:r>
            <a:r>
              <a:rPr lang="en-US" sz="2800" dirty="0" err="1">
                <a:solidFill>
                  <a:schemeClr val="tx1"/>
                </a:solidFill>
              </a:rPr>
              <a:t>Europeia</a:t>
            </a:r>
            <a:r>
              <a:rPr lang="en-US" sz="2800" dirty="0">
                <a:solidFill>
                  <a:schemeClr val="tx1"/>
                </a:solidFill>
              </a:rPr>
              <a:t>, 2022)</a:t>
            </a:r>
          </a:p>
          <a:p>
            <a:pPr marL="0" indent="0">
              <a:buNone/>
            </a:pPr>
            <a:endParaRPr lang="en-US" sz="1800" dirty="0">
              <a:solidFill>
                <a:srgbClr val="FFFFFF"/>
              </a:solidFill>
            </a:endParaRPr>
          </a:p>
        </p:txBody>
      </p:sp>
      <p:sp>
        <p:nvSpPr>
          <p:cNvPr id="4" name="CaixaDeTexto 3">
            <a:extLst>
              <a:ext uri="{FF2B5EF4-FFF2-40B4-BE49-F238E27FC236}">
                <a16:creationId xmlns:a16="http://schemas.microsoft.com/office/drawing/2014/main" id="{DF12052D-F249-43F9-2331-45083087DCCD}"/>
              </a:ext>
            </a:extLst>
          </p:cNvPr>
          <p:cNvSpPr txBox="1"/>
          <p:nvPr/>
        </p:nvSpPr>
        <p:spPr>
          <a:xfrm>
            <a:off x="4639733" y="6533078"/>
            <a:ext cx="7488238" cy="276999"/>
          </a:xfrm>
          <a:prstGeom prst="rect">
            <a:avLst/>
          </a:prstGeom>
          <a:noFill/>
        </p:spPr>
        <p:txBody>
          <a:bodyPr wrap="square" rtlCol="0">
            <a:spAutoFit/>
          </a:bodyPr>
          <a:lstStyle/>
          <a:p>
            <a:r>
              <a:rPr lang="pt-PT" sz="1200" dirty="0"/>
              <a:t>Foto: </a:t>
            </a:r>
            <a:r>
              <a:rPr lang="pt-PT" sz="1200" dirty="0" err="1"/>
              <a:t>Sanu</a:t>
            </a:r>
            <a:r>
              <a:rPr lang="pt-PT" sz="1200" dirty="0"/>
              <a:t> N, CC BY-SA 4.0 &lt;https://creativecommons.org/licenses/by-sa/4.0&gt;, via Wikimedia </a:t>
            </a:r>
            <a:r>
              <a:rPr lang="pt-PT" sz="1200" dirty="0" err="1"/>
              <a:t>Commons</a:t>
            </a:r>
            <a:endParaRPr lang="pt-PT" sz="1200" dirty="0"/>
          </a:p>
        </p:txBody>
      </p:sp>
    </p:spTree>
    <p:extLst>
      <p:ext uri="{BB962C8B-B14F-4D97-AF65-F5344CB8AC3E}">
        <p14:creationId xmlns:p14="http://schemas.microsoft.com/office/powerpoint/2010/main" val="183621660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C978D4-D1C3-97C2-9389-CF7F0FFC0E89}"/>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871FC7FF-7F2C-2229-9430-BBC30A718680}"/>
              </a:ext>
            </a:extLst>
          </p:cNvPr>
          <p:cNvPicPr>
            <a:picLocks noChangeAspect="1"/>
          </p:cNvPicPr>
          <p:nvPr/>
        </p:nvPicPr>
        <p:blipFill>
          <a:blip r:embed="rId3"/>
          <a:srcRect t="696" b="696"/>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3014D5CB-77E9-C810-C196-F7F10DF69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5962EF8C-D543-6F50-2BA1-807511FD4AA5}"/>
              </a:ext>
            </a:extLst>
          </p:cNvPr>
          <p:cNvSpPr>
            <a:spLocks noGrp="1"/>
          </p:cNvSpPr>
          <p:nvPr>
            <p:ph type="title"/>
          </p:nvPr>
        </p:nvSpPr>
        <p:spPr>
          <a:xfrm>
            <a:off x="5124206" y="324922"/>
            <a:ext cx="6339840" cy="1666501"/>
          </a:xfrm>
        </p:spPr>
        <p:txBody>
          <a:bodyPr>
            <a:normAutofit/>
          </a:bodyPr>
          <a:lstStyle/>
          <a:p>
            <a:r>
              <a:rPr lang="en-US" sz="4800" dirty="0" err="1">
                <a:solidFill>
                  <a:schemeClr val="tx1"/>
                </a:solidFill>
              </a:rPr>
              <a:t>Algoritmos</a:t>
            </a:r>
            <a:br>
              <a:rPr lang="en-US" dirty="0">
                <a:solidFill>
                  <a:schemeClr val="tx1"/>
                </a:solidFill>
              </a:rPr>
            </a:br>
            <a:r>
              <a:rPr lang="en-US" sz="4800" dirty="0">
                <a:solidFill>
                  <a:schemeClr val="tx1"/>
                </a:solidFill>
              </a:rPr>
              <a:t>de </a:t>
            </a:r>
            <a:r>
              <a:rPr lang="en-US" sz="4800" dirty="0" err="1">
                <a:solidFill>
                  <a:schemeClr val="tx1"/>
                </a:solidFill>
              </a:rPr>
              <a:t>recomendação</a:t>
            </a:r>
            <a:endParaRPr lang="pt-PT" dirty="0">
              <a:solidFill>
                <a:schemeClr val="tx1"/>
              </a:solidFill>
            </a:endParaRPr>
          </a:p>
        </p:txBody>
      </p:sp>
      <p:sp>
        <p:nvSpPr>
          <p:cNvPr id="15" name="Rectangle 10">
            <a:extLst>
              <a:ext uri="{FF2B5EF4-FFF2-40B4-BE49-F238E27FC236}">
                <a16:creationId xmlns:a16="http://schemas.microsoft.com/office/drawing/2014/main" id="{0EEC463B-95C1-DFC9-BF86-6412BF060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19FF09E7-6776-9C85-B99C-6139AD30C4E2}"/>
              </a:ext>
            </a:extLst>
          </p:cNvPr>
          <p:cNvSpPr>
            <a:spLocks noGrp="1"/>
          </p:cNvSpPr>
          <p:nvPr>
            <p:ph idx="1"/>
          </p:nvPr>
        </p:nvSpPr>
        <p:spPr>
          <a:xfrm>
            <a:off x="5124206" y="2236304"/>
            <a:ext cx="6416764" cy="1884140"/>
          </a:xfrm>
        </p:spPr>
        <p:txBody>
          <a:bodyPr>
            <a:normAutofit/>
          </a:bodyPr>
          <a:lstStyle/>
          <a:p>
            <a:r>
              <a:rPr lang="pt-PT" sz="2800" dirty="0">
                <a:solidFill>
                  <a:schemeClr val="tx1"/>
                </a:solidFill>
              </a:rPr>
              <a:t>Destacar conteúdos personalizados de acordo com as </a:t>
            </a:r>
            <a:r>
              <a:rPr lang="pt-PT" sz="2800" b="1" dirty="0">
                <a:solidFill>
                  <a:schemeClr val="tx1"/>
                </a:solidFill>
              </a:rPr>
              <a:t>reações, o envolvimento e o histórico de navegação de cada utilizador</a:t>
            </a:r>
          </a:p>
        </p:txBody>
      </p:sp>
    </p:spTree>
    <p:extLst>
      <p:ext uri="{BB962C8B-B14F-4D97-AF65-F5344CB8AC3E}">
        <p14:creationId xmlns:p14="http://schemas.microsoft.com/office/powerpoint/2010/main" val="571232776"/>
      </p:ext>
    </p:extLst>
  </p:cSld>
  <p:clrMapOvr>
    <a:masterClrMapping/>
  </p:clrMapOvr>
</p:sld>
</file>

<file path=ppt/theme/theme1.xml><?xml version="1.0" encoding="utf-8"?>
<a:theme xmlns:a="http://schemas.openxmlformats.org/drawingml/2006/main" name="Retrospetiva">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2331</TotalTime>
  <Words>2982</Words>
  <Application>Microsoft Office PowerPoint</Application>
  <PresentationFormat>Ecrã Panorâmico</PresentationFormat>
  <Paragraphs>215</Paragraphs>
  <Slides>41</Slides>
  <Notes>26</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41</vt:i4>
      </vt:variant>
    </vt:vector>
  </HeadingPairs>
  <TitlesOfParts>
    <vt:vector size="47" baseType="lpstr">
      <vt:lpstr>Aptos</vt:lpstr>
      <vt:lpstr>Arial</vt:lpstr>
      <vt:lpstr>Calibri</vt:lpstr>
      <vt:lpstr>Calibri Light</vt:lpstr>
      <vt:lpstr>Inter</vt:lpstr>
      <vt:lpstr>Retrospetiva</vt:lpstr>
      <vt:lpstr>Saber responder aos desafios democráticos e à desinformação</vt:lpstr>
      <vt:lpstr>Índice (Todas as imagens utilizadas neste documento estão isentas de direitos de autor)</vt:lpstr>
      <vt:lpstr>1. Conceitos e ideias</vt:lpstr>
      <vt:lpstr>Apresentação do PowerPoint</vt:lpstr>
      <vt:lpstr>Debate</vt:lpstr>
      <vt:lpstr>Como é que o sistema de recomendação funciona?</vt:lpstr>
      <vt:lpstr>Apresenta resultados tendo em conta...</vt:lpstr>
      <vt:lpstr>Algoritmo</vt:lpstr>
      <vt:lpstr>Algoritmos de recomendação</vt:lpstr>
      <vt:lpstr>Navegando (Browsing)</vt:lpstr>
      <vt:lpstr>Envolvimento</vt:lpstr>
      <vt:lpstr>Apresentação do PowerPoint</vt:lpstr>
      <vt:lpstr>IA e Sistemas de IA</vt:lpstr>
      <vt:lpstr>Prompt</vt:lpstr>
      <vt:lpstr>Os sistemas de IA podem…</vt:lpstr>
      <vt:lpstr>Prompt</vt:lpstr>
      <vt:lpstr>Apresentação do PowerPoint</vt:lpstr>
      <vt:lpstr>Lei da IA (União Europeia)</vt:lpstr>
      <vt:lpstr>Apresentação do PowerPoint</vt:lpstr>
      <vt:lpstr>O que é que descobriste? O que recordas?</vt:lpstr>
      <vt:lpstr>2. Explorando quizzes</vt:lpstr>
      <vt:lpstr>Desinformação</vt:lpstr>
      <vt:lpstr>Apresentação do PowerPoint</vt:lpstr>
      <vt:lpstr>Desinformação alimenta conflitos</vt:lpstr>
      <vt:lpstr>Falsificações profundas</vt:lpstr>
      <vt:lpstr>Código de Conduta sobre Desinformação da UE</vt:lpstr>
      <vt:lpstr>Jogando com os questionários</vt:lpstr>
      <vt:lpstr>O que é que descobriste? O que recordas?</vt:lpstr>
      <vt:lpstr>Porque é que a desinformação funciona (I/2)</vt:lpstr>
      <vt:lpstr>Porque é que a desinformação funciona (2/2)</vt:lpstr>
      <vt:lpstr>3. Vídeojogo Eunope</vt:lpstr>
      <vt:lpstr>O que pode ser feito para combater a desinformação através de algoritmos e da IA?</vt:lpstr>
      <vt:lpstr>O que pode ser feito para impedir a propagação de boatos e notícias falsas?</vt:lpstr>
      <vt:lpstr>Pensar e agir como um verificador de factos</vt:lpstr>
      <vt:lpstr>Guarda a tua lista de verificação!</vt:lpstr>
      <vt:lpstr>Jogando o jogo de vídeo Eunope (Regras e download)</vt:lpstr>
      <vt:lpstr>Jogando Eunope</vt:lpstr>
      <vt:lpstr>Apresentação do PowerPoint</vt:lpstr>
      <vt:lpstr>Age inteligentemente com os algoritmos!</vt:lpstr>
      <vt:lpstr>Age inteligentemente com a IA!</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Vitor Tome</dc:creator>
  <cp:lastModifiedBy>Vitor Tomé</cp:lastModifiedBy>
  <cp:revision>97</cp:revision>
  <dcterms:created xsi:type="dcterms:W3CDTF">2024-01-23T11:31:30Z</dcterms:created>
  <dcterms:modified xsi:type="dcterms:W3CDTF">2025-02-05T19:13:55Z</dcterms:modified>
</cp:coreProperties>
</file>