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3"/>
  </p:notesMasterIdLst>
  <p:sldIdLst>
    <p:sldId id="256" r:id="rId2"/>
    <p:sldId id="283" r:id="rId3"/>
    <p:sldId id="264" r:id="rId4"/>
    <p:sldId id="307" r:id="rId5"/>
    <p:sldId id="309" r:id="rId6"/>
    <p:sldId id="364" r:id="rId7"/>
    <p:sldId id="365" r:id="rId8"/>
    <p:sldId id="366" r:id="rId9"/>
    <p:sldId id="372" r:id="rId10"/>
    <p:sldId id="367" r:id="rId11"/>
    <p:sldId id="368" r:id="rId12"/>
    <p:sldId id="369" r:id="rId13"/>
    <p:sldId id="370" r:id="rId14"/>
    <p:sldId id="371" r:id="rId15"/>
    <p:sldId id="373" r:id="rId16"/>
    <p:sldId id="374" r:id="rId17"/>
    <p:sldId id="375" r:id="rId18"/>
    <p:sldId id="376" r:id="rId19"/>
    <p:sldId id="386" r:id="rId20"/>
    <p:sldId id="359" r:id="rId21"/>
    <p:sldId id="292" r:id="rId22"/>
    <p:sldId id="378" r:id="rId23"/>
    <p:sldId id="379" r:id="rId24"/>
    <p:sldId id="331" r:id="rId25"/>
    <p:sldId id="382" r:id="rId26"/>
    <p:sldId id="383" r:id="rId27"/>
    <p:sldId id="357" r:id="rId28"/>
    <p:sldId id="381" r:id="rId29"/>
    <p:sldId id="335" r:id="rId30"/>
    <p:sldId id="380" r:id="rId31"/>
    <p:sldId id="302" r:id="rId32"/>
    <p:sldId id="384" r:id="rId33"/>
    <p:sldId id="385" r:id="rId34"/>
    <p:sldId id="337" r:id="rId35"/>
    <p:sldId id="361" r:id="rId36"/>
    <p:sldId id="355" r:id="rId37"/>
    <p:sldId id="304" r:id="rId38"/>
    <p:sldId id="344" r:id="rId39"/>
    <p:sldId id="352" r:id="rId40"/>
    <p:sldId id="353" r:id="rId41"/>
    <p:sldId id="308"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013C82-7D75-1E69-2E91-2087A44DBE8C}" name="divina meigs" initials="dm" userId="dcecd7d68bc94541" providerId="Windows Live"/>
  <p188:author id="{070468F7-CA25-9EB3-8E12-A41AF9434767}" name="Vitor Tomé" initials="VT" userId="S::vtome@autonoma.pt::50e5a79a-88fb-4822-bbbd-b47ce05962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Destaqu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autoAdjust="0"/>
    <p:restoredTop sz="87057" autoAdjust="0"/>
  </p:normalViewPr>
  <p:slideViewPr>
    <p:cSldViewPr snapToGrid="0">
      <p:cViewPr>
        <p:scale>
          <a:sx n="80" d="100"/>
          <a:sy n="80" d="100"/>
        </p:scale>
        <p:origin x="706" y="-1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13CAF1-12F8-480D-AB41-3C85F56F3A89}"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DE13CC6-B213-4054-9FB0-24BB12CE3FE8}">
      <dgm:prSet/>
      <dgm:spPr/>
      <dgm:t>
        <a:bodyPr/>
        <a:lstStyle/>
        <a:p>
          <a:pPr>
            <a:defRPr cap="all"/>
          </a:pPr>
          <a:r>
            <a:rPr lang="en-US" dirty="0"/>
            <a:t>Session 1 – concepts and ideas</a:t>
          </a:r>
        </a:p>
      </dgm:t>
    </dgm:pt>
    <dgm:pt modelId="{82283A8A-5437-482A-9CBF-65D6A04E316E}" type="parTrans" cxnId="{CEF55DAF-954E-4636-931F-7AB1C4FB0F18}">
      <dgm:prSet/>
      <dgm:spPr/>
      <dgm:t>
        <a:bodyPr/>
        <a:lstStyle/>
        <a:p>
          <a:endParaRPr lang="en-US"/>
        </a:p>
      </dgm:t>
    </dgm:pt>
    <dgm:pt modelId="{A2BED732-EA21-4463-A21A-3A062B366998}" type="sibTrans" cxnId="{CEF55DAF-954E-4636-931F-7AB1C4FB0F18}">
      <dgm:prSet/>
      <dgm:spPr/>
      <dgm:t>
        <a:bodyPr/>
        <a:lstStyle/>
        <a:p>
          <a:endParaRPr lang="en-US"/>
        </a:p>
      </dgm:t>
    </dgm:pt>
    <dgm:pt modelId="{76B88503-5586-4CF2-BFF1-8039878F403C}">
      <dgm:prSet/>
      <dgm:spPr/>
      <dgm:t>
        <a:bodyPr/>
        <a:lstStyle/>
        <a:p>
          <a:pPr>
            <a:defRPr cap="all"/>
          </a:pPr>
          <a:r>
            <a:rPr lang="en-US"/>
            <a:t>Session 2 - Exploring quizzes</a:t>
          </a:r>
        </a:p>
      </dgm:t>
    </dgm:pt>
    <dgm:pt modelId="{3461A9E3-79CC-42B3-9A6E-8A2600C595C0}" type="parTrans" cxnId="{40F5F3DF-3F27-4521-AEA5-24FDAF26E752}">
      <dgm:prSet/>
      <dgm:spPr/>
      <dgm:t>
        <a:bodyPr/>
        <a:lstStyle/>
        <a:p>
          <a:endParaRPr lang="en-US"/>
        </a:p>
      </dgm:t>
    </dgm:pt>
    <dgm:pt modelId="{FC88F7C3-2784-44F6-831F-F2308FCD6833}" type="sibTrans" cxnId="{40F5F3DF-3F27-4521-AEA5-24FDAF26E752}">
      <dgm:prSet/>
      <dgm:spPr/>
      <dgm:t>
        <a:bodyPr/>
        <a:lstStyle/>
        <a:p>
          <a:endParaRPr lang="en-US"/>
        </a:p>
      </dgm:t>
    </dgm:pt>
    <dgm:pt modelId="{B1F61604-36F9-4AC5-8164-26A8B055B3A8}">
      <dgm:prSet/>
      <dgm:spPr/>
      <dgm:t>
        <a:bodyPr/>
        <a:lstStyle/>
        <a:p>
          <a:pPr>
            <a:defRPr cap="all"/>
          </a:pPr>
          <a:r>
            <a:rPr lang="en-US"/>
            <a:t>Session 3 - Eunope videogame</a:t>
          </a:r>
        </a:p>
      </dgm:t>
    </dgm:pt>
    <dgm:pt modelId="{A9941E21-60F1-4499-9502-35720ABF53DF}" type="parTrans" cxnId="{088263D2-B05D-4E3F-9515-3B8D0F8D60E6}">
      <dgm:prSet/>
      <dgm:spPr/>
      <dgm:t>
        <a:bodyPr/>
        <a:lstStyle/>
        <a:p>
          <a:endParaRPr lang="en-US"/>
        </a:p>
      </dgm:t>
    </dgm:pt>
    <dgm:pt modelId="{FC58A28B-43C1-4040-8A9C-3217CABAF645}" type="sibTrans" cxnId="{088263D2-B05D-4E3F-9515-3B8D0F8D60E6}">
      <dgm:prSet/>
      <dgm:spPr/>
      <dgm:t>
        <a:bodyPr/>
        <a:lstStyle/>
        <a:p>
          <a:endParaRPr lang="en-US"/>
        </a:p>
      </dgm:t>
    </dgm:pt>
    <dgm:pt modelId="{01F9BA0F-293D-434C-8281-53F380B895FA}" type="pres">
      <dgm:prSet presAssocID="{C713CAF1-12F8-480D-AB41-3C85F56F3A89}" presName="root" presStyleCnt="0">
        <dgm:presLayoutVars>
          <dgm:dir/>
          <dgm:resizeHandles val="exact"/>
        </dgm:presLayoutVars>
      </dgm:prSet>
      <dgm:spPr/>
    </dgm:pt>
    <dgm:pt modelId="{33F8BD02-2E9A-4D40-BD5E-2828CE6D0C46}" type="pres">
      <dgm:prSet presAssocID="{EDE13CC6-B213-4054-9FB0-24BB12CE3FE8}" presName="compNode" presStyleCnt="0"/>
      <dgm:spPr/>
    </dgm:pt>
    <dgm:pt modelId="{7CE43C28-EC90-4C7F-A368-165F1B6602A4}" type="pres">
      <dgm:prSet presAssocID="{EDE13CC6-B213-4054-9FB0-24BB12CE3FE8}" presName="iconBgRect" presStyleLbl="bgShp" presStyleIdx="0" presStyleCnt="3"/>
      <dgm:spPr>
        <a:prstGeom prst="round2DiagRect">
          <a:avLst>
            <a:gd name="adj1" fmla="val 29727"/>
            <a:gd name="adj2" fmla="val 0"/>
          </a:avLst>
        </a:prstGeom>
      </dgm:spPr>
    </dgm:pt>
    <dgm:pt modelId="{8BAC13FB-5C6A-438A-8D82-4AC722015875}" type="pres">
      <dgm:prSet presAssocID="{EDE13CC6-B213-4054-9FB0-24BB12CE3F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roup Brainstorm"/>
        </a:ext>
      </dgm:extLst>
    </dgm:pt>
    <dgm:pt modelId="{DDE502AE-E6DE-48D8-85FB-8A06C367B6FF}" type="pres">
      <dgm:prSet presAssocID="{EDE13CC6-B213-4054-9FB0-24BB12CE3FE8}" presName="spaceRect" presStyleCnt="0"/>
      <dgm:spPr/>
    </dgm:pt>
    <dgm:pt modelId="{1ACB31E0-38FD-44E7-A2D3-70F4C6BDFB70}" type="pres">
      <dgm:prSet presAssocID="{EDE13CC6-B213-4054-9FB0-24BB12CE3FE8}" presName="textRect" presStyleLbl="revTx" presStyleIdx="0" presStyleCnt="3">
        <dgm:presLayoutVars>
          <dgm:chMax val="1"/>
          <dgm:chPref val="1"/>
        </dgm:presLayoutVars>
      </dgm:prSet>
      <dgm:spPr/>
    </dgm:pt>
    <dgm:pt modelId="{0A1F7180-58D6-4325-AF4D-9662B637BFDF}" type="pres">
      <dgm:prSet presAssocID="{A2BED732-EA21-4463-A21A-3A062B366998}" presName="sibTrans" presStyleCnt="0"/>
      <dgm:spPr/>
    </dgm:pt>
    <dgm:pt modelId="{D99E8528-DC68-4390-AC9E-5563D6CFAD41}" type="pres">
      <dgm:prSet presAssocID="{76B88503-5586-4CF2-BFF1-8039878F403C}" presName="compNode" presStyleCnt="0"/>
      <dgm:spPr/>
    </dgm:pt>
    <dgm:pt modelId="{9A973A95-0F4F-47AD-9B47-E99EB5C4E814}" type="pres">
      <dgm:prSet presAssocID="{76B88503-5586-4CF2-BFF1-8039878F403C}" presName="iconBgRect" presStyleLbl="bgShp" presStyleIdx="1" presStyleCnt="3"/>
      <dgm:spPr>
        <a:prstGeom prst="round2DiagRect">
          <a:avLst>
            <a:gd name="adj1" fmla="val 29727"/>
            <a:gd name="adj2" fmla="val 0"/>
          </a:avLst>
        </a:prstGeom>
      </dgm:spPr>
    </dgm:pt>
    <dgm:pt modelId="{83D9922E-95FA-447F-9B03-DEC01A0F2D75}" type="pres">
      <dgm:prSet presAssocID="{76B88503-5586-4CF2-BFF1-8039878F403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E3F03D11-039A-4CF3-9FD1-E929471F4C72}" type="pres">
      <dgm:prSet presAssocID="{76B88503-5586-4CF2-BFF1-8039878F403C}" presName="spaceRect" presStyleCnt="0"/>
      <dgm:spPr/>
    </dgm:pt>
    <dgm:pt modelId="{B5CF8CAE-4B53-4DB5-AB4E-F0907A59C498}" type="pres">
      <dgm:prSet presAssocID="{76B88503-5586-4CF2-BFF1-8039878F403C}" presName="textRect" presStyleLbl="revTx" presStyleIdx="1" presStyleCnt="3">
        <dgm:presLayoutVars>
          <dgm:chMax val="1"/>
          <dgm:chPref val="1"/>
        </dgm:presLayoutVars>
      </dgm:prSet>
      <dgm:spPr/>
    </dgm:pt>
    <dgm:pt modelId="{FB8B86EA-0346-4CD0-BC0E-894F6A01F72D}" type="pres">
      <dgm:prSet presAssocID="{FC88F7C3-2784-44F6-831F-F2308FCD6833}" presName="sibTrans" presStyleCnt="0"/>
      <dgm:spPr/>
    </dgm:pt>
    <dgm:pt modelId="{B1005E71-C2BD-40C7-A835-8C241C233052}" type="pres">
      <dgm:prSet presAssocID="{B1F61604-36F9-4AC5-8164-26A8B055B3A8}" presName="compNode" presStyleCnt="0"/>
      <dgm:spPr/>
    </dgm:pt>
    <dgm:pt modelId="{4A1C1731-EC4A-4D44-9FE5-A286BF2B9FFE}" type="pres">
      <dgm:prSet presAssocID="{B1F61604-36F9-4AC5-8164-26A8B055B3A8}" presName="iconBgRect" presStyleLbl="bgShp" presStyleIdx="2" presStyleCnt="3"/>
      <dgm:spPr>
        <a:prstGeom prst="round2DiagRect">
          <a:avLst>
            <a:gd name="adj1" fmla="val 29727"/>
            <a:gd name="adj2" fmla="val 0"/>
          </a:avLst>
        </a:prstGeom>
      </dgm:spPr>
    </dgm:pt>
    <dgm:pt modelId="{C8F53EA5-A63B-42DE-9FB6-FD27B6CA5059}" type="pres">
      <dgm:prSet presAssocID="{B1F61604-36F9-4AC5-8164-26A8B055B3A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me controller"/>
        </a:ext>
      </dgm:extLst>
    </dgm:pt>
    <dgm:pt modelId="{6FA47D82-EB18-4AB3-A006-19E66CDDABB7}" type="pres">
      <dgm:prSet presAssocID="{B1F61604-36F9-4AC5-8164-26A8B055B3A8}" presName="spaceRect" presStyleCnt="0"/>
      <dgm:spPr/>
    </dgm:pt>
    <dgm:pt modelId="{964CB6C6-D26E-4FFC-BC88-AD6ADDDAFDF9}" type="pres">
      <dgm:prSet presAssocID="{B1F61604-36F9-4AC5-8164-26A8B055B3A8}" presName="textRect" presStyleLbl="revTx" presStyleIdx="2" presStyleCnt="3">
        <dgm:presLayoutVars>
          <dgm:chMax val="1"/>
          <dgm:chPref val="1"/>
        </dgm:presLayoutVars>
      </dgm:prSet>
      <dgm:spPr/>
    </dgm:pt>
  </dgm:ptLst>
  <dgm:cxnLst>
    <dgm:cxn modelId="{DDB0640B-9DE7-44F8-A922-25E354488EFC}" type="presOf" srcId="{EDE13CC6-B213-4054-9FB0-24BB12CE3FE8}" destId="{1ACB31E0-38FD-44E7-A2D3-70F4C6BDFB70}" srcOrd="0" destOrd="0" presId="urn:microsoft.com/office/officeart/2018/5/layout/IconLeafLabelList"/>
    <dgm:cxn modelId="{285B468A-8D80-41B0-A7D5-A85E4D8B17CF}" type="presOf" srcId="{76B88503-5586-4CF2-BFF1-8039878F403C}" destId="{B5CF8CAE-4B53-4DB5-AB4E-F0907A59C498}" srcOrd="0" destOrd="0" presId="urn:microsoft.com/office/officeart/2018/5/layout/IconLeafLabelList"/>
    <dgm:cxn modelId="{EA1CE3A7-47B5-4529-AE31-2BBE48DA77D2}" type="presOf" srcId="{C713CAF1-12F8-480D-AB41-3C85F56F3A89}" destId="{01F9BA0F-293D-434C-8281-53F380B895FA}" srcOrd="0" destOrd="0" presId="urn:microsoft.com/office/officeart/2018/5/layout/IconLeafLabelList"/>
    <dgm:cxn modelId="{CEF55DAF-954E-4636-931F-7AB1C4FB0F18}" srcId="{C713CAF1-12F8-480D-AB41-3C85F56F3A89}" destId="{EDE13CC6-B213-4054-9FB0-24BB12CE3FE8}" srcOrd="0" destOrd="0" parTransId="{82283A8A-5437-482A-9CBF-65D6A04E316E}" sibTransId="{A2BED732-EA21-4463-A21A-3A062B366998}"/>
    <dgm:cxn modelId="{088263D2-B05D-4E3F-9515-3B8D0F8D60E6}" srcId="{C713CAF1-12F8-480D-AB41-3C85F56F3A89}" destId="{B1F61604-36F9-4AC5-8164-26A8B055B3A8}" srcOrd="2" destOrd="0" parTransId="{A9941E21-60F1-4499-9502-35720ABF53DF}" sibTransId="{FC58A28B-43C1-4040-8A9C-3217CABAF645}"/>
    <dgm:cxn modelId="{B8C6C6D4-1F2F-452D-BFB4-92DE6255D921}" type="presOf" srcId="{B1F61604-36F9-4AC5-8164-26A8B055B3A8}" destId="{964CB6C6-D26E-4FFC-BC88-AD6ADDDAFDF9}" srcOrd="0" destOrd="0" presId="urn:microsoft.com/office/officeart/2018/5/layout/IconLeafLabelList"/>
    <dgm:cxn modelId="{40F5F3DF-3F27-4521-AEA5-24FDAF26E752}" srcId="{C713CAF1-12F8-480D-AB41-3C85F56F3A89}" destId="{76B88503-5586-4CF2-BFF1-8039878F403C}" srcOrd="1" destOrd="0" parTransId="{3461A9E3-79CC-42B3-9A6E-8A2600C595C0}" sibTransId="{FC88F7C3-2784-44F6-831F-F2308FCD6833}"/>
    <dgm:cxn modelId="{5F675D00-4A6C-4F3F-A087-EA68C3A9E160}" type="presParOf" srcId="{01F9BA0F-293D-434C-8281-53F380B895FA}" destId="{33F8BD02-2E9A-4D40-BD5E-2828CE6D0C46}" srcOrd="0" destOrd="0" presId="urn:microsoft.com/office/officeart/2018/5/layout/IconLeafLabelList"/>
    <dgm:cxn modelId="{CD89D9C4-D7C9-4F5E-A2CB-67F5C7396105}" type="presParOf" srcId="{33F8BD02-2E9A-4D40-BD5E-2828CE6D0C46}" destId="{7CE43C28-EC90-4C7F-A368-165F1B6602A4}" srcOrd="0" destOrd="0" presId="urn:microsoft.com/office/officeart/2018/5/layout/IconLeafLabelList"/>
    <dgm:cxn modelId="{849FE206-77EB-4C46-9309-2663FD8E8246}" type="presParOf" srcId="{33F8BD02-2E9A-4D40-BD5E-2828CE6D0C46}" destId="{8BAC13FB-5C6A-438A-8D82-4AC722015875}" srcOrd="1" destOrd="0" presId="urn:microsoft.com/office/officeart/2018/5/layout/IconLeafLabelList"/>
    <dgm:cxn modelId="{69B3ADFA-3BC6-463F-AAA1-7EF04F625A89}" type="presParOf" srcId="{33F8BD02-2E9A-4D40-BD5E-2828CE6D0C46}" destId="{DDE502AE-E6DE-48D8-85FB-8A06C367B6FF}" srcOrd="2" destOrd="0" presId="urn:microsoft.com/office/officeart/2018/5/layout/IconLeafLabelList"/>
    <dgm:cxn modelId="{7D4E39CB-3073-45C7-BA7A-48BC760701AA}" type="presParOf" srcId="{33F8BD02-2E9A-4D40-BD5E-2828CE6D0C46}" destId="{1ACB31E0-38FD-44E7-A2D3-70F4C6BDFB70}" srcOrd="3" destOrd="0" presId="urn:microsoft.com/office/officeart/2018/5/layout/IconLeafLabelList"/>
    <dgm:cxn modelId="{290485AA-4A9E-4446-BE92-C7B63DFC7ABD}" type="presParOf" srcId="{01F9BA0F-293D-434C-8281-53F380B895FA}" destId="{0A1F7180-58D6-4325-AF4D-9662B637BFDF}" srcOrd="1" destOrd="0" presId="urn:microsoft.com/office/officeart/2018/5/layout/IconLeafLabelList"/>
    <dgm:cxn modelId="{3B7DEDA3-46DE-4A29-A728-5A64AAF54992}" type="presParOf" srcId="{01F9BA0F-293D-434C-8281-53F380B895FA}" destId="{D99E8528-DC68-4390-AC9E-5563D6CFAD41}" srcOrd="2" destOrd="0" presId="urn:microsoft.com/office/officeart/2018/5/layout/IconLeafLabelList"/>
    <dgm:cxn modelId="{975C9DE0-528F-4475-9EB1-241C2A5B373E}" type="presParOf" srcId="{D99E8528-DC68-4390-AC9E-5563D6CFAD41}" destId="{9A973A95-0F4F-47AD-9B47-E99EB5C4E814}" srcOrd="0" destOrd="0" presId="urn:microsoft.com/office/officeart/2018/5/layout/IconLeafLabelList"/>
    <dgm:cxn modelId="{4AF79F25-74E5-4C83-A22F-2D1C01F850E7}" type="presParOf" srcId="{D99E8528-DC68-4390-AC9E-5563D6CFAD41}" destId="{83D9922E-95FA-447F-9B03-DEC01A0F2D75}" srcOrd="1" destOrd="0" presId="urn:microsoft.com/office/officeart/2018/5/layout/IconLeafLabelList"/>
    <dgm:cxn modelId="{BB30D0AC-5685-4A03-992E-59663357DFD7}" type="presParOf" srcId="{D99E8528-DC68-4390-AC9E-5563D6CFAD41}" destId="{E3F03D11-039A-4CF3-9FD1-E929471F4C72}" srcOrd="2" destOrd="0" presId="urn:microsoft.com/office/officeart/2018/5/layout/IconLeafLabelList"/>
    <dgm:cxn modelId="{F9D23F27-9C99-4FAD-8C03-6BE1AFFDF767}" type="presParOf" srcId="{D99E8528-DC68-4390-AC9E-5563D6CFAD41}" destId="{B5CF8CAE-4B53-4DB5-AB4E-F0907A59C498}" srcOrd="3" destOrd="0" presId="urn:microsoft.com/office/officeart/2018/5/layout/IconLeafLabelList"/>
    <dgm:cxn modelId="{74C50C05-CE3D-4A85-9597-61396C478EB4}" type="presParOf" srcId="{01F9BA0F-293D-434C-8281-53F380B895FA}" destId="{FB8B86EA-0346-4CD0-BC0E-894F6A01F72D}" srcOrd="3" destOrd="0" presId="urn:microsoft.com/office/officeart/2018/5/layout/IconLeafLabelList"/>
    <dgm:cxn modelId="{7FC57F10-AD9B-4693-AB24-71E85593200D}" type="presParOf" srcId="{01F9BA0F-293D-434C-8281-53F380B895FA}" destId="{B1005E71-C2BD-40C7-A835-8C241C233052}" srcOrd="4" destOrd="0" presId="urn:microsoft.com/office/officeart/2018/5/layout/IconLeafLabelList"/>
    <dgm:cxn modelId="{9D1E2211-85F8-4033-A2A8-3ADBAC92A82E}" type="presParOf" srcId="{B1005E71-C2BD-40C7-A835-8C241C233052}" destId="{4A1C1731-EC4A-4D44-9FE5-A286BF2B9FFE}" srcOrd="0" destOrd="0" presId="urn:microsoft.com/office/officeart/2018/5/layout/IconLeafLabelList"/>
    <dgm:cxn modelId="{F61F5698-8E1B-443B-ABAD-75500E9CD92B}" type="presParOf" srcId="{B1005E71-C2BD-40C7-A835-8C241C233052}" destId="{C8F53EA5-A63B-42DE-9FB6-FD27B6CA5059}" srcOrd="1" destOrd="0" presId="urn:microsoft.com/office/officeart/2018/5/layout/IconLeafLabelList"/>
    <dgm:cxn modelId="{599FD6B4-FD83-4D8A-BB8A-E328FA25CFD9}" type="presParOf" srcId="{B1005E71-C2BD-40C7-A835-8C241C233052}" destId="{6FA47D82-EB18-4AB3-A006-19E66CDDABB7}" srcOrd="2" destOrd="0" presId="urn:microsoft.com/office/officeart/2018/5/layout/IconLeafLabelList"/>
    <dgm:cxn modelId="{BD79DB00-E04E-4208-8792-F16495D63FA3}" type="presParOf" srcId="{B1005E71-C2BD-40C7-A835-8C241C233052}" destId="{964CB6C6-D26E-4FFC-BC88-AD6ADDDAFDF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43BC83-36BC-4E41-85B5-BDCE37EF7F83}"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17A128A-1166-4CBD-BBFB-211AB7384938}">
      <dgm:prSet custT="1"/>
      <dgm:spPr/>
      <dgm:t>
        <a:bodyPr/>
        <a:lstStyle/>
        <a:p>
          <a:r>
            <a:rPr lang="en-GB" sz="3200" dirty="0"/>
            <a:t>Your past browsing history</a:t>
          </a:r>
          <a:endParaRPr lang="en-US" sz="3200" dirty="0"/>
        </a:p>
      </dgm:t>
    </dgm:pt>
    <dgm:pt modelId="{020FE5C5-0734-4857-9A9C-10E91FD5E1C4}" type="parTrans" cxnId="{57D18C2E-4B26-4D26-84B8-B37DC5F5E7DA}">
      <dgm:prSet/>
      <dgm:spPr/>
      <dgm:t>
        <a:bodyPr/>
        <a:lstStyle/>
        <a:p>
          <a:endParaRPr lang="en-US" sz="3200"/>
        </a:p>
      </dgm:t>
    </dgm:pt>
    <dgm:pt modelId="{DC6E731D-4189-4853-BB2E-C43D98D62866}" type="sibTrans" cxnId="{57D18C2E-4B26-4D26-84B8-B37DC5F5E7DA}">
      <dgm:prSet/>
      <dgm:spPr/>
      <dgm:t>
        <a:bodyPr/>
        <a:lstStyle/>
        <a:p>
          <a:endParaRPr lang="en-US" sz="3200"/>
        </a:p>
      </dgm:t>
    </dgm:pt>
    <dgm:pt modelId="{F57B010B-0D70-4392-B6F0-F514A8E0EFD1}">
      <dgm:prSet custT="1"/>
      <dgm:spPr/>
      <dgm:t>
        <a:bodyPr/>
        <a:lstStyle/>
        <a:p>
          <a:r>
            <a:rPr lang="en-GB" sz="3200" dirty="0"/>
            <a:t>The media you have skipped</a:t>
          </a:r>
          <a:endParaRPr lang="en-US" sz="3200" dirty="0"/>
        </a:p>
      </dgm:t>
    </dgm:pt>
    <dgm:pt modelId="{5DC4C7BE-8D69-4489-B42D-1893781C37F1}" type="parTrans" cxnId="{68C92945-6BAE-4E4B-BB98-A4CE83E4AC27}">
      <dgm:prSet/>
      <dgm:spPr/>
      <dgm:t>
        <a:bodyPr/>
        <a:lstStyle/>
        <a:p>
          <a:endParaRPr lang="en-US" sz="3200"/>
        </a:p>
      </dgm:t>
    </dgm:pt>
    <dgm:pt modelId="{F330B373-05AF-418F-B2D0-8B652E5785E1}" type="sibTrans" cxnId="{68C92945-6BAE-4E4B-BB98-A4CE83E4AC27}">
      <dgm:prSet/>
      <dgm:spPr/>
      <dgm:t>
        <a:bodyPr/>
        <a:lstStyle/>
        <a:p>
          <a:endParaRPr lang="en-US" sz="3200"/>
        </a:p>
      </dgm:t>
    </dgm:pt>
    <dgm:pt modelId="{409CD138-FE9E-4DA6-8D71-BC134D26A779}">
      <dgm:prSet custT="1"/>
      <dgm:spPr/>
      <dgm:t>
        <a:bodyPr/>
        <a:lstStyle/>
        <a:p>
          <a:r>
            <a:rPr lang="en-GB" sz="3200" dirty="0"/>
            <a:t>The media you have liked</a:t>
          </a:r>
          <a:endParaRPr lang="en-US" sz="3200" dirty="0"/>
        </a:p>
      </dgm:t>
    </dgm:pt>
    <dgm:pt modelId="{669AB33E-B273-4206-8BA5-977D4204E2C2}" type="parTrans" cxnId="{5A2286D1-FFA7-4B89-BB47-59F1F6EFF3D0}">
      <dgm:prSet/>
      <dgm:spPr/>
      <dgm:t>
        <a:bodyPr/>
        <a:lstStyle/>
        <a:p>
          <a:endParaRPr lang="en-US" sz="3200"/>
        </a:p>
      </dgm:t>
    </dgm:pt>
    <dgm:pt modelId="{C3FBC188-02E3-42D9-AB3D-2C5FA53957E4}" type="sibTrans" cxnId="{5A2286D1-FFA7-4B89-BB47-59F1F6EFF3D0}">
      <dgm:prSet/>
      <dgm:spPr/>
      <dgm:t>
        <a:bodyPr/>
        <a:lstStyle/>
        <a:p>
          <a:endParaRPr lang="en-US" sz="3200"/>
        </a:p>
      </dgm:t>
    </dgm:pt>
    <dgm:pt modelId="{81559CE4-5821-4172-AE8A-F4BB0F405686}">
      <dgm:prSet custT="1"/>
      <dgm:spPr/>
      <dgm:t>
        <a:bodyPr/>
        <a:lstStyle/>
        <a:p>
          <a:r>
            <a:rPr lang="en-GB" sz="3200" dirty="0"/>
            <a:t>Posts you have shared on social media </a:t>
          </a:r>
          <a:endParaRPr lang="en-US" sz="3200" dirty="0"/>
        </a:p>
      </dgm:t>
    </dgm:pt>
    <dgm:pt modelId="{348E9CBD-A15B-4C3B-9BD1-88EEA7BEB56A}" type="parTrans" cxnId="{0EA2AB54-825D-42FE-8F25-7DF328931FAA}">
      <dgm:prSet/>
      <dgm:spPr/>
      <dgm:t>
        <a:bodyPr/>
        <a:lstStyle/>
        <a:p>
          <a:endParaRPr lang="en-US" sz="3200"/>
        </a:p>
      </dgm:t>
    </dgm:pt>
    <dgm:pt modelId="{A8ED1B5E-86CA-4231-AEF2-90EC323F3DE3}" type="sibTrans" cxnId="{0EA2AB54-825D-42FE-8F25-7DF328931FAA}">
      <dgm:prSet/>
      <dgm:spPr/>
      <dgm:t>
        <a:bodyPr/>
        <a:lstStyle/>
        <a:p>
          <a:endParaRPr lang="en-US" sz="3200"/>
        </a:p>
      </dgm:t>
    </dgm:pt>
    <dgm:pt modelId="{11FA45F9-C0AD-4BDE-84EB-B3A1FBDE6554}">
      <dgm:prSet custT="1"/>
      <dgm:spPr/>
      <dgm:t>
        <a:bodyPr/>
        <a:lstStyle/>
        <a:p>
          <a:r>
            <a:rPr lang="en-GB" sz="3200" dirty="0"/>
            <a:t>Your personal playlists</a:t>
          </a:r>
          <a:endParaRPr lang="en-US" sz="3200" dirty="0"/>
        </a:p>
      </dgm:t>
    </dgm:pt>
    <dgm:pt modelId="{3375616A-FC25-47E7-9051-591FEA39FD66}" type="parTrans" cxnId="{B6F793C4-BBB7-4948-A10C-BF5D61DE16F7}">
      <dgm:prSet/>
      <dgm:spPr/>
      <dgm:t>
        <a:bodyPr/>
        <a:lstStyle/>
        <a:p>
          <a:endParaRPr lang="en-US" sz="3200"/>
        </a:p>
      </dgm:t>
    </dgm:pt>
    <dgm:pt modelId="{9055EFDE-F124-4911-AA43-F02D8871AEB5}" type="sibTrans" cxnId="{B6F793C4-BBB7-4948-A10C-BF5D61DE16F7}">
      <dgm:prSet/>
      <dgm:spPr/>
      <dgm:t>
        <a:bodyPr/>
        <a:lstStyle/>
        <a:p>
          <a:endParaRPr lang="en-US" sz="3200"/>
        </a:p>
      </dgm:t>
    </dgm:pt>
    <dgm:pt modelId="{993CD3FA-EEDF-48F3-BC94-E45A00A24D83}">
      <dgm:prSet custT="1"/>
      <dgm:spPr/>
      <dgm:t>
        <a:bodyPr/>
        <a:lstStyle/>
        <a:p>
          <a:r>
            <a:rPr lang="en-GB" sz="3200" dirty="0"/>
            <a:t>Your location</a:t>
          </a:r>
          <a:endParaRPr lang="en-US" sz="3200" dirty="0"/>
        </a:p>
      </dgm:t>
    </dgm:pt>
    <dgm:pt modelId="{D0CBEBB6-DC88-4B93-86BD-D8DACCC63F66}" type="parTrans" cxnId="{7CF6C21B-0083-42FE-89DC-74315E23DA40}">
      <dgm:prSet/>
      <dgm:spPr/>
      <dgm:t>
        <a:bodyPr/>
        <a:lstStyle/>
        <a:p>
          <a:endParaRPr lang="en-US" sz="3200"/>
        </a:p>
      </dgm:t>
    </dgm:pt>
    <dgm:pt modelId="{99B6A89C-497F-46AA-9450-FED5BC5DA167}" type="sibTrans" cxnId="{7CF6C21B-0083-42FE-89DC-74315E23DA40}">
      <dgm:prSet/>
      <dgm:spPr/>
      <dgm:t>
        <a:bodyPr/>
        <a:lstStyle/>
        <a:p>
          <a:endParaRPr lang="en-US" sz="3200"/>
        </a:p>
      </dgm:t>
    </dgm:pt>
    <dgm:pt modelId="{FABD2195-794E-4141-8FB2-E5C9B4A708C3}" type="pres">
      <dgm:prSet presAssocID="{2243BC83-36BC-4E41-85B5-BDCE37EF7F83}" presName="diagram" presStyleCnt="0">
        <dgm:presLayoutVars>
          <dgm:dir/>
          <dgm:resizeHandles val="exact"/>
        </dgm:presLayoutVars>
      </dgm:prSet>
      <dgm:spPr/>
    </dgm:pt>
    <dgm:pt modelId="{AB4E8036-E9FC-4997-8F86-26FB4A2B3030}" type="pres">
      <dgm:prSet presAssocID="{717A128A-1166-4CBD-BBFB-211AB7384938}" presName="node" presStyleLbl="node1" presStyleIdx="0" presStyleCnt="6">
        <dgm:presLayoutVars>
          <dgm:bulletEnabled val="1"/>
        </dgm:presLayoutVars>
      </dgm:prSet>
      <dgm:spPr/>
    </dgm:pt>
    <dgm:pt modelId="{3E0436DB-7C75-4DBC-82F5-499C52129C24}" type="pres">
      <dgm:prSet presAssocID="{DC6E731D-4189-4853-BB2E-C43D98D62866}" presName="sibTrans" presStyleCnt="0"/>
      <dgm:spPr/>
    </dgm:pt>
    <dgm:pt modelId="{618DBD6F-268F-4FBF-9F41-63EA789EFE85}" type="pres">
      <dgm:prSet presAssocID="{F57B010B-0D70-4392-B6F0-F514A8E0EFD1}" presName="node" presStyleLbl="node1" presStyleIdx="1" presStyleCnt="6">
        <dgm:presLayoutVars>
          <dgm:bulletEnabled val="1"/>
        </dgm:presLayoutVars>
      </dgm:prSet>
      <dgm:spPr/>
    </dgm:pt>
    <dgm:pt modelId="{7DFD6A77-A3AA-4921-B065-6220555C85D6}" type="pres">
      <dgm:prSet presAssocID="{F330B373-05AF-418F-B2D0-8B652E5785E1}" presName="sibTrans" presStyleCnt="0"/>
      <dgm:spPr/>
    </dgm:pt>
    <dgm:pt modelId="{D5E6F1E4-C3AD-4455-B3D2-7BA2790DCD48}" type="pres">
      <dgm:prSet presAssocID="{409CD138-FE9E-4DA6-8D71-BC134D26A779}" presName="node" presStyleLbl="node1" presStyleIdx="2" presStyleCnt="6">
        <dgm:presLayoutVars>
          <dgm:bulletEnabled val="1"/>
        </dgm:presLayoutVars>
      </dgm:prSet>
      <dgm:spPr/>
    </dgm:pt>
    <dgm:pt modelId="{F280520A-C6A7-43EF-8836-B3A22D026CDA}" type="pres">
      <dgm:prSet presAssocID="{C3FBC188-02E3-42D9-AB3D-2C5FA53957E4}" presName="sibTrans" presStyleCnt="0"/>
      <dgm:spPr/>
    </dgm:pt>
    <dgm:pt modelId="{640070BE-27C5-412E-803F-C451E746D817}" type="pres">
      <dgm:prSet presAssocID="{81559CE4-5821-4172-AE8A-F4BB0F405686}" presName="node" presStyleLbl="node1" presStyleIdx="3" presStyleCnt="6">
        <dgm:presLayoutVars>
          <dgm:bulletEnabled val="1"/>
        </dgm:presLayoutVars>
      </dgm:prSet>
      <dgm:spPr/>
    </dgm:pt>
    <dgm:pt modelId="{657E0AFA-5409-47BC-959A-B87EC8136975}" type="pres">
      <dgm:prSet presAssocID="{A8ED1B5E-86CA-4231-AEF2-90EC323F3DE3}" presName="sibTrans" presStyleCnt="0"/>
      <dgm:spPr/>
    </dgm:pt>
    <dgm:pt modelId="{99119E9F-1F42-4004-9864-09F5916BFE20}" type="pres">
      <dgm:prSet presAssocID="{11FA45F9-C0AD-4BDE-84EB-B3A1FBDE6554}" presName="node" presStyleLbl="node1" presStyleIdx="4" presStyleCnt="6">
        <dgm:presLayoutVars>
          <dgm:bulletEnabled val="1"/>
        </dgm:presLayoutVars>
      </dgm:prSet>
      <dgm:spPr/>
    </dgm:pt>
    <dgm:pt modelId="{C5F08846-E1D7-48E1-882D-0FE18CFE1044}" type="pres">
      <dgm:prSet presAssocID="{9055EFDE-F124-4911-AA43-F02D8871AEB5}" presName="sibTrans" presStyleCnt="0"/>
      <dgm:spPr/>
    </dgm:pt>
    <dgm:pt modelId="{D8680DB1-7EE0-4F68-A4B7-FB22954EE53B}" type="pres">
      <dgm:prSet presAssocID="{993CD3FA-EEDF-48F3-BC94-E45A00A24D83}" presName="node" presStyleLbl="node1" presStyleIdx="5" presStyleCnt="6">
        <dgm:presLayoutVars>
          <dgm:bulletEnabled val="1"/>
        </dgm:presLayoutVars>
      </dgm:prSet>
      <dgm:spPr/>
    </dgm:pt>
  </dgm:ptLst>
  <dgm:cxnLst>
    <dgm:cxn modelId="{DA3AE314-48DB-480B-B01D-11C8545A0C26}" type="presOf" srcId="{11FA45F9-C0AD-4BDE-84EB-B3A1FBDE6554}" destId="{99119E9F-1F42-4004-9864-09F5916BFE20}" srcOrd="0" destOrd="0" presId="urn:microsoft.com/office/officeart/2005/8/layout/default"/>
    <dgm:cxn modelId="{7CF6C21B-0083-42FE-89DC-74315E23DA40}" srcId="{2243BC83-36BC-4E41-85B5-BDCE37EF7F83}" destId="{993CD3FA-EEDF-48F3-BC94-E45A00A24D83}" srcOrd="5" destOrd="0" parTransId="{D0CBEBB6-DC88-4B93-86BD-D8DACCC63F66}" sibTransId="{99B6A89C-497F-46AA-9450-FED5BC5DA167}"/>
    <dgm:cxn modelId="{57D18C2E-4B26-4D26-84B8-B37DC5F5E7DA}" srcId="{2243BC83-36BC-4E41-85B5-BDCE37EF7F83}" destId="{717A128A-1166-4CBD-BBFB-211AB7384938}" srcOrd="0" destOrd="0" parTransId="{020FE5C5-0734-4857-9A9C-10E91FD5E1C4}" sibTransId="{DC6E731D-4189-4853-BB2E-C43D98D62866}"/>
    <dgm:cxn modelId="{68C92945-6BAE-4E4B-BB98-A4CE83E4AC27}" srcId="{2243BC83-36BC-4E41-85B5-BDCE37EF7F83}" destId="{F57B010B-0D70-4392-B6F0-F514A8E0EFD1}" srcOrd="1" destOrd="0" parTransId="{5DC4C7BE-8D69-4489-B42D-1893781C37F1}" sibTransId="{F330B373-05AF-418F-B2D0-8B652E5785E1}"/>
    <dgm:cxn modelId="{4FA0F150-D857-4CFD-9579-8597A1108481}" type="presOf" srcId="{2243BC83-36BC-4E41-85B5-BDCE37EF7F83}" destId="{FABD2195-794E-4141-8FB2-E5C9B4A708C3}" srcOrd="0" destOrd="0" presId="urn:microsoft.com/office/officeart/2005/8/layout/default"/>
    <dgm:cxn modelId="{0EA2AB54-825D-42FE-8F25-7DF328931FAA}" srcId="{2243BC83-36BC-4E41-85B5-BDCE37EF7F83}" destId="{81559CE4-5821-4172-AE8A-F4BB0F405686}" srcOrd="3" destOrd="0" parTransId="{348E9CBD-A15B-4C3B-9BD1-88EEA7BEB56A}" sibTransId="{A8ED1B5E-86CA-4231-AEF2-90EC323F3DE3}"/>
    <dgm:cxn modelId="{2AEE9F95-B96D-45A1-BCF8-13362EC6D868}" type="presOf" srcId="{993CD3FA-EEDF-48F3-BC94-E45A00A24D83}" destId="{D8680DB1-7EE0-4F68-A4B7-FB22954EE53B}" srcOrd="0" destOrd="0" presId="urn:microsoft.com/office/officeart/2005/8/layout/default"/>
    <dgm:cxn modelId="{5347CB96-7471-4795-BA4C-C4E3B73EC23E}" type="presOf" srcId="{409CD138-FE9E-4DA6-8D71-BC134D26A779}" destId="{D5E6F1E4-C3AD-4455-B3D2-7BA2790DCD48}" srcOrd="0" destOrd="0" presId="urn:microsoft.com/office/officeart/2005/8/layout/default"/>
    <dgm:cxn modelId="{87D7F098-3354-4A90-98C6-AF0C14CBF8C4}" type="presOf" srcId="{717A128A-1166-4CBD-BBFB-211AB7384938}" destId="{AB4E8036-E9FC-4997-8F86-26FB4A2B3030}" srcOrd="0" destOrd="0" presId="urn:microsoft.com/office/officeart/2005/8/layout/default"/>
    <dgm:cxn modelId="{2F5D05A2-8C2D-4FE1-A080-182D1C7034B7}" type="presOf" srcId="{F57B010B-0D70-4392-B6F0-F514A8E0EFD1}" destId="{618DBD6F-268F-4FBF-9F41-63EA789EFE85}" srcOrd="0" destOrd="0" presId="urn:microsoft.com/office/officeart/2005/8/layout/default"/>
    <dgm:cxn modelId="{B6F793C4-BBB7-4948-A10C-BF5D61DE16F7}" srcId="{2243BC83-36BC-4E41-85B5-BDCE37EF7F83}" destId="{11FA45F9-C0AD-4BDE-84EB-B3A1FBDE6554}" srcOrd="4" destOrd="0" parTransId="{3375616A-FC25-47E7-9051-591FEA39FD66}" sibTransId="{9055EFDE-F124-4911-AA43-F02D8871AEB5}"/>
    <dgm:cxn modelId="{5A2286D1-FFA7-4B89-BB47-59F1F6EFF3D0}" srcId="{2243BC83-36BC-4E41-85B5-BDCE37EF7F83}" destId="{409CD138-FE9E-4DA6-8D71-BC134D26A779}" srcOrd="2" destOrd="0" parTransId="{669AB33E-B273-4206-8BA5-977D4204E2C2}" sibTransId="{C3FBC188-02E3-42D9-AB3D-2C5FA53957E4}"/>
    <dgm:cxn modelId="{A19A93D7-15F7-418D-8690-6E44A8CF2A8E}" type="presOf" srcId="{81559CE4-5821-4172-AE8A-F4BB0F405686}" destId="{640070BE-27C5-412E-803F-C451E746D817}" srcOrd="0" destOrd="0" presId="urn:microsoft.com/office/officeart/2005/8/layout/default"/>
    <dgm:cxn modelId="{E9086F28-FA50-4909-93F9-4A8AA9D3820D}" type="presParOf" srcId="{FABD2195-794E-4141-8FB2-E5C9B4A708C3}" destId="{AB4E8036-E9FC-4997-8F86-26FB4A2B3030}" srcOrd="0" destOrd="0" presId="urn:microsoft.com/office/officeart/2005/8/layout/default"/>
    <dgm:cxn modelId="{02F92A52-BCBF-4621-9E68-06D52C37A249}" type="presParOf" srcId="{FABD2195-794E-4141-8FB2-E5C9B4A708C3}" destId="{3E0436DB-7C75-4DBC-82F5-499C52129C24}" srcOrd="1" destOrd="0" presId="urn:microsoft.com/office/officeart/2005/8/layout/default"/>
    <dgm:cxn modelId="{C5D58FD6-83DD-4CB6-A622-90A77E3D9532}" type="presParOf" srcId="{FABD2195-794E-4141-8FB2-E5C9B4A708C3}" destId="{618DBD6F-268F-4FBF-9F41-63EA789EFE85}" srcOrd="2" destOrd="0" presId="urn:microsoft.com/office/officeart/2005/8/layout/default"/>
    <dgm:cxn modelId="{7E9D2D53-D5B5-4A3D-B52D-C0F357B99D91}" type="presParOf" srcId="{FABD2195-794E-4141-8FB2-E5C9B4A708C3}" destId="{7DFD6A77-A3AA-4921-B065-6220555C85D6}" srcOrd="3" destOrd="0" presId="urn:microsoft.com/office/officeart/2005/8/layout/default"/>
    <dgm:cxn modelId="{2CF88C8B-3354-490B-978B-4B6706EE0246}" type="presParOf" srcId="{FABD2195-794E-4141-8FB2-E5C9B4A708C3}" destId="{D5E6F1E4-C3AD-4455-B3D2-7BA2790DCD48}" srcOrd="4" destOrd="0" presId="urn:microsoft.com/office/officeart/2005/8/layout/default"/>
    <dgm:cxn modelId="{04507961-58AB-4A1A-9793-965781426616}" type="presParOf" srcId="{FABD2195-794E-4141-8FB2-E5C9B4A708C3}" destId="{F280520A-C6A7-43EF-8836-B3A22D026CDA}" srcOrd="5" destOrd="0" presId="urn:microsoft.com/office/officeart/2005/8/layout/default"/>
    <dgm:cxn modelId="{C62C5B4C-9BB9-45E7-807E-B6D995E03D97}" type="presParOf" srcId="{FABD2195-794E-4141-8FB2-E5C9B4A708C3}" destId="{640070BE-27C5-412E-803F-C451E746D817}" srcOrd="6" destOrd="0" presId="urn:microsoft.com/office/officeart/2005/8/layout/default"/>
    <dgm:cxn modelId="{4AF5BE76-82D5-4F24-B080-1609A289A29C}" type="presParOf" srcId="{FABD2195-794E-4141-8FB2-E5C9B4A708C3}" destId="{657E0AFA-5409-47BC-959A-B87EC8136975}" srcOrd="7" destOrd="0" presId="urn:microsoft.com/office/officeart/2005/8/layout/default"/>
    <dgm:cxn modelId="{DC35F11F-71EE-4604-9E4F-4E004CF58F3B}" type="presParOf" srcId="{FABD2195-794E-4141-8FB2-E5C9B4A708C3}" destId="{99119E9F-1F42-4004-9864-09F5916BFE20}" srcOrd="8" destOrd="0" presId="urn:microsoft.com/office/officeart/2005/8/layout/default"/>
    <dgm:cxn modelId="{DA0E6F35-2F5A-462D-B375-939BE6CD89B7}" type="presParOf" srcId="{FABD2195-794E-4141-8FB2-E5C9B4A708C3}" destId="{C5F08846-E1D7-48E1-882D-0FE18CFE1044}" srcOrd="9" destOrd="0" presId="urn:microsoft.com/office/officeart/2005/8/layout/default"/>
    <dgm:cxn modelId="{26EDB107-AB6D-4CBF-80AF-C0988D6CFCED}" type="presParOf" srcId="{FABD2195-794E-4141-8FB2-E5C9B4A708C3}" destId="{D8680DB1-7EE0-4F68-A4B7-FB22954EE53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C8B76C-25BC-4C7A-912A-F3F43C43C82B}"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33C800D3-3FE3-4C74-93DF-8F2F2C444F27}">
      <dgm:prSet/>
      <dgm:spPr/>
      <dgm:t>
        <a:bodyPr/>
        <a:lstStyle/>
        <a:p>
          <a:r>
            <a:rPr lang="en-US" dirty="0"/>
            <a:t>Have biases</a:t>
          </a:r>
        </a:p>
      </dgm:t>
    </dgm:pt>
    <dgm:pt modelId="{37F5F1CD-210F-4D6F-ADF8-0D48A664900F}" type="parTrans" cxnId="{05217B20-DB8B-4AA0-B760-E4F8495D3AC2}">
      <dgm:prSet/>
      <dgm:spPr/>
      <dgm:t>
        <a:bodyPr/>
        <a:lstStyle/>
        <a:p>
          <a:endParaRPr lang="en-US"/>
        </a:p>
      </dgm:t>
    </dgm:pt>
    <dgm:pt modelId="{9CA0E3B6-2434-4473-B429-C2BBA4CA36E0}" type="sibTrans" cxnId="{05217B20-DB8B-4AA0-B760-E4F8495D3AC2}">
      <dgm:prSet/>
      <dgm:spPr/>
      <dgm:t>
        <a:bodyPr/>
        <a:lstStyle/>
        <a:p>
          <a:endParaRPr lang="en-US"/>
        </a:p>
      </dgm:t>
    </dgm:pt>
    <dgm:pt modelId="{AC3DB2D0-13B2-45CE-8E98-CD0FF541F14E}">
      <dgm:prSet/>
      <dgm:spPr/>
      <dgm:t>
        <a:bodyPr/>
        <a:lstStyle/>
        <a:p>
          <a:r>
            <a:rPr lang="en-US" dirty="0"/>
            <a:t>Show discrimination</a:t>
          </a:r>
        </a:p>
      </dgm:t>
    </dgm:pt>
    <dgm:pt modelId="{C4AAED0C-86EB-4077-B440-6AF28137BDC2}" type="parTrans" cxnId="{CA09C4B5-4D92-4F59-BC00-D5AAB48190B4}">
      <dgm:prSet/>
      <dgm:spPr/>
      <dgm:t>
        <a:bodyPr/>
        <a:lstStyle/>
        <a:p>
          <a:endParaRPr lang="en-US"/>
        </a:p>
      </dgm:t>
    </dgm:pt>
    <dgm:pt modelId="{1E9BAC95-33CB-4948-B7C3-7B89B0D5D4DF}" type="sibTrans" cxnId="{CA09C4B5-4D92-4F59-BC00-D5AAB48190B4}">
      <dgm:prSet/>
      <dgm:spPr/>
      <dgm:t>
        <a:bodyPr/>
        <a:lstStyle/>
        <a:p>
          <a:endParaRPr lang="en-US"/>
        </a:p>
      </dgm:t>
    </dgm:pt>
    <dgm:pt modelId="{B02EAE72-F373-4841-804B-8DA3A8CB70AB}">
      <dgm:prSet/>
      <dgm:spPr/>
      <dgm:t>
        <a:bodyPr/>
        <a:lstStyle/>
        <a:p>
          <a:r>
            <a:rPr lang="en-US" dirty="0"/>
            <a:t>Make mistakes</a:t>
          </a:r>
        </a:p>
      </dgm:t>
    </dgm:pt>
    <dgm:pt modelId="{6B95157F-E7AC-47C9-922F-F7A0DE3BE269}" type="parTrans" cxnId="{2CB30F78-2D5F-4F11-B2C8-7A505F455C0D}">
      <dgm:prSet/>
      <dgm:spPr/>
      <dgm:t>
        <a:bodyPr/>
        <a:lstStyle/>
        <a:p>
          <a:endParaRPr lang="en-US"/>
        </a:p>
      </dgm:t>
    </dgm:pt>
    <dgm:pt modelId="{F1343E32-ED7F-4801-88FF-A7BDDB13EF12}" type="sibTrans" cxnId="{2CB30F78-2D5F-4F11-B2C8-7A505F455C0D}">
      <dgm:prSet/>
      <dgm:spPr/>
      <dgm:t>
        <a:bodyPr/>
        <a:lstStyle/>
        <a:p>
          <a:endParaRPr lang="en-US"/>
        </a:p>
      </dgm:t>
    </dgm:pt>
    <dgm:pt modelId="{BF140E56-9A0D-40D7-B531-0CEB27306864}">
      <dgm:prSet/>
      <dgm:spPr/>
      <dgm:t>
        <a:bodyPr/>
        <a:lstStyle/>
        <a:p>
          <a:r>
            <a:rPr lang="en-US"/>
            <a:t>Use data that belong to you or others without having asked for permission</a:t>
          </a:r>
        </a:p>
      </dgm:t>
    </dgm:pt>
    <dgm:pt modelId="{737C110D-C33B-412C-9514-94C466AB3C97}" type="parTrans" cxnId="{28D6D761-74DE-4F7A-AC2E-F888CA2A1E8F}">
      <dgm:prSet/>
      <dgm:spPr/>
      <dgm:t>
        <a:bodyPr/>
        <a:lstStyle/>
        <a:p>
          <a:endParaRPr lang="en-US"/>
        </a:p>
      </dgm:t>
    </dgm:pt>
    <dgm:pt modelId="{A9E154E0-10E7-4058-ACAE-890AE82ACD3F}" type="sibTrans" cxnId="{28D6D761-74DE-4F7A-AC2E-F888CA2A1E8F}">
      <dgm:prSet/>
      <dgm:spPr/>
      <dgm:t>
        <a:bodyPr/>
        <a:lstStyle/>
        <a:p>
          <a:endParaRPr lang="en-US"/>
        </a:p>
      </dgm:t>
    </dgm:pt>
    <dgm:pt modelId="{477F1FFD-0C3C-450F-922E-703FDF5BA95D}" type="pres">
      <dgm:prSet presAssocID="{69C8B76C-25BC-4C7A-912A-F3F43C43C82B}" presName="outerComposite" presStyleCnt="0">
        <dgm:presLayoutVars>
          <dgm:chMax val="5"/>
          <dgm:dir/>
          <dgm:resizeHandles val="exact"/>
        </dgm:presLayoutVars>
      </dgm:prSet>
      <dgm:spPr/>
    </dgm:pt>
    <dgm:pt modelId="{3D58E02E-4940-4946-B705-B15C9109743C}" type="pres">
      <dgm:prSet presAssocID="{69C8B76C-25BC-4C7A-912A-F3F43C43C82B}" presName="dummyMaxCanvas" presStyleCnt="0">
        <dgm:presLayoutVars/>
      </dgm:prSet>
      <dgm:spPr/>
    </dgm:pt>
    <dgm:pt modelId="{9EE36336-D149-49E2-B9C6-0B1153CF3CB5}" type="pres">
      <dgm:prSet presAssocID="{69C8B76C-25BC-4C7A-912A-F3F43C43C82B}" presName="FourNodes_1" presStyleLbl="node1" presStyleIdx="0" presStyleCnt="4">
        <dgm:presLayoutVars>
          <dgm:bulletEnabled val="1"/>
        </dgm:presLayoutVars>
      </dgm:prSet>
      <dgm:spPr/>
    </dgm:pt>
    <dgm:pt modelId="{15BA50DC-5385-4D0E-833E-5126F4DC37F3}" type="pres">
      <dgm:prSet presAssocID="{69C8B76C-25BC-4C7A-912A-F3F43C43C82B}" presName="FourNodes_2" presStyleLbl="node1" presStyleIdx="1" presStyleCnt="4">
        <dgm:presLayoutVars>
          <dgm:bulletEnabled val="1"/>
        </dgm:presLayoutVars>
      </dgm:prSet>
      <dgm:spPr/>
    </dgm:pt>
    <dgm:pt modelId="{A525A611-F78F-488D-B6C1-431CFD6542F3}" type="pres">
      <dgm:prSet presAssocID="{69C8B76C-25BC-4C7A-912A-F3F43C43C82B}" presName="FourNodes_3" presStyleLbl="node1" presStyleIdx="2" presStyleCnt="4">
        <dgm:presLayoutVars>
          <dgm:bulletEnabled val="1"/>
        </dgm:presLayoutVars>
      </dgm:prSet>
      <dgm:spPr/>
    </dgm:pt>
    <dgm:pt modelId="{537A1596-27BA-462A-8027-0DE2A90292F7}" type="pres">
      <dgm:prSet presAssocID="{69C8B76C-25BC-4C7A-912A-F3F43C43C82B}" presName="FourNodes_4" presStyleLbl="node1" presStyleIdx="3" presStyleCnt="4">
        <dgm:presLayoutVars>
          <dgm:bulletEnabled val="1"/>
        </dgm:presLayoutVars>
      </dgm:prSet>
      <dgm:spPr/>
    </dgm:pt>
    <dgm:pt modelId="{A1081327-BA71-43AE-8C1B-C15F5A018439}" type="pres">
      <dgm:prSet presAssocID="{69C8B76C-25BC-4C7A-912A-F3F43C43C82B}" presName="FourConn_1-2" presStyleLbl="fgAccFollowNode1" presStyleIdx="0" presStyleCnt="3">
        <dgm:presLayoutVars>
          <dgm:bulletEnabled val="1"/>
        </dgm:presLayoutVars>
      </dgm:prSet>
      <dgm:spPr/>
    </dgm:pt>
    <dgm:pt modelId="{DFE5915D-E79F-4ECD-AB2F-106DB1919AFE}" type="pres">
      <dgm:prSet presAssocID="{69C8B76C-25BC-4C7A-912A-F3F43C43C82B}" presName="FourConn_2-3" presStyleLbl="fgAccFollowNode1" presStyleIdx="1" presStyleCnt="3">
        <dgm:presLayoutVars>
          <dgm:bulletEnabled val="1"/>
        </dgm:presLayoutVars>
      </dgm:prSet>
      <dgm:spPr/>
    </dgm:pt>
    <dgm:pt modelId="{8D2BED80-1613-4402-9FF2-961D89F05A44}" type="pres">
      <dgm:prSet presAssocID="{69C8B76C-25BC-4C7A-912A-F3F43C43C82B}" presName="FourConn_3-4" presStyleLbl="fgAccFollowNode1" presStyleIdx="2" presStyleCnt="3">
        <dgm:presLayoutVars>
          <dgm:bulletEnabled val="1"/>
        </dgm:presLayoutVars>
      </dgm:prSet>
      <dgm:spPr/>
    </dgm:pt>
    <dgm:pt modelId="{2295735C-5949-4D47-9013-7E76437563D2}" type="pres">
      <dgm:prSet presAssocID="{69C8B76C-25BC-4C7A-912A-F3F43C43C82B}" presName="FourNodes_1_text" presStyleLbl="node1" presStyleIdx="3" presStyleCnt="4">
        <dgm:presLayoutVars>
          <dgm:bulletEnabled val="1"/>
        </dgm:presLayoutVars>
      </dgm:prSet>
      <dgm:spPr/>
    </dgm:pt>
    <dgm:pt modelId="{F34F9B02-A9A4-4C39-9F07-3ECC9E4813DC}" type="pres">
      <dgm:prSet presAssocID="{69C8B76C-25BC-4C7A-912A-F3F43C43C82B}" presName="FourNodes_2_text" presStyleLbl="node1" presStyleIdx="3" presStyleCnt="4">
        <dgm:presLayoutVars>
          <dgm:bulletEnabled val="1"/>
        </dgm:presLayoutVars>
      </dgm:prSet>
      <dgm:spPr/>
    </dgm:pt>
    <dgm:pt modelId="{F7239927-92C0-4F70-B240-1F76A8A0DE65}" type="pres">
      <dgm:prSet presAssocID="{69C8B76C-25BC-4C7A-912A-F3F43C43C82B}" presName="FourNodes_3_text" presStyleLbl="node1" presStyleIdx="3" presStyleCnt="4">
        <dgm:presLayoutVars>
          <dgm:bulletEnabled val="1"/>
        </dgm:presLayoutVars>
      </dgm:prSet>
      <dgm:spPr/>
    </dgm:pt>
    <dgm:pt modelId="{B2A6F192-622D-4900-A981-D5D5F08A915F}" type="pres">
      <dgm:prSet presAssocID="{69C8B76C-25BC-4C7A-912A-F3F43C43C82B}" presName="FourNodes_4_text" presStyleLbl="node1" presStyleIdx="3" presStyleCnt="4">
        <dgm:presLayoutVars>
          <dgm:bulletEnabled val="1"/>
        </dgm:presLayoutVars>
      </dgm:prSet>
      <dgm:spPr/>
    </dgm:pt>
  </dgm:ptLst>
  <dgm:cxnLst>
    <dgm:cxn modelId="{0D410B06-17F5-4E43-8AA2-CB47616DED9B}" type="presOf" srcId="{33C800D3-3FE3-4C74-93DF-8F2F2C444F27}" destId="{2295735C-5949-4D47-9013-7E76437563D2}" srcOrd="1" destOrd="0" presId="urn:microsoft.com/office/officeart/2005/8/layout/vProcess5"/>
    <dgm:cxn modelId="{D1F7C50D-EC4C-4F39-8B7B-AE2AB3649FD8}" type="presOf" srcId="{9CA0E3B6-2434-4473-B429-C2BBA4CA36E0}" destId="{A1081327-BA71-43AE-8C1B-C15F5A018439}" srcOrd="0" destOrd="0" presId="urn:microsoft.com/office/officeart/2005/8/layout/vProcess5"/>
    <dgm:cxn modelId="{EB33171F-F9EF-4F79-8189-958D29018A52}" type="presOf" srcId="{BF140E56-9A0D-40D7-B531-0CEB27306864}" destId="{B2A6F192-622D-4900-A981-D5D5F08A915F}" srcOrd="1" destOrd="0" presId="urn:microsoft.com/office/officeart/2005/8/layout/vProcess5"/>
    <dgm:cxn modelId="{05217B20-DB8B-4AA0-B760-E4F8495D3AC2}" srcId="{69C8B76C-25BC-4C7A-912A-F3F43C43C82B}" destId="{33C800D3-3FE3-4C74-93DF-8F2F2C444F27}" srcOrd="0" destOrd="0" parTransId="{37F5F1CD-210F-4D6F-ADF8-0D48A664900F}" sibTransId="{9CA0E3B6-2434-4473-B429-C2BBA4CA36E0}"/>
    <dgm:cxn modelId="{6DBC325F-C6B8-4EEA-8C4F-4F2594845A74}" type="presOf" srcId="{F1343E32-ED7F-4801-88FF-A7BDDB13EF12}" destId="{8D2BED80-1613-4402-9FF2-961D89F05A44}" srcOrd="0" destOrd="0" presId="urn:microsoft.com/office/officeart/2005/8/layout/vProcess5"/>
    <dgm:cxn modelId="{28D6D761-74DE-4F7A-AC2E-F888CA2A1E8F}" srcId="{69C8B76C-25BC-4C7A-912A-F3F43C43C82B}" destId="{BF140E56-9A0D-40D7-B531-0CEB27306864}" srcOrd="3" destOrd="0" parTransId="{737C110D-C33B-412C-9514-94C466AB3C97}" sibTransId="{A9E154E0-10E7-4058-ACAE-890AE82ACD3F}"/>
    <dgm:cxn modelId="{0825B645-2375-4BED-BAE1-893817CED949}" type="presOf" srcId="{AC3DB2D0-13B2-45CE-8E98-CD0FF541F14E}" destId="{F34F9B02-A9A4-4C39-9F07-3ECC9E4813DC}" srcOrd="1" destOrd="0" presId="urn:microsoft.com/office/officeart/2005/8/layout/vProcess5"/>
    <dgm:cxn modelId="{FE596C67-C113-42C2-BEA5-D078C3BFB479}" type="presOf" srcId="{B02EAE72-F373-4841-804B-8DA3A8CB70AB}" destId="{F7239927-92C0-4F70-B240-1F76A8A0DE65}" srcOrd="1" destOrd="0" presId="urn:microsoft.com/office/officeart/2005/8/layout/vProcess5"/>
    <dgm:cxn modelId="{7875D270-1D0F-46BD-9FD7-BB5FE38CB786}" type="presOf" srcId="{BF140E56-9A0D-40D7-B531-0CEB27306864}" destId="{537A1596-27BA-462A-8027-0DE2A90292F7}" srcOrd="0" destOrd="0" presId="urn:microsoft.com/office/officeart/2005/8/layout/vProcess5"/>
    <dgm:cxn modelId="{466C4057-E29B-4847-8D3B-93264FE4D9F5}" type="presOf" srcId="{33C800D3-3FE3-4C74-93DF-8F2F2C444F27}" destId="{9EE36336-D149-49E2-B9C6-0B1153CF3CB5}" srcOrd="0" destOrd="0" presId="urn:microsoft.com/office/officeart/2005/8/layout/vProcess5"/>
    <dgm:cxn modelId="{2CB30F78-2D5F-4F11-B2C8-7A505F455C0D}" srcId="{69C8B76C-25BC-4C7A-912A-F3F43C43C82B}" destId="{B02EAE72-F373-4841-804B-8DA3A8CB70AB}" srcOrd="2" destOrd="0" parTransId="{6B95157F-E7AC-47C9-922F-F7A0DE3BE269}" sibTransId="{F1343E32-ED7F-4801-88FF-A7BDDB13EF12}"/>
    <dgm:cxn modelId="{CA30857C-FF38-466F-9FAC-E9433A0F9281}" type="presOf" srcId="{69C8B76C-25BC-4C7A-912A-F3F43C43C82B}" destId="{477F1FFD-0C3C-450F-922E-703FDF5BA95D}" srcOrd="0" destOrd="0" presId="urn:microsoft.com/office/officeart/2005/8/layout/vProcess5"/>
    <dgm:cxn modelId="{99A174AC-774B-4EE7-B019-EAB7AC96E2B0}" type="presOf" srcId="{1E9BAC95-33CB-4948-B7C3-7B89B0D5D4DF}" destId="{DFE5915D-E79F-4ECD-AB2F-106DB1919AFE}" srcOrd="0" destOrd="0" presId="urn:microsoft.com/office/officeart/2005/8/layout/vProcess5"/>
    <dgm:cxn modelId="{CA09C4B5-4D92-4F59-BC00-D5AAB48190B4}" srcId="{69C8B76C-25BC-4C7A-912A-F3F43C43C82B}" destId="{AC3DB2D0-13B2-45CE-8E98-CD0FF541F14E}" srcOrd="1" destOrd="0" parTransId="{C4AAED0C-86EB-4077-B440-6AF28137BDC2}" sibTransId="{1E9BAC95-33CB-4948-B7C3-7B89B0D5D4DF}"/>
    <dgm:cxn modelId="{EB66DBBA-44AC-4F64-B08D-3CCDE7E74CB6}" type="presOf" srcId="{AC3DB2D0-13B2-45CE-8E98-CD0FF541F14E}" destId="{15BA50DC-5385-4D0E-833E-5126F4DC37F3}" srcOrd="0" destOrd="0" presId="urn:microsoft.com/office/officeart/2005/8/layout/vProcess5"/>
    <dgm:cxn modelId="{B3C240C9-B2F9-4AB5-B32F-8FDB01EDCF49}" type="presOf" srcId="{B02EAE72-F373-4841-804B-8DA3A8CB70AB}" destId="{A525A611-F78F-488D-B6C1-431CFD6542F3}" srcOrd="0" destOrd="0" presId="urn:microsoft.com/office/officeart/2005/8/layout/vProcess5"/>
    <dgm:cxn modelId="{0346B4BA-F634-44D0-BFCC-699C4D050675}" type="presParOf" srcId="{477F1FFD-0C3C-450F-922E-703FDF5BA95D}" destId="{3D58E02E-4940-4946-B705-B15C9109743C}" srcOrd="0" destOrd="0" presId="urn:microsoft.com/office/officeart/2005/8/layout/vProcess5"/>
    <dgm:cxn modelId="{82AC5873-2122-4A7E-96ED-772D84361EED}" type="presParOf" srcId="{477F1FFD-0C3C-450F-922E-703FDF5BA95D}" destId="{9EE36336-D149-49E2-B9C6-0B1153CF3CB5}" srcOrd="1" destOrd="0" presId="urn:microsoft.com/office/officeart/2005/8/layout/vProcess5"/>
    <dgm:cxn modelId="{96A66E91-694D-493C-A82F-869D8CD30F33}" type="presParOf" srcId="{477F1FFD-0C3C-450F-922E-703FDF5BA95D}" destId="{15BA50DC-5385-4D0E-833E-5126F4DC37F3}" srcOrd="2" destOrd="0" presId="urn:microsoft.com/office/officeart/2005/8/layout/vProcess5"/>
    <dgm:cxn modelId="{C0AEC7E4-8BCF-42F9-97A8-D8A55E0C7408}" type="presParOf" srcId="{477F1FFD-0C3C-450F-922E-703FDF5BA95D}" destId="{A525A611-F78F-488D-B6C1-431CFD6542F3}" srcOrd="3" destOrd="0" presId="urn:microsoft.com/office/officeart/2005/8/layout/vProcess5"/>
    <dgm:cxn modelId="{85EE5DEB-E310-4129-B80E-A07D6B85F65F}" type="presParOf" srcId="{477F1FFD-0C3C-450F-922E-703FDF5BA95D}" destId="{537A1596-27BA-462A-8027-0DE2A90292F7}" srcOrd="4" destOrd="0" presId="urn:microsoft.com/office/officeart/2005/8/layout/vProcess5"/>
    <dgm:cxn modelId="{0A37F00C-522E-462A-B3EF-9F61408F8CFE}" type="presParOf" srcId="{477F1FFD-0C3C-450F-922E-703FDF5BA95D}" destId="{A1081327-BA71-43AE-8C1B-C15F5A018439}" srcOrd="5" destOrd="0" presId="urn:microsoft.com/office/officeart/2005/8/layout/vProcess5"/>
    <dgm:cxn modelId="{CB8772F5-53AC-4898-A600-4DF6D32E0F3E}" type="presParOf" srcId="{477F1FFD-0C3C-450F-922E-703FDF5BA95D}" destId="{DFE5915D-E79F-4ECD-AB2F-106DB1919AFE}" srcOrd="6" destOrd="0" presId="urn:microsoft.com/office/officeart/2005/8/layout/vProcess5"/>
    <dgm:cxn modelId="{DCF639ED-EFD8-4F31-AF0C-1B2ABD014DE7}" type="presParOf" srcId="{477F1FFD-0C3C-450F-922E-703FDF5BA95D}" destId="{8D2BED80-1613-4402-9FF2-961D89F05A44}" srcOrd="7" destOrd="0" presId="urn:microsoft.com/office/officeart/2005/8/layout/vProcess5"/>
    <dgm:cxn modelId="{CF285325-2F3C-4516-BE98-BF392CBA3640}" type="presParOf" srcId="{477F1FFD-0C3C-450F-922E-703FDF5BA95D}" destId="{2295735C-5949-4D47-9013-7E76437563D2}" srcOrd="8" destOrd="0" presId="urn:microsoft.com/office/officeart/2005/8/layout/vProcess5"/>
    <dgm:cxn modelId="{4105D524-3DE2-478D-9FAC-499CEFC0126C}" type="presParOf" srcId="{477F1FFD-0C3C-450F-922E-703FDF5BA95D}" destId="{F34F9B02-A9A4-4C39-9F07-3ECC9E4813DC}" srcOrd="9" destOrd="0" presId="urn:microsoft.com/office/officeart/2005/8/layout/vProcess5"/>
    <dgm:cxn modelId="{0BAE5047-36EA-49CC-A75E-3337D36B3FFD}" type="presParOf" srcId="{477F1FFD-0C3C-450F-922E-703FDF5BA95D}" destId="{F7239927-92C0-4F70-B240-1F76A8A0DE65}" srcOrd="10" destOrd="0" presId="urn:microsoft.com/office/officeart/2005/8/layout/vProcess5"/>
    <dgm:cxn modelId="{83D7A5FC-6AE1-49F8-A141-ECA1A3530FDB}" type="presParOf" srcId="{477F1FFD-0C3C-450F-922E-703FDF5BA95D}" destId="{B2A6F192-622D-4900-A981-D5D5F08A915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B5DFE3-0B4F-41A0-B149-D5114DE5E4F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FCBC397-5B88-4CCB-880C-85DBA3E08583}">
      <dgm:prSet/>
      <dgm:spPr/>
      <dgm:t>
        <a:bodyPr/>
        <a:lstStyle/>
        <a:p>
          <a:r>
            <a:rPr lang="pt-PT" dirty="0" err="1"/>
            <a:t>The</a:t>
          </a:r>
          <a:r>
            <a:rPr lang="pt-PT" dirty="0"/>
            <a:t> </a:t>
          </a:r>
          <a:r>
            <a:rPr lang="en-US" dirty="0"/>
            <a:t>image (generated via </a:t>
          </a:r>
          <a:r>
            <a:rPr lang="en-US" dirty="0" err="1"/>
            <a:t>Youcom</a:t>
          </a:r>
          <a:r>
            <a:rPr lang="en-US" dirty="0"/>
            <a:t>) shows a person in a wheel-chair, by default.</a:t>
          </a:r>
        </a:p>
      </dgm:t>
    </dgm:pt>
    <dgm:pt modelId="{26F165A1-FD4A-4167-86B4-26CF12ED2085}" type="parTrans" cxnId="{3C900D99-DC62-4B36-8B3C-3BF2BC220123}">
      <dgm:prSet/>
      <dgm:spPr/>
      <dgm:t>
        <a:bodyPr/>
        <a:lstStyle/>
        <a:p>
          <a:endParaRPr lang="en-US"/>
        </a:p>
      </dgm:t>
    </dgm:pt>
    <dgm:pt modelId="{C50696EF-A1BD-4A40-AD09-A36BAB086F97}" type="sibTrans" cxnId="{3C900D99-DC62-4B36-8B3C-3BF2BC220123}">
      <dgm:prSet/>
      <dgm:spPr/>
      <dgm:t>
        <a:bodyPr/>
        <a:lstStyle/>
        <a:p>
          <a:endParaRPr lang="en-US"/>
        </a:p>
      </dgm:t>
    </dgm:pt>
    <dgm:pt modelId="{37C53DC4-FEC2-4205-ACF4-A7317D1E860B}">
      <dgm:prSet/>
      <dgm:spPr/>
      <dgm:t>
        <a:bodyPr/>
        <a:lstStyle/>
        <a:p>
          <a:r>
            <a:rPr lang="en-US"/>
            <a:t>AI systems can have biases if they are trained with data that are also biased.</a:t>
          </a:r>
        </a:p>
      </dgm:t>
    </dgm:pt>
    <dgm:pt modelId="{195E1C2A-5973-422E-8855-862C6B6496BA}" type="parTrans" cxnId="{E7D4722F-5B79-4239-AC3D-DEACFFD4A96D}">
      <dgm:prSet/>
      <dgm:spPr/>
      <dgm:t>
        <a:bodyPr/>
        <a:lstStyle/>
        <a:p>
          <a:endParaRPr lang="en-US"/>
        </a:p>
      </dgm:t>
    </dgm:pt>
    <dgm:pt modelId="{782E0E68-C6E8-49E4-8245-C193EDB2DCD6}" type="sibTrans" cxnId="{E7D4722F-5B79-4239-AC3D-DEACFFD4A96D}">
      <dgm:prSet/>
      <dgm:spPr/>
      <dgm:t>
        <a:bodyPr/>
        <a:lstStyle/>
        <a:p>
          <a:endParaRPr lang="en-US"/>
        </a:p>
      </dgm:t>
    </dgm:pt>
    <dgm:pt modelId="{52329FF4-8550-450D-91F8-C82CFE4F1098}" type="pres">
      <dgm:prSet presAssocID="{E0B5DFE3-0B4F-41A0-B149-D5114DE5E4F5}" presName="vert0" presStyleCnt="0">
        <dgm:presLayoutVars>
          <dgm:dir/>
          <dgm:animOne val="branch"/>
          <dgm:animLvl val="lvl"/>
        </dgm:presLayoutVars>
      </dgm:prSet>
      <dgm:spPr/>
    </dgm:pt>
    <dgm:pt modelId="{6CE80313-4E46-433B-B6EF-AB062E4F3ED4}" type="pres">
      <dgm:prSet presAssocID="{FFCBC397-5B88-4CCB-880C-85DBA3E08583}" presName="thickLine" presStyleLbl="alignNode1" presStyleIdx="0" presStyleCnt="2"/>
      <dgm:spPr/>
    </dgm:pt>
    <dgm:pt modelId="{A699A583-B835-4B90-B371-94DAFC01291F}" type="pres">
      <dgm:prSet presAssocID="{FFCBC397-5B88-4CCB-880C-85DBA3E08583}" presName="horz1" presStyleCnt="0"/>
      <dgm:spPr/>
    </dgm:pt>
    <dgm:pt modelId="{5FE797C0-803D-4169-BC8B-3E4ED8E107E4}" type="pres">
      <dgm:prSet presAssocID="{FFCBC397-5B88-4CCB-880C-85DBA3E08583}" presName="tx1" presStyleLbl="revTx" presStyleIdx="0" presStyleCnt="2"/>
      <dgm:spPr/>
    </dgm:pt>
    <dgm:pt modelId="{7DB9E1D8-D9BB-4788-9DDA-87C7C05230F5}" type="pres">
      <dgm:prSet presAssocID="{FFCBC397-5B88-4CCB-880C-85DBA3E08583}" presName="vert1" presStyleCnt="0"/>
      <dgm:spPr/>
    </dgm:pt>
    <dgm:pt modelId="{7A2F150C-F01A-41F4-92F6-D48B45C287FA}" type="pres">
      <dgm:prSet presAssocID="{37C53DC4-FEC2-4205-ACF4-A7317D1E860B}" presName="thickLine" presStyleLbl="alignNode1" presStyleIdx="1" presStyleCnt="2"/>
      <dgm:spPr/>
    </dgm:pt>
    <dgm:pt modelId="{03D9C128-52BF-4D80-948D-9D4DAF34F94A}" type="pres">
      <dgm:prSet presAssocID="{37C53DC4-FEC2-4205-ACF4-A7317D1E860B}" presName="horz1" presStyleCnt="0"/>
      <dgm:spPr/>
    </dgm:pt>
    <dgm:pt modelId="{B6E8E93F-7C1D-4A4C-A9CB-8C220B663A1D}" type="pres">
      <dgm:prSet presAssocID="{37C53DC4-FEC2-4205-ACF4-A7317D1E860B}" presName="tx1" presStyleLbl="revTx" presStyleIdx="1" presStyleCnt="2"/>
      <dgm:spPr/>
    </dgm:pt>
    <dgm:pt modelId="{07FB963B-4015-4CE7-A2FE-6D0A62110436}" type="pres">
      <dgm:prSet presAssocID="{37C53DC4-FEC2-4205-ACF4-A7317D1E860B}" presName="vert1" presStyleCnt="0"/>
      <dgm:spPr/>
    </dgm:pt>
  </dgm:ptLst>
  <dgm:cxnLst>
    <dgm:cxn modelId="{E7D4722F-5B79-4239-AC3D-DEACFFD4A96D}" srcId="{E0B5DFE3-0B4F-41A0-B149-D5114DE5E4F5}" destId="{37C53DC4-FEC2-4205-ACF4-A7317D1E860B}" srcOrd="1" destOrd="0" parTransId="{195E1C2A-5973-422E-8855-862C6B6496BA}" sibTransId="{782E0E68-C6E8-49E4-8245-C193EDB2DCD6}"/>
    <dgm:cxn modelId="{3C900D99-DC62-4B36-8B3C-3BF2BC220123}" srcId="{E0B5DFE3-0B4F-41A0-B149-D5114DE5E4F5}" destId="{FFCBC397-5B88-4CCB-880C-85DBA3E08583}" srcOrd="0" destOrd="0" parTransId="{26F165A1-FD4A-4167-86B4-26CF12ED2085}" sibTransId="{C50696EF-A1BD-4A40-AD09-A36BAB086F97}"/>
    <dgm:cxn modelId="{C5DA10AF-4BDE-4D56-AF9B-AE7A0428451F}" type="presOf" srcId="{37C53DC4-FEC2-4205-ACF4-A7317D1E860B}" destId="{B6E8E93F-7C1D-4A4C-A9CB-8C220B663A1D}" srcOrd="0" destOrd="0" presId="urn:microsoft.com/office/officeart/2008/layout/LinedList"/>
    <dgm:cxn modelId="{CDA3EBDA-C531-4397-975C-50C2995341B8}" type="presOf" srcId="{FFCBC397-5B88-4CCB-880C-85DBA3E08583}" destId="{5FE797C0-803D-4169-BC8B-3E4ED8E107E4}" srcOrd="0" destOrd="0" presId="urn:microsoft.com/office/officeart/2008/layout/LinedList"/>
    <dgm:cxn modelId="{EB6D4EF3-801A-4A6F-B6B4-93E8AC41EE67}" type="presOf" srcId="{E0B5DFE3-0B4F-41A0-B149-D5114DE5E4F5}" destId="{52329FF4-8550-450D-91F8-C82CFE4F1098}" srcOrd="0" destOrd="0" presId="urn:microsoft.com/office/officeart/2008/layout/LinedList"/>
    <dgm:cxn modelId="{DE0F66DE-CED8-4CAB-8C3A-0CE2DE6C9A82}" type="presParOf" srcId="{52329FF4-8550-450D-91F8-C82CFE4F1098}" destId="{6CE80313-4E46-433B-B6EF-AB062E4F3ED4}" srcOrd="0" destOrd="0" presId="urn:microsoft.com/office/officeart/2008/layout/LinedList"/>
    <dgm:cxn modelId="{240B4068-4660-430C-8761-7BEAABA5C319}" type="presParOf" srcId="{52329FF4-8550-450D-91F8-C82CFE4F1098}" destId="{A699A583-B835-4B90-B371-94DAFC01291F}" srcOrd="1" destOrd="0" presId="urn:microsoft.com/office/officeart/2008/layout/LinedList"/>
    <dgm:cxn modelId="{CD0ED234-F427-4464-9070-67900499966B}" type="presParOf" srcId="{A699A583-B835-4B90-B371-94DAFC01291F}" destId="{5FE797C0-803D-4169-BC8B-3E4ED8E107E4}" srcOrd="0" destOrd="0" presId="urn:microsoft.com/office/officeart/2008/layout/LinedList"/>
    <dgm:cxn modelId="{CAFC2AD7-6DCC-4B3B-A0C4-D60415FFBC26}" type="presParOf" srcId="{A699A583-B835-4B90-B371-94DAFC01291F}" destId="{7DB9E1D8-D9BB-4788-9DDA-87C7C05230F5}" srcOrd="1" destOrd="0" presId="urn:microsoft.com/office/officeart/2008/layout/LinedList"/>
    <dgm:cxn modelId="{E16AD4E5-EF0C-444F-92F8-2AE370BB516D}" type="presParOf" srcId="{52329FF4-8550-450D-91F8-C82CFE4F1098}" destId="{7A2F150C-F01A-41F4-92F6-D48B45C287FA}" srcOrd="2" destOrd="0" presId="urn:microsoft.com/office/officeart/2008/layout/LinedList"/>
    <dgm:cxn modelId="{A1000AFD-A748-4712-9B17-4D5749D254BA}" type="presParOf" srcId="{52329FF4-8550-450D-91F8-C82CFE4F1098}" destId="{03D9C128-52BF-4D80-948D-9D4DAF34F94A}" srcOrd="3" destOrd="0" presId="urn:microsoft.com/office/officeart/2008/layout/LinedList"/>
    <dgm:cxn modelId="{D79C5FA2-B54C-48FA-B949-31889C6E9402}" type="presParOf" srcId="{03D9C128-52BF-4D80-948D-9D4DAF34F94A}" destId="{B6E8E93F-7C1D-4A4C-A9CB-8C220B663A1D}" srcOrd="0" destOrd="0" presId="urn:microsoft.com/office/officeart/2008/layout/LinedList"/>
    <dgm:cxn modelId="{64093B54-0F1B-4C4A-9B5B-EB49D71A78E1}" type="presParOf" srcId="{03D9C128-52BF-4D80-948D-9D4DAF34F94A}" destId="{07FB963B-4015-4CE7-A2FE-6D0A6211043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CF2954-8B79-4BE4-9FF5-2EC6387A74C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1694BE-B6E1-4F4B-B375-AE706F6FD7D3}">
      <dgm:prSet custT="1"/>
      <dgm:spPr/>
      <dgm:t>
        <a:bodyPr/>
        <a:lstStyle/>
        <a:p>
          <a:r>
            <a:rPr lang="en-US" sz="2800" dirty="0"/>
            <a:t>We believe in what feels right (Schwarz et al., 2017).</a:t>
          </a:r>
        </a:p>
      </dgm:t>
    </dgm:pt>
    <dgm:pt modelId="{94650E49-532E-41F6-BA64-C2FEA6232712}" type="parTrans" cxnId="{B6900A6B-E6F8-4DC6-A1A0-E308153FA94D}">
      <dgm:prSet/>
      <dgm:spPr/>
      <dgm:t>
        <a:bodyPr/>
        <a:lstStyle/>
        <a:p>
          <a:endParaRPr lang="en-US"/>
        </a:p>
      </dgm:t>
    </dgm:pt>
    <dgm:pt modelId="{F8B6AE4A-D2A7-4C74-9B99-705A7C6A0A1C}" type="sibTrans" cxnId="{B6900A6B-E6F8-4DC6-A1A0-E308153FA94D}">
      <dgm:prSet/>
      <dgm:spPr/>
      <dgm:t>
        <a:bodyPr/>
        <a:lstStyle/>
        <a:p>
          <a:endParaRPr lang="en-US"/>
        </a:p>
      </dgm:t>
    </dgm:pt>
    <dgm:pt modelId="{351379ED-FC07-46F6-BDD4-64B273E743F2}">
      <dgm:prSet custT="1"/>
      <dgm:spPr/>
      <dgm:t>
        <a:bodyPr/>
        <a:lstStyle/>
        <a:p>
          <a:r>
            <a:rPr lang="en-US" sz="2800" dirty="0"/>
            <a:t>We want to confirm what we already think and believe - confirmation bias (Flynn et al. 2017).</a:t>
          </a:r>
        </a:p>
      </dgm:t>
    </dgm:pt>
    <dgm:pt modelId="{C383B225-B91A-44F1-ADA5-3DAE8F678240}" type="parTrans" cxnId="{5A5C6FEF-0B4E-4D13-A387-BC75A528DFCA}">
      <dgm:prSet/>
      <dgm:spPr/>
      <dgm:t>
        <a:bodyPr/>
        <a:lstStyle/>
        <a:p>
          <a:endParaRPr lang="en-US"/>
        </a:p>
      </dgm:t>
    </dgm:pt>
    <dgm:pt modelId="{001F88A3-2D54-4A8C-93F8-C03430D8384B}" type="sibTrans" cxnId="{5A5C6FEF-0B4E-4D13-A387-BC75A528DFCA}">
      <dgm:prSet/>
      <dgm:spPr/>
      <dgm:t>
        <a:bodyPr/>
        <a:lstStyle/>
        <a:p>
          <a:endParaRPr lang="en-US"/>
        </a:p>
      </dgm:t>
    </dgm:pt>
    <dgm:pt modelId="{AA9BAC2D-6E2F-4079-85A2-5FBEEC7BF639}">
      <dgm:prSet custT="1"/>
      <dgm:spPr/>
      <dgm:t>
        <a:bodyPr/>
        <a:lstStyle/>
        <a:p>
          <a:r>
            <a:rPr lang="en-US" sz="2800" dirty="0"/>
            <a:t>We like to trust people we know (Schwarz et al., 2017).</a:t>
          </a:r>
        </a:p>
      </dgm:t>
    </dgm:pt>
    <dgm:pt modelId="{98D3CB48-70DC-45BC-977D-586455940966}" type="parTrans" cxnId="{9D73021A-2537-4FB0-93E9-86D2F2E7A830}">
      <dgm:prSet/>
      <dgm:spPr/>
      <dgm:t>
        <a:bodyPr/>
        <a:lstStyle/>
        <a:p>
          <a:endParaRPr lang="en-US"/>
        </a:p>
      </dgm:t>
    </dgm:pt>
    <dgm:pt modelId="{F78F5C03-C060-4567-8928-ED76429F4444}" type="sibTrans" cxnId="{9D73021A-2537-4FB0-93E9-86D2F2E7A830}">
      <dgm:prSet/>
      <dgm:spPr/>
      <dgm:t>
        <a:bodyPr/>
        <a:lstStyle/>
        <a:p>
          <a:endParaRPr lang="en-US"/>
        </a:p>
      </dgm:t>
    </dgm:pt>
    <dgm:pt modelId="{EBE12011-5961-4DEE-9613-8269D043B727}">
      <dgm:prSet custT="1"/>
      <dgm:spPr/>
      <dgm:t>
        <a:bodyPr/>
        <a:lstStyle/>
        <a:p>
          <a:r>
            <a:rPr lang="en-US" sz="2600" dirty="0"/>
            <a:t>We like to </a:t>
          </a:r>
          <a:r>
            <a:rPr lang="en-US" sz="2800" dirty="0"/>
            <a:t>think</a:t>
          </a:r>
          <a:r>
            <a:rPr lang="en-US" sz="2600" dirty="0"/>
            <a:t> fast and superficially - hard to think slowly and critically (Kahneman, 2012).</a:t>
          </a:r>
        </a:p>
      </dgm:t>
    </dgm:pt>
    <dgm:pt modelId="{F21DA6B9-071C-4BD2-906A-439BC0B2A58C}" type="parTrans" cxnId="{CA645CB0-F3E8-4BD4-815E-FD5A5424D9D4}">
      <dgm:prSet/>
      <dgm:spPr/>
      <dgm:t>
        <a:bodyPr/>
        <a:lstStyle/>
        <a:p>
          <a:endParaRPr lang="en-US"/>
        </a:p>
      </dgm:t>
    </dgm:pt>
    <dgm:pt modelId="{E4A83CD2-21B1-4C96-94D0-597A1CD54D12}" type="sibTrans" cxnId="{CA645CB0-F3E8-4BD4-815E-FD5A5424D9D4}">
      <dgm:prSet/>
      <dgm:spPr/>
      <dgm:t>
        <a:bodyPr/>
        <a:lstStyle/>
        <a:p>
          <a:endParaRPr lang="en-US"/>
        </a:p>
      </dgm:t>
    </dgm:pt>
    <dgm:pt modelId="{A09EBD38-B2AA-4AB2-949D-2390F4FB4C82}" type="pres">
      <dgm:prSet presAssocID="{4ACF2954-8B79-4BE4-9FF5-2EC6387A74C3}" presName="linear" presStyleCnt="0">
        <dgm:presLayoutVars>
          <dgm:animLvl val="lvl"/>
          <dgm:resizeHandles val="exact"/>
        </dgm:presLayoutVars>
      </dgm:prSet>
      <dgm:spPr/>
    </dgm:pt>
    <dgm:pt modelId="{437CB521-61AE-42CC-957D-DBDA8E073910}" type="pres">
      <dgm:prSet presAssocID="{461694BE-B6E1-4F4B-B375-AE706F6FD7D3}" presName="parentText" presStyleLbl="node1" presStyleIdx="0" presStyleCnt="4">
        <dgm:presLayoutVars>
          <dgm:chMax val="0"/>
          <dgm:bulletEnabled val="1"/>
        </dgm:presLayoutVars>
      </dgm:prSet>
      <dgm:spPr/>
    </dgm:pt>
    <dgm:pt modelId="{12792DC6-B6E2-4F83-8E42-3456AD2412C8}" type="pres">
      <dgm:prSet presAssocID="{F8B6AE4A-D2A7-4C74-9B99-705A7C6A0A1C}" presName="spacer" presStyleCnt="0"/>
      <dgm:spPr/>
    </dgm:pt>
    <dgm:pt modelId="{D21B3734-E2F1-4B24-B9F8-B9F0A9F34C41}" type="pres">
      <dgm:prSet presAssocID="{351379ED-FC07-46F6-BDD4-64B273E743F2}" presName="parentText" presStyleLbl="node1" presStyleIdx="1" presStyleCnt="4">
        <dgm:presLayoutVars>
          <dgm:chMax val="0"/>
          <dgm:bulletEnabled val="1"/>
        </dgm:presLayoutVars>
      </dgm:prSet>
      <dgm:spPr/>
    </dgm:pt>
    <dgm:pt modelId="{E1A9CA27-6585-4202-B2CB-C43637599044}" type="pres">
      <dgm:prSet presAssocID="{001F88A3-2D54-4A8C-93F8-C03430D8384B}" presName="spacer" presStyleCnt="0"/>
      <dgm:spPr/>
    </dgm:pt>
    <dgm:pt modelId="{AD2C1862-578B-49EB-A914-0CD9A89E0669}" type="pres">
      <dgm:prSet presAssocID="{AA9BAC2D-6E2F-4079-85A2-5FBEEC7BF639}" presName="parentText" presStyleLbl="node1" presStyleIdx="2" presStyleCnt="4">
        <dgm:presLayoutVars>
          <dgm:chMax val="0"/>
          <dgm:bulletEnabled val="1"/>
        </dgm:presLayoutVars>
      </dgm:prSet>
      <dgm:spPr/>
    </dgm:pt>
    <dgm:pt modelId="{D2202535-AC97-4F96-94CB-850DA0AF2B6B}" type="pres">
      <dgm:prSet presAssocID="{F78F5C03-C060-4567-8928-ED76429F4444}" presName="spacer" presStyleCnt="0"/>
      <dgm:spPr/>
    </dgm:pt>
    <dgm:pt modelId="{4E603EA2-9FCA-430E-8179-E3F8AF8ECF6A}" type="pres">
      <dgm:prSet presAssocID="{EBE12011-5961-4DEE-9613-8269D043B727}" presName="parentText" presStyleLbl="node1" presStyleIdx="3" presStyleCnt="4">
        <dgm:presLayoutVars>
          <dgm:chMax val="0"/>
          <dgm:bulletEnabled val="1"/>
        </dgm:presLayoutVars>
      </dgm:prSet>
      <dgm:spPr/>
    </dgm:pt>
  </dgm:ptLst>
  <dgm:cxnLst>
    <dgm:cxn modelId="{F883EF0A-7097-4483-87AB-347A185F349C}" type="presOf" srcId="{461694BE-B6E1-4F4B-B375-AE706F6FD7D3}" destId="{437CB521-61AE-42CC-957D-DBDA8E073910}" srcOrd="0" destOrd="0" presId="urn:microsoft.com/office/officeart/2005/8/layout/vList2"/>
    <dgm:cxn modelId="{9D73021A-2537-4FB0-93E9-86D2F2E7A830}" srcId="{4ACF2954-8B79-4BE4-9FF5-2EC6387A74C3}" destId="{AA9BAC2D-6E2F-4079-85A2-5FBEEC7BF639}" srcOrd="2" destOrd="0" parTransId="{98D3CB48-70DC-45BC-977D-586455940966}" sibTransId="{F78F5C03-C060-4567-8928-ED76429F4444}"/>
    <dgm:cxn modelId="{68A5F41F-AF34-4CC3-AD37-FEC70FD1E1F4}" type="presOf" srcId="{AA9BAC2D-6E2F-4079-85A2-5FBEEC7BF639}" destId="{AD2C1862-578B-49EB-A914-0CD9A89E0669}" srcOrd="0" destOrd="0" presId="urn:microsoft.com/office/officeart/2005/8/layout/vList2"/>
    <dgm:cxn modelId="{A49DF265-6061-425A-A3AE-4CFFA0D216FC}" type="presOf" srcId="{EBE12011-5961-4DEE-9613-8269D043B727}" destId="{4E603EA2-9FCA-430E-8179-E3F8AF8ECF6A}" srcOrd="0" destOrd="0" presId="urn:microsoft.com/office/officeart/2005/8/layout/vList2"/>
    <dgm:cxn modelId="{B6900A6B-E6F8-4DC6-A1A0-E308153FA94D}" srcId="{4ACF2954-8B79-4BE4-9FF5-2EC6387A74C3}" destId="{461694BE-B6E1-4F4B-B375-AE706F6FD7D3}" srcOrd="0" destOrd="0" parTransId="{94650E49-532E-41F6-BA64-C2FEA6232712}" sibTransId="{F8B6AE4A-D2A7-4C74-9B99-705A7C6A0A1C}"/>
    <dgm:cxn modelId="{2BC66955-0462-471A-B5CB-E87F865F24D2}" type="presOf" srcId="{4ACF2954-8B79-4BE4-9FF5-2EC6387A74C3}" destId="{A09EBD38-B2AA-4AB2-949D-2390F4FB4C82}" srcOrd="0" destOrd="0" presId="urn:microsoft.com/office/officeart/2005/8/layout/vList2"/>
    <dgm:cxn modelId="{35B38D88-1D39-4018-BD28-8B48D30A4836}" type="presOf" srcId="{351379ED-FC07-46F6-BDD4-64B273E743F2}" destId="{D21B3734-E2F1-4B24-B9F8-B9F0A9F34C41}" srcOrd="0" destOrd="0" presId="urn:microsoft.com/office/officeart/2005/8/layout/vList2"/>
    <dgm:cxn modelId="{CA645CB0-F3E8-4BD4-815E-FD5A5424D9D4}" srcId="{4ACF2954-8B79-4BE4-9FF5-2EC6387A74C3}" destId="{EBE12011-5961-4DEE-9613-8269D043B727}" srcOrd="3" destOrd="0" parTransId="{F21DA6B9-071C-4BD2-906A-439BC0B2A58C}" sibTransId="{E4A83CD2-21B1-4C96-94D0-597A1CD54D12}"/>
    <dgm:cxn modelId="{5A5C6FEF-0B4E-4D13-A387-BC75A528DFCA}" srcId="{4ACF2954-8B79-4BE4-9FF5-2EC6387A74C3}" destId="{351379ED-FC07-46F6-BDD4-64B273E743F2}" srcOrd="1" destOrd="0" parTransId="{C383B225-B91A-44F1-ADA5-3DAE8F678240}" sibTransId="{001F88A3-2D54-4A8C-93F8-C03430D8384B}"/>
    <dgm:cxn modelId="{CBA9DAE7-126B-407E-9F39-E94D00BFFE75}" type="presParOf" srcId="{A09EBD38-B2AA-4AB2-949D-2390F4FB4C82}" destId="{437CB521-61AE-42CC-957D-DBDA8E073910}" srcOrd="0" destOrd="0" presId="urn:microsoft.com/office/officeart/2005/8/layout/vList2"/>
    <dgm:cxn modelId="{3D775BCA-9490-46DB-A753-FB563B0A78C7}" type="presParOf" srcId="{A09EBD38-B2AA-4AB2-949D-2390F4FB4C82}" destId="{12792DC6-B6E2-4F83-8E42-3456AD2412C8}" srcOrd="1" destOrd="0" presId="urn:microsoft.com/office/officeart/2005/8/layout/vList2"/>
    <dgm:cxn modelId="{52F1720C-0F9A-4D90-B9B8-B6D44662E577}" type="presParOf" srcId="{A09EBD38-B2AA-4AB2-949D-2390F4FB4C82}" destId="{D21B3734-E2F1-4B24-B9F8-B9F0A9F34C41}" srcOrd="2" destOrd="0" presId="urn:microsoft.com/office/officeart/2005/8/layout/vList2"/>
    <dgm:cxn modelId="{68604A79-EB95-43D0-B084-AECE48C78BFB}" type="presParOf" srcId="{A09EBD38-B2AA-4AB2-949D-2390F4FB4C82}" destId="{E1A9CA27-6585-4202-B2CB-C43637599044}" srcOrd="3" destOrd="0" presId="urn:microsoft.com/office/officeart/2005/8/layout/vList2"/>
    <dgm:cxn modelId="{1E0BD085-FA13-4C34-8F9C-DD910E043BCD}" type="presParOf" srcId="{A09EBD38-B2AA-4AB2-949D-2390F4FB4C82}" destId="{AD2C1862-578B-49EB-A914-0CD9A89E0669}" srcOrd="4" destOrd="0" presId="urn:microsoft.com/office/officeart/2005/8/layout/vList2"/>
    <dgm:cxn modelId="{D98C5B7A-BAFB-4331-987C-AAE20F182CEE}" type="presParOf" srcId="{A09EBD38-B2AA-4AB2-949D-2390F4FB4C82}" destId="{D2202535-AC97-4F96-94CB-850DA0AF2B6B}" srcOrd="5" destOrd="0" presId="urn:microsoft.com/office/officeart/2005/8/layout/vList2"/>
    <dgm:cxn modelId="{DFC1A2F3-A5D3-4142-8DEF-0ABC0BAD8B36}" type="presParOf" srcId="{A09EBD38-B2AA-4AB2-949D-2390F4FB4C82}" destId="{4E603EA2-9FCA-430E-8179-E3F8AF8ECF6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7329F1-A00F-4557-8FFC-B1991CEC01E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9593677-EF98-456F-9558-C8B90F290762}">
      <dgm:prSet custT="1"/>
      <dgm:spPr/>
      <dgm:t>
        <a:bodyPr/>
        <a:lstStyle/>
        <a:p>
          <a:r>
            <a:rPr lang="en-US" sz="2800" dirty="0"/>
            <a:t>A strong story gets stuck more easily than cold facts (Lewandowsky et al., 2012).</a:t>
          </a:r>
        </a:p>
      </dgm:t>
    </dgm:pt>
    <dgm:pt modelId="{B454846B-8042-44AC-B0E2-8FD122552EB6}" type="parTrans" cxnId="{A6A977B1-3712-4309-9625-6E74EC7B1004}">
      <dgm:prSet/>
      <dgm:spPr/>
      <dgm:t>
        <a:bodyPr/>
        <a:lstStyle/>
        <a:p>
          <a:endParaRPr lang="en-US" sz="2800"/>
        </a:p>
      </dgm:t>
    </dgm:pt>
    <dgm:pt modelId="{57F9BBFD-B12D-4571-9890-074AC71A297D}" type="sibTrans" cxnId="{A6A977B1-3712-4309-9625-6E74EC7B1004}">
      <dgm:prSet/>
      <dgm:spPr/>
      <dgm:t>
        <a:bodyPr/>
        <a:lstStyle/>
        <a:p>
          <a:endParaRPr lang="en-US" sz="2800"/>
        </a:p>
      </dgm:t>
    </dgm:pt>
    <dgm:pt modelId="{7D4B6B41-B58B-49FA-8FCD-7F282C7FFDD3}">
      <dgm:prSet custT="1"/>
      <dgm:spPr/>
      <dgm:t>
        <a:bodyPr/>
        <a:lstStyle/>
        <a:p>
          <a:r>
            <a:rPr lang="en-US" sz="2800"/>
            <a:t>A repeated history makes us think that many people say the same thing (Schwarz et al., 2017).</a:t>
          </a:r>
        </a:p>
      </dgm:t>
    </dgm:pt>
    <dgm:pt modelId="{3F8047A4-E59A-457D-BB1C-6FA0483D543B}" type="parTrans" cxnId="{2D978EED-6FCE-468F-9707-0DB408736DF9}">
      <dgm:prSet/>
      <dgm:spPr/>
      <dgm:t>
        <a:bodyPr/>
        <a:lstStyle/>
        <a:p>
          <a:endParaRPr lang="en-US" sz="2800"/>
        </a:p>
      </dgm:t>
    </dgm:pt>
    <dgm:pt modelId="{825CB796-2BCD-464E-9414-2F537244FE8F}" type="sibTrans" cxnId="{2D978EED-6FCE-468F-9707-0DB408736DF9}">
      <dgm:prSet/>
      <dgm:spPr/>
      <dgm:t>
        <a:bodyPr/>
        <a:lstStyle/>
        <a:p>
          <a:endParaRPr lang="en-US" sz="2800"/>
        </a:p>
      </dgm:t>
    </dgm:pt>
    <dgm:pt modelId="{5BA0CA7A-5DD4-4A6D-8176-8A9E4BDEED69}">
      <dgm:prSet custT="1"/>
      <dgm:spPr/>
      <dgm:t>
        <a:bodyPr/>
        <a:lstStyle/>
        <a:p>
          <a:r>
            <a:rPr lang="en-US" sz="2800" dirty="0"/>
            <a:t>Critical thinking requires subject specific knowledge (Nygren et al 2018).</a:t>
          </a:r>
        </a:p>
      </dgm:t>
    </dgm:pt>
    <dgm:pt modelId="{C4A8BBE0-6FA8-4275-B0F7-8D2C80E99812}" type="parTrans" cxnId="{63F89D54-D0C3-494C-A4FC-712DE980A71E}">
      <dgm:prSet/>
      <dgm:spPr/>
      <dgm:t>
        <a:bodyPr/>
        <a:lstStyle/>
        <a:p>
          <a:endParaRPr lang="en-US" sz="2800"/>
        </a:p>
      </dgm:t>
    </dgm:pt>
    <dgm:pt modelId="{9951BC65-B10E-4958-B786-37DF40FA804A}" type="sibTrans" cxnId="{63F89D54-D0C3-494C-A4FC-712DE980A71E}">
      <dgm:prSet/>
      <dgm:spPr/>
      <dgm:t>
        <a:bodyPr/>
        <a:lstStyle/>
        <a:p>
          <a:endParaRPr lang="en-US" sz="2800"/>
        </a:p>
      </dgm:t>
    </dgm:pt>
    <dgm:pt modelId="{69EC37BF-11D9-44F9-9D81-C9ACC634346C}">
      <dgm:prSet custT="1"/>
      <dgm:spPr/>
      <dgm:t>
        <a:bodyPr/>
        <a:lstStyle/>
        <a:p>
          <a:r>
            <a:rPr lang="en-US" sz="2800"/>
            <a:t>Easy to be confident when ignorant (Dunning &amp; Krueger, 1999)</a:t>
          </a:r>
        </a:p>
      </dgm:t>
    </dgm:pt>
    <dgm:pt modelId="{2AA64FF8-4567-4347-92F9-90F3A05FA86B}" type="parTrans" cxnId="{973506DF-E436-4A6C-B6BF-47FB72F93472}">
      <dgm:prSet/>
      <dgm:spPr/>
      <dgm:t>
        <a:bodyPr/>
        <a:lstStyle/>
        <a:p>
          <a:endParaRPr lang="en-US" sz="2800"/>
        </a:p>
      </dgm:t>
    </dgm:pt>
    <dgm:pt modelId="{13CCCE36-FD02-4578-A467-B00C26FF1CA6}" type="sibTrans" cxnId="{973506DF-E436-4A6C-B6BF-47FB72F93472}">
      <dgm:prSet/>
      <dgm:spPr/>
      <dgm:t>
        <a:bodyPr/>
        <a:lstStyle/>
        <a:p>
          <a:endParaRPr lang="en-US" sz="2800"/>
        </a:p>
      </dgm:t>
    </dgm:pt>
    <dgm:pt modelId="{2BB2BB7B-5EDF-417F-8BDB-100B1A6C36FD}" type="pres">
      <dgm:prSet presAssocID="{657329F1-A00F-4557-8FFC-B1991CEC01EA}" presName="linear" presStyleCnt="0">
        <dgm:presLayoutVars>
          <dgm:animLvl val="lvl"/>
          <dgm:resizeHandles val="exact"/>
        </dgm:presLayoutVars>
      </dgm:prSet>
      <dgm:spPr/>
    </dgm:pt>
    <dgm:pt modelId="{535198F6-ED14-4AB8-BE15-7D64B36556C1}" type="pres">
      <dgm:prSet presAssocID="{E9593677-EF98-456F-9558-C8B90F290762}" presName="parentText" presStyleLbl="node1" presStyleIdx="0" presStyleCnt="4">
        <dgm:presLayoutVars>
          <dgm:chMax val="0"/>
          <dgm:bulletEnabled val="1"/>
        </dgm:presLayoutVars>
      </dgm:prSet>
      <dgm:spPr/>
    </dgm:pt>
    <dgm:pt modelId="{5A77B41D-47F9-478A-A24F-B8270A30CB4E}" type="pres">
      <dgm:prSet presAssocID="{57F9BBFD-B12D-4571-9890-074AC71A297D}" presName="spacer" presStyleCnt="0"/>
      <dgm:spPr/>
    </dgm:pt>
    <dgm:pt modelId="{D899E0B6-D75B-4C74-9B66-3085C58BDAF8}" type="pres">
      <dgm:prSet presAssocID="{7D4B6B41-B58B-49FA-8FCD-7F282C7FFDD3}" presName="parentText" presStyleLbl="node1" presStyleIdx="1" presStyleCnt="4">
        <dgm:presLayoutVars>
          <dgm:chMax val="0"/>
          <dgm:bulletEnabled val="1"/>
        </dgm:presLayoutVars>
      </dgm:prSet>
      <dgm:spPr/>
    </dgm:pt>
    <dgm:pt modelId="{91536C8A-2AF0-46D3-AE32-FB6EAC784DF3}" type="pres">
      <dgm:prSet presAssocID="{825CB796-2BCD-464E-9414-2F537244FE8F}" presName="spacer" presStyleCnt="0"/>
      <dgm:spPr/>
    </dgm:pt>
    <dgm:pt modelId="{B8106A96-4A41-4D42-9DA0-D40B4BEBDB3E}" type="pres">
      <dgm:prSet presAssocID="{5BA0CA7A-5DD4-4A6D-8176-8A9E4BDEED69}" presName="parentText" presStyleLbl="node1" presStyleIdx="2" presStyleCnt="4">
        <dgm:presLayoutVars>
          <dgm:chMax val="0"/>
          <dgm:bulletEnabled val="1"/>
        </dgm:presLayoutVars>
      </dgm:prSet>
      <dgm:spPr/>
    </dgm:pt>
    <dgm:pt modelId="{BAA16A8D-BF3C-4894-AA93-54634F24F6EA}" type="pres">
      <dgm:prSet presAssocID="{9951BC65-B10E-4958-B786-37DF40FA804A}" presName="spacer" presStyleCnt="0"/>
      <dgm:spPr/>
    </dgm:pt>
    <dgm:pt modelId="{9B4CB88C-4ED9-4682-A845-E39DE37882EB}" type="pres">
      <dgm:prSet presAssocID="{69EC37BF-11D9-44F9-9D81-C9ACC634346C}" presName="parentText" presStyleLbl="node1" presStyleIdx="3" presStyleCnt="4">
        <dgm:presLayoutVars>
          <dgm:chMax val="0"/>
          <dgm:bulletEnabled val="1"/>
        </dgm:presLayoutVars>
      </dgm:prSet>
      <dgm:spPr/>
    </dgm:pt>
  </dgm:ptLst>
  <dgm:cxnLst>
    <dgm:cxn modelId="{70C11403-4A31-4602-B8BC-DA15FB7605B2}" type="presOf" srcId="{5BA0CA7A-5DD4-4A6D-8176-8A9E4BDEED69}" destId="{B8106A96-4A41-4D42-9DA0-D40B4BEBDB3E}" srcOrd="0" destOrd="0" presId="urn:microsoft.com/office/officeart/2005/8/layout/vList2"/>
    <dgm:cxn modelId="{85372612-1BC8-4B55-A207-BE117C4FB6F1}" type="presOf" srcId="{7D4B6B41-B58B-49FA-8FCD-7F282C7FFDD3}" destId="{D899E0B6-D75B-4C74-9B66-3085C58BDAF8}" srcOrd="0" destOrd="0" presId="urn:microsoft.com/office/officeart/2005/8/layout/vList2"/>
    <dgm:cxn modelId="{63F89D54-D0C3-494C-A4FC-712DE980A71E}" srcId="{657329F1-A00F-4557-8FFC-B1991CEC01EA}" destId="{5BA0CA7A-5DD4-4A6D-8176-8A9E4BDEED69}" srcOrd="2" destOrd="0" parTransId="{C4A8BBE0-6FA8-4275-B0F7-8D2C80E99812}" sibTransId="{9951BC65-B10E-4958-B786-37DF40FA804A}"/>
    <dgm:cxn modelId="{14C58D8F-1315-4C33-9CD4-52945480F779}" type="presOf" srcId="{69EC37BF-11D9-44F9-9D81-C9ACC634346C}" destId="{9B4CB88C-4ED9-4682-A845-E39DE37882EB}" srcOrd="0" destOrd="0" presId="urn:microsoft.com/office/officeart/2005/8/layout/vList2"/>
    <dgm:cxn modelId="{CB83EAA5-2F5B-4C28-8F61-4375BF8893A1}" type="presOf" srcId="{E9593677-EF98-456F-9558-C8B90F290762}" destId="{535198F6-ED14-4AB8-BE15-7D64B36556C1}" srcOrd="0" destOrd="0" presId="urn:microsoft.com/office/officeart/2005/8/layout/vList2"/>
    <dgm:cxn modelId="{A6A977B1-3712-4309-9625-6E74EC7B1004}" srcId="{657329F1-A00F-4557-8FFC-B1991CEC01EA}" destId="{E9593677-EF98-456F-9558-C8B90F290762}" srcOrd="0" destOrd="0" parTransId="{B454846B-8042-44AC-B0E2-8FD122552EB6}" sibTransId="{57F9BBFD-B12D-4571-9890-074AC71A297D}"/>
    <dgm:cxn modelId="{973506DF-E436-4A6C-B6BF-47FB72F93472}" srcId="{657329F1-A00F-4557-8FFC-B1991CEC01EA}" destId="{69EC37BF-11D9-44F9-9D81-C9ACC634346C}" srcOrd="3" destOrd="0" parTransId="{2AA64FF8-4567-4347-92F9-90F3A05FA86B}" sibTransId="{13CCCE36-FD02-4578-A467-B00C26FF1CA6}"/>
    <dgm:cxn modelId="{2D978EED-6FCE-468F-9707-0DB408736DF9}" srcId="{657329F1-A00F-4557-8FFC-B1991CEC01EA}" destId="{7D4B6B41-B58B-49FA-8FCD-7F282C7FFDD3}" srcOrd="1" destOrd="0" parTransId="{3F8047A4-E59A-457D-BB1C-6FA0483D543B}" sibTransId="{825CB796-2BCD-464E-9414-2F537244FE8F}"/>
    <dgm:cxn modelId="{BFD797F0-8960-481E-9DCB-BC324E26A470}" type="presOf" srcId="{657329F1-A00F-4557-8FFC-B1991CEC01EA}" destId="{2BB2BB7B-5EDF-417F-8BDB-100B1A6C36FD}" srcOrd="0" destOrd="0" presId="urn:microsoft.com/office/officeart/2005/8/layout/vList2"/>
    <dgm:cxn modelId="{4BB471DF-0397-4EC1-904E-06AC991DCFE0}" type="presParOf" srcId="{2BB2BB7B-5EDF-417F-8BDB-100B1A6C36FD}" destId="{535198F6-ED14-4AB8-BE15-7D64B36556C1}" srcOrd="0" destOrd="0" presId="urn:microsoft.com/office/officeart/2005/8/layout/vList2"/>
    <dgm:cxn modelId="{03B7D4EC-AD60-4952-8244-309F4102448E}" type="presParOf" srcId="{2BB2BB7B-5EDF-417F-8BDB-100B1A6C36FD}" destId="{5A77B41D-47F9-478A-A24F-B8270A30CB4E}" srcOrd="1" destOrd="0" presId="urn:microsoft.com/office/officeart/2005/8/layout/vList2"/>
    <dgm:cxn modelId="{BA5659A3-2E7D-40AD-90B6-EA30D6AEA9B4}" type="presParOf" srcId="{2BB2BB7B-5EDF-417F-8BDB-100B1A6C36FD}" destId="{D899E0B6-D75B-4C74-9B66-3085C58BDAF8}" srcOrd="2" destOrd="0" presId="urn:microsoft.com/office/officeart/2005/8/layout/vList2"/>
    <dgm:cxn modelId="{FE277261-FB72-4041-ADB2-6D9EABCA4025}" type="presParOf" srcId="{2BB2BB7B-5EDF-417F-8BDB-100B1A6C36FD}" destId="{91536C8A-2AF0-46D3-AE32-FB6EAC784DF3}" srcOrd="3" destOrd="0" presId="urn:microsoft.com/office/officeart/2005/8/layout/vList2"/>
    <dgm:cxn modelId="{0D9B892E-8ACC-441D-BBE8-4E7BF41C2BFD}" type="presParOf" srcId="{2BB2BB7B-5EDF-417F-8BDB-100B1A6C36FD}" destId="{B8106A96-4A41-4D42-9DA0-D40B4BEBDB3E}" srcOrd="4" destOrd="0" presId="urn:microsoft.com/office/officeart/2005/8/layout/vList2"/>
    <dgm:cxn modelId="{7902DEB6-95F5-4AC7-8770-6DDD8B8613B2}" type="presParOf" srcId="{2BB2BB7B-5EDF-417F-8BDB-100B1A6C36FD}" destId="{BAA16A8D-BF3C-4894-AA93-54634F24F6EA}" srcOrd="5" destOrd="0" presId="urn:microsoft.com/office/officeart/2005/8/layout/vList2"/>
    <dgm:cxn modelId="{8FD6C734-FC8F-43D5-9CF7-25F6A9670D06}" type="presParOf" srcId="{2BB2BB7B-5EDF-417F-8BDB-100B1A6C36FD}" destId="{9B4CB88C-4ED9-4682-A845-E39DE37882E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E934DC-8489-492C-922A-F6F1DB3A6EAD}"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266855C-5EE4-48F6-871A-74D0203A633E}">
      <dgm:prSet custT="1"/>
      <dgm:spPr/>
      <dgm:t>
        <a:bodyPr/>
        <a:lstStyle/>
        <a:p>
          <a:r>
            <a:rPr lang="en-US" sz="2400"/>
            <a:t>Who is behind this information?  Double check the </a:t>
          </a:r>
          <a:r>
            <a:rPr lang="en-US" sz="2400" b="1"/>
            <a:t>credibility of the source </a:t>
          </a:r>
          <a:r>
            <a:rPr lang="en-US" sz="2400"/>
            <a:t>and the </a:t>
          </a:r>
          <a:r>
            <a:rPr lang="en-US" sz="2400" b="1"/>
            <a:t>reliability of the websites </a:t>
          </a:r>
          <a:r>
            <a:rPr lang="en-US" sz="2400"/>
            <a:t> (go to factchecking websites when in doubt).</a:t>
          </a:r>
          <a:endParaRPr lang="en-US" sz="2400" dirty="0"/>
        </a:p>
      </dgm:t>
    </dgm:pt>
    <dgm:pt modelId="{D294A40C-28C4-443B-9C3E-D79648CC255A}" type="parTrans" cxnId="{5162E723-AC2F-4D89-8D35-5FD96E17F358}">
      <dgm:prSet/>
      <dgm:spPr/>
      <dgm:t>
        <a:bodyPr/>
        <a:lstStyle/>
        <a:p>
          <a:endParaRPr lang="en-US" sz="2400"/>
        </a:p>
      </dgm:t>
    </dgm:pt>
    <dgm:pt modelId="{90AAC043-A576-4931-B42D-C4EC7B87060D}" type="sibTrans" cxnId="{5162E723-AC2F-4D89-8D35-5FD96E17F358}">
      <dgm:prSet/>
      <dgm:spPr/>
      <dgm:t>
        <a:bodyPr/>
        <a:lstStyle/>
        <a:p>
          <a:endParaRPr lang="en-US" sz="2400"/>
        </a:p>
      </dgm:t>
    </dgm:pt>
    <dgm:pt modelId="{4D549997-D16F-4FBE-AA70-28C6710337D1}">
      <dgm:prSet custT="1"/>
      <dgm:spPr/>
      <dgm:t>
        <a:bodyPr/>
        <a:lstStyle/>
        <a:p>
          <a:r>
            <a:rPr lang="en-US" sz="2400"/>
            <a:t>What is </a:t>
          </a:r>
          <a:r>
            <a:rPr lang="en-US" sz="2400" b="1"/>
            <a:t>the evidence</a:t>
          </a:r>
          <a:r>
            <a:rPr lang="en-US" sz="2400"/>
            <a:t>?   Is it a direct report from the incident or further reporting of a news story from another source?</a:t>
          </a:r>
          <a:endParaRPr lang="en-US" sz="2400" dirty="0"/>
        </a:p>
      </dgm:t>
    </dgm:pt>
    <dgm:pt modelId="{5362601E-A110-423E-B9CB-C3AF7901B9F1}" type="parTrans" cxnId="{B97EDA3E-7435-442A-8D27-13656C792E21}">
      <dgm:prSet/>
      <dgm:spPr/>
      <dgm:t>
        <a:bodyPr/>
        <a:lstStyle/>
        <a:p>
          <a:endParaRPr lang="en-US" sz="2400"/>
        </a:p>
      </dgm:t>
    </dgm:pt>
    <dgm:pt modelId="{6BB26A82-5F27-4B79-803A-9F7E33D155EA}" type="sibTrans" cxnId="{B97EDA3E-7435-442A-8D27-13656C792E21}">
      <dgm:prSet/>
      <dgm:spPr/>
      <dgm:t>
        <a:bodyPr/>
        <a:lstStyle/>
        <a:p>
          <a:endParaRPr lang="en-US" sz="2400"/>
        </a:p>
      </dgm:t>
    </dgm:pt>
    <dgm:pt modelId="{780AD436-CE3F-4F32-8AF4-958F97776766}">
      <dgm:prSet custT="1"/>
      <dgm:spPr/>
      <dgm:t>
        <a:bodyPr/>
        <a:lstStyle/>
        <a:p>
          <a:r>
            <a:rPr lang="en-US" sz="2400"/>
            <a:t>What do </a:t>
          </a:r>
          <a:r>
            <a:rPr lang="en-US" sz="2400" b="1"/>
            <a:t>other sources </a:t>
          </a:r>
          <a:r>
            <a:rPr lang="en-US" sz="2400"/>
            <a:t>say?  Can you find the same news on other news sites that independently confirm or contradict the information? </a:t>
          </a:r>
        </a:p>
      </dgm:t>
    </dgm:pt>
    <dgm:pt modelId="{D35D9883-30FB-40D4-BB39-94D6B736CEDA}" type="parTrans" cxnId="{471F4BEB-EF9D-4623-8B02-76D2E6E1F0D1}">
      <dgm:prSet/>
      <dgm:spPr/>
      <dgm:t>
        <a:bodyPr/>
        <a:lstStyle/>
        <a:p>
          <a:endParaRPr lang="en-US" sz="2400"/>
        </a:p>
      </dgm:t>
    </dgm:pt>
    <dgm:pt modelId="{32FB3277-8491-4023-B8E0-205DED8D092C}" type="sibTrans" cxnId="{471F4BEB-EF9D-4623-8B02-76D2E6E1F0D1}">
      <dgm:prSet/>
      <dgm:spPr/>
      <dgm:t>
        <a:bodyPr/>
        <a:lstStyle/>
        <a:p>
          <a:endParaRPr lang="en-US" sz="2400"/>
        </a:p>
      </dgm:t>
    </dgm:pt>
    <dgm:pt modelId="{B4699C29-D2FC-4075-9D15-F700A7AEA6D3}">
      <dgm:prSet custT="1"/>
      <dgm:spPr/>
      <dgm:t>
        <a:bodyPr/>
        <a:lstStyle/>
        <a:p>
          <a:r>
            <a:rPr lang="en-US" sz="2400"/>
            <a:t>Always ask </a:t>
          </a:r>
          <a:r>
            <a:rPr lang="en-US" sz="2400" b="1"/>
            <a:t>the AI system you use to provide its source</a:t>
          </a:r>
          <a:r>
            <a:rPr lang="en-US" sz="2400"/>
            <a:t>, after all your prompts… And double-check the source provided !</a:t>
          </a:r>
          <a:endParaRPr lang="en-US" sz="2400" dirty="0"/>
        </a:p>
      </dgm:t>
    </dgm:pt>
    <dgm:pt modelId="{04511D5A-3E5A-4D34-A739-B92720E84192}" type="parTrans" cxnId="{D7C46AD6-D0AD-432E-BA8E-D495C76F2B17}">
      <dgm:prSet/>
      <dgm:spPr/>
      <dgm:t>
        <a:bodyPr/>
        <a:lstStyle/>
        <a:p>
          <a:endParaRPr lang="en-US" sz="2400"/>
        </a:p>
      </dgm:t>
    </dgm:pt>
    <dgm:pt modelId="{8D8E7914-BD46-4F03-A22A-FD52FA03DB59}" type="sibTrans" cxnId="{D7C46AD6-D0AD-432E-BA8E-D495C76F2B17}">
      <dgm:prSet/>
      <dgm:spPr/>
      <dgm:t>
        <a:bodyPr/>
        <a:lstStyle/>
        <a:p>
          <a:endParaRPr lang="en-US" sz="2400"/>
        </a:p>
      </dgm:t>
    </dgm:pt>
    <dgm:pt modelId="{1337924F-CEC3-4787-AA1E-D9D501227F73}" type="pres">
      <dgm:prSet presAssocID="{1CE934DC-8489-492C-922A-F6F1DB3A6EAD}" presName="vert0" presStyleCnt="0">
        <dgm:presLayoutVars>
          <dgm:dir/>
          <dgm:animOne val="branch"/>
          <dgm:animLvl val="lvl"/>
        </dgm:presLayoutVars>
      </dgm:prSet>
      <dgm:spPr/>
    </dgm:pt>
    <dgm:pt modelId="{FD9F4F49-18EB-4E5E-B945-1A6073C5DE13}" type="pres">
      <dgm:prSet presAssocID="{A266855C-5EE4-48F6-871A-74D0203A633E}" presName="thickLine" presStyleLbl="alignNode1" presStyleIdx="0" presStyleCnt="4"/>
      <dgm:spPr/>
    </dgm:pt>
    <dgm:pt modelId="{3C3FF148-D240-4E6A-9B40-622D05042904}" type="pres">
      <dgm:prSet presAssocID="{A266855C-5EE4-48F6-871A-74D0203A633E}" presName="horz1" presStyleCnt="0"/>
      <dgm:spPr/>
    </dgm:pt>
    <dgm:pt modelId="{7D42EBA1-A766-40CA-959E-589AC4FF8D65}" type="pres">
      <dgm:prSet presAssocID="{A266855C-5EE4-48F6-871A-74D0203A633E}" presName="tx1" presStyleLbl="revTx" presStyleIdx="0" presStyleCnt="4"/>
      <dgm:spPr/>
    </dgm:pt>
    <dgm:pt modelId="{F22A529D-0F2D-43F0-A531-98B13D2CFF5F}" type="pres">
      <dgm:prSet presAssocID="{A266855C-5EE4-48F6-871A-74D0203A633E}" presName="vert1" presStyleCnt="0"/>
      <dgm:spPr/>
    </dgm:pt>
    <dgm:pt modelId="{A976EB42-E22B-49B7-A795-1F7C1A846904}" type="pres">
      <dgm:prSet presAssocID="{4D549997-D16F-4FBE-AA70-28C6710337D1}" presName="thickLine" presStyleLbl="alignNode1" presStyleIdx="1" presStyleCnt="4"/>
      <dgm:spPr/>
    </dgm:pt>
    <dgm:pt modelId="{06455FBE-0D62-40CF-A628-B438A2C79306}" type="pres">
      <dgm:prSet presAssocID="{4D549997-D16F-4FBE-AA70-28C6710337D1}" presName="horz1" presStyleCnt="0"/>
      <dgm:spPr/>
    </dgm:pt>
    <dgm:pt modelId="{145AC455-1EEE-4C18-805F-80A2C2C198A3}" type="pres">
      <dgm:prSet presAssocID="{4D549997-D16F-4FBE-AA70-28C6710337D1}" presName="tx1" presStyleLbl="revTx" presStyleIdx="1" presStyleCnt="4"/>
      <dgm:spPr/>
    </dgm:pt>
    <dgm:pt modelId="{28DEAB0C-DAA4-465C-B90E-EAF64114CED9}" type="pres">
      <dgm:prSet presAssocID="{4D549997-D16F-4FBE-AA70-28C6710337D1}" presName="vert1" presStyleCnt="0"/>
      <dgm:spPr/>
    </dgm:pt>
    <dgm:pt modelId="{9196E199-DC57-4CF2-8D0C-5FA7B9E89A94}" type="pres">
      <dgm:prSet presAssocID="{780AD436-CE3F-4F32-8AF4-958F97776766}" presName="thickLine" presStyleLbl="alignNode1" presStyleIdx="2" presStyleCnt="4"/>
      <dgm:spPr/>
    </dgm:pt>
    <dgm:pt modelId="{76796D53-DBF4-4F54-A744-F6F8157D9B68}" type="pres">
      <dgm:prSet presAssocID="{780AD436-CE3F-4F32-8AF4-958F97776766}" presName="horz1" presStyleCnt="0"/>
      <dgm:spPr/>
    </dgm:pt>
    <dgm:pt modelId="{0FAE997C-7726-4CB8-AAC5-2EEA5C914F46}" type="pres">
      <dgm:prSet presAssocID="{780AD436-CE3F-4F32-8AF4-958F97776766}" presName="tx1" presStyleLbl="revTx" presStyleIdx="2" presStyleCnt="4"/>
      <dgm:spPr/>
    </dgm:pt>
    <dgm:pt modelId="{B7C6DD1A-8B6F-4768-88E1-E8DB68E6F27A}" type="pres">
      <dgm:prSet presAssocID="{780AD436-CE3F-4F32-8AF4-958F97776766}" presName="vert1" presStyleCnt="0"/>
      <dgm:spPr/>
    </dgm:pt>
    <dgm:pt modelId="{144CF926-AF0D-4C43-9C5E-4984342525D8}" type="pres">
      <dgm:prSet presAssocID="{B4699C29-D2FC-4075-9D15-F700A7AEA6D3}" presName="thickLine" presStyleLbl="alignNode1" presStyleIdx="3" presStyleCnt="4"/>
      <dgm:spPr/>
    </dgm:pt>
    <dgm:pt modelId="{F175E7BD-F455-4E69-A6A1-7E984B459A71}" type="pres">
      <dgm:prSet presAssocID="{B4699C29-D2FC-4075-9D15-F700A7AEA6D3}" presName="horz1" presStyleCnt="0"/>
      <dgm:spPr/>
    </dgm:pt>
    <dgm:pt modelId="{7154530A-B2BD-4923-926A-F040F7E443E5}" type="pres">
      <dgm:prSet presAssocID="{B4699C29-D2FC-4075-9D15-F700A7AEA6D3}" presName="tx1" presStyleLbl="revTx" presStyleIdx="3" presStyleCnt="4"/>
      <dgm:spPr/>
    </dgm:pt>
    <dgm:pt modelId="{8AF117FF-9E84-4803-B566-FDB2D6D9C169}" type="pres">
      <dgm:prSet presAssocID="{B4699C29-D2FC-4075-9D15-F700A7AEA6D3}" presName="vert1" presStyleCnt="0"/>
      <dgm:spPr/>
    </dgm:pt>
  </dgm:ptLst>
  <dgm:cxnLst>
    <dgm:cxn modelId="{08A7C20F-5003-4FEB-928E-BD8FBE9E120F}" type="presOf" srcId="{780AD436-CE3F-4F32-8AF4-958F97776766}" destId="{0FAE997C-7726-4CB8-AAC5-2EEA5C914F46}" srcOrd="0" destOrd="0" presId="urn:microsoft.com/office/officeart/2008/layout/LinedList"/>
    <dgm:cxn modelId="{5162E723-AC2F-4D89-8D35-5FD96E17F358}" srcId="{1CE934DC-8489-492C-922A-F6F1DB3A6EAD}" destId="{A266855C-5EE4-48F6-871A-74D0203A633E}" srcOrd="0" destOrd="0" parTransId="{D294A40C-28C4-443B-9C3E-D79648CC255A}" sibTransId="{90AAC043-A576-4931-B42D-C4EC7B87060D}"/>
    <dgm:cxn modelId="{B97EDA3E-7435-442A-8D27-13656C792E21}" srcId="{1CE934DC-8489-492C-922A-F6F1DB3A6EAD}" destId="{4D549997-D16F-4FBE-AA70-28C6710337D1}" srcOrd="1" destOrd="0" parTransId="{5362601E-A110-423E-B9CB-C3AF7901B9F1}" sibTransId="{6BB26A82-5F27-4B79-803A-9F7E33D155EA}"/>
    <dgm:cxn modelId="{42608A60-1FB7-4084-8EAB-8240B71857CE}" type="presOf" srcId="{1CE934DC-8489-492C-922A-F6F1DB3A6EAD}" destId="{1337924F-CEC3-4787-AA1E-D9D501227F73}" srcOrd="0" destOrd="0" presId="urn:microsoft.com/office/officeart/2008/layout/LinedList"/>
    <dgm:cxn modelId="{2CDA3A68-A0A9-48F3-B9A2-DBE58DFA75D9}" type="presOf" srcId="{4D549997-D16F-4FBE-AA70-28C6710337D1}" destId="{145AC455-1EEE-4C18-805F-80A2C2C198A3}" srcOrd="0" destOrd="0" presId="urn:microsoft.com/office/officeart/2008/layout/LinedList"/>
    <dgm:cxn modelId="{137DBE72-E72F-46C5-8222-E54238FEC8EB}" type="presOf" srcId="{A266855C-5EE4-48F6-871A-74D0203A633E}" destId="{7D42EBA1-A766-40CA-959E-589AC4FF8D65}" srcOrd="0" destOrd="0" presId="urn:microsoft.com/office/officeart/2008/layout/LinedList"/>
    <dgm:cxn modelId="{8E4F4FAA-B8E5-4C1A-B47B-B9D32456F6DF}" type="presOf" srcId="{B4699C29-D2FC-4075-9D15-F700A7AEA6D3}" destId="{7154530A-B2BD-4923-926A-F040F7E443E5}" srcOrd="0" destOrd="0" presId="urn:microsoft.com/office/officeart/2008/layout/LinedList"/>
    <dgm:cxn modelId="{D7C46AD6-D0AD-432E-BA8E-D495C76F2B17}" srcId="{1CE934DC-8489-492C-922A-F6F1DB3A6EAD}" destId="{B4699C29-D2FC-4075-9D15-F700A7AEA6D3}" srcOrd="3" destOrd="0" parTransId="{04511D5A-3E5A-4D34-A739-B92720E84192}" sibTransId="{8D8E7914-BD46-4F03-A22A-FD52FA03DB59}"/>
    <dgm:cxn modelId="{471F4BEB-EF9D-4623-8B02-76D2E6E1F0D1}" srcId="{1CE934DC-8489-492C-922A-F6F1DB3A6EAD}" destId="{780AD436-CE3F-4F32-8AF4-958F97776766}" srcOrd="2" destOrd="0" parTransId="{D35D9883-30FB-40D4-BB39-94D6B736CEDA}" sibTransId="{32FB3277-8491-4023-B8E0-205DED8D092C}"/>
    <dgm:cxn modelId="{A4B22FCD-BCEB-483C-82A8-1665C4CB74EC}" type="presParOf" srcId="{1337924F-CEC3-4787-AA1E-D9D501227F73}" destId="{FD9F4F49-18EB-4E5E-B945-1A6073C5DE13}" srcOrd="0" destOrd="0" presId="urn:microsoft.com/office/officeart/2008/layout/LinedList"/>
    <dgm:cxn modelId="{F94F487D-8032-402D-B969-1962A63C4381}" type="presParOf" srcId="{1337924F-CEC3-4787-AA1E-D9D501227F73}" destId="{3C3FF148-D240-4E6A-9B40-622D05042904}" srcOrd="1" destOrd="0" presId="urn:microsoft.com/office/officeart/2008/layout/LinedList"/>
    <dgm:cxn modelId="{F903E585-8DB5-4BAA-86AF-B6C6FC3F313C}" type="presParOf" srcId="{3C3FF148-D240-4E6A-9B40-622D05042904}" destId="{7D42EBA1-A766-40CA-959E-589AC4FF8D65}" srcOrd="0" destOrd="0" presId="urn:microsoft.com/office/officeart/2008/layout/LinedList"/>
    <dgm:cxn modelId="{5F2E4215-C090-46D5-8804-5B09ED522DCE}" type="presParOf" srcId="{3C3FF148-D240-4E6A-9B40-622D05042904}" destId="{F22A529D-0F2D-43F0-A531-98B13D2CFF5F}" srcOrd="1" destOrd="0" presId="urn:microsoft.com/office/officeart/2008/layout/LinedList"/>
    <dgm:cxn modelId="{4E2CCC7B-FEFA-4CC0-82C2-1B9713947EE2}" type="presParOf" srcId="{1337924F-CEC3-4787-AA1E-D9D501227F73}" destId="{A976EB42-E22B-49B7-A795-1F7C1A846904}" srcOrd="2" destOrd="0" presId="urn:microsoft.com/office/officeart/2008/layout/LinedList"/>
    <dgm:cxn modelId="{78897935-38DE-44B3-B702-3F79C908BFFF}" type="presParOf" srcId="{1337924F-CEC3-4787-AA1E-D9D501227F73}" destId="{06455FBE-0D62-40CF-A628-B438A2C79306}" srcOrd="3" destOrd="0" presId="urn:microsoft.com/office/officeart/2008/layout/LinedList"/>
    <dgm:cxn modelId="{0CA13092-E92C-4C90-961A-9A10DF141999}" type="presParOf" srcId="{06455FBE-0D62-40CF-A628-B438A2C79306}" destId="{145AC455-1EEE-4C18-805F-80A2C2C198A3}" srcOrd="0" destOrd="0" presId="urn:microsoft.com/office/officeart/2008/layout/LinedList"/>
    <dgm:cxn modelId="{FFEE8BCB-801D-48B6-B081-4899B88736C3}" type="presParOf" srcId="{06455FBE-0D62-40CF-A628-B438A2C79306}" destId="{28DEAB0C-DAA4-465C-B90E-EAF64114CED9}" srcOrd="1" destOrd="0" presId="urn:microsoft.com/office/officeart/2008/layout/LinedList"/>
    <dgm:cxn modelId="{85DC5A90-98FA-4E08-8779-9FFE80477421}" type="presParOf" srcId="{1337924F-CEC3-4787-AA1E-D9D501227F73}" destId="{9196E199-DC57-4CF2-8D0C-5FA7B9E89A94}" srcOrd="4" destOrd="0" presId="urn:microsoft.com/office/officeart/2008/layout/LinedList"/>
    <dgm:cxn modelId="{ABE24319-6A1F-45E9-B6F6-7CB2D4582693}" type="presParOf" srcId="{1337924F-CEC3-4787-AA1E-D9D501227F73}" destId="{76796D53-DBF4-4F54-A744-F6F8157D9B68}" srcOrd="5" destOrd="0" presId="urn:microsoft.com/office/officeart/2008/layout/LinedList"/>
    <dgm:cxn modelId="{CF3C24B2-0127-408D-A6C0-36CA56CD1D85}" type="presParOf" srcId="{76796D53-DBF4-4F54-A744-F6F8157D9B68}" destId="{0FAE997C-7726-4CB8-AAC5-2EEA5C914F46}" srcOrd="0" destOrd="0" presId="urn:microsoft.com/office/officeart/2008/layout/LinedList"/>
    <dgm:cxn modelId="{C0F08DEC-0596-49FB-967A-4735E3ACB16A}" type="presParOf" srcId="{76796D53-DBF4-4F54-A744-F6F8157D9B68}" destId="{B7C6DD1A-8B6F-4768-88E1-E8DB68E6F27A}" srcOrd="1" destOrd="0" presId="urn:microsoft.com/office/officeart/2008/layout/LinedList"/>
    <dgm:cxn modelId="{616AB413-02AC-4A04-9CB9-1A9507B32559}" type="presParOf" srcId="{1337924F-CEC3-4787-AA1E-D9D501227F73}" destId="{144CF926-AF0D-4C43-9C5E-4984342525D8}" srcOrd="6" destOrd="0" presId="urn:microsoft.com/office/officeart/2008/layout/LinedList"/>
    <dgm:cxn modelId="{A6DA1D62-8028-4914-AEDA-64A5799AF00A}" type="presParOf" srcId="{1337924F-CEC3-4787-AA1E-D9D501227F73}" destId="{F175E7BD-F455-4E69-A6A1-7E984B459A71}" srcOrd="7" destOrd="0" presId="urn:microsoft.com/office/officeart/2008/layout/LinedList"/>
    <dgm:cxn modelId="{D306BC85-4D83-4D59-9D71-26E2D7B41479}" type="presParOf" srcId="{F175E7BD-F455-4E69-A6A1-7E984B459A71}" destId="{7154530A-B2BD-4923-926A-F040F7E443E5}" srcOrd="0" destOrd="0" presId="urn:microsoft.com/office/officeart/2008/layout/LinedList"/>
    <dgm:cxn modelId="{6490667A-C0B0-4B2B-8147-DFBA4A76B9BA}" type="presParOf" srcId="{F175E7BD-F455-4E69-A6A1-7E984B459A71}" destId="{8AF117FF-9E84-4803-B566-FDB2D6D9C16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43C28-EC90-4C7F-A368-165F1B6602A4}">
      <dsp:nvSpPr>
        <dsp:cNvPr id="0" name=""/>
        <dsp:cNvSpPr/>
      </dsp:nvSpPr>
      <dsp:spPr>
        <a:xfrm>
          <a:off x="704988" y="167120"/>
          <a:ext cx="1955812" cy="195581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C13FB-5C6A-438A-8D82-4AC722015875}">
      <dsp:nvSpPr>
        <dsp:cNvPr id="0" name=""/>
        <dsp:cNvSpPr/>
      </dsp:nvSpPr>
      <dsp:spPr>
        <a:xfrm>
          <a:off x="1121801" y="583933"/>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CB31E0-38FD-44E7-A2D3-70F4C6BDFB70}">
      <dsp:nvSpPr>
        <dsp:cNvPr id="0" name=""/>
        <dsp:cNvSpPr/>
      </dsp:nvSpPr>
      <dsp:spPr>
        <a:xfrm>
          <a:off x="79769" y="27321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dirty="0"/>
            <a:t>Session 1 – concepts and ideas</a:t>
          </a:r>
        </a:p>
      </dsp:txBody>
      <dsp:txXfrm>
        <a:off x="79769" y="2732121"/>
        <a:ext cx="3206250" cy="720000"/>
      </dsp:txXfrm>
    </dsp:sp>
    <dsp:sp modelId="{9A973A95-0F4F-47AD-9B47-E99EB5C4E814}">
      <dsp:nvSpPr>
        <dsp:cNvPr id="0" name=""/>
        <dsp:cNvSpPr/>
      </dsp:nvSpPr>
      <dsp:spPr>
        <a:xfrm>
          <a:off x="4472332" y="167120"/>
          <a:ext cx="1955812" cy="195581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D9922E-95FA-447F-9B03-DEC01A0F2D75}">
      <dsp:nvSpPr>
        <dsp:cNvPr id="0" name=""/>
        <dsp:cNvSpPr/>
      </dsp:nvSpPr>
      <dsp:spPr>
        <a:xfrm>
          <a:off x="4889144" y="583933"/>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CF8CAE-4B53-4DB5-AB4E-F0907A59C498}">
      <dsp:nvSpPr>
        <dsp:cNvPr id="0" name=""/>
        <dsp:cNvSpPr/>
      </dsp:nvSpPr>
      <dsp:spPr>
        <a:xfrm>
          <a:off x="3847113" y="27321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Session 2 - Exploring quizzes</a:t>
          </a:r>
        </a:p>
      </dsp:txBody>
      <dsp:txXfrm>
        <a:off x="3847113" y="2732121"/>
        <a:ext cx="3206250" cy="720000"/>
      </dsp:txXfrm>
    </dsp:sp>
    <dsp:sp modelId="{4A1C1731-EC4A-4D44-9FE5-A286BF2B9FFE}">
      <dsp:nvSpPr>
        <dsp:cNvPr id="0" name=""/>
        <dsp:cNvSpPr/>
      </dsp:nvSpPr>
      <dsp:spPr>
        <a:xfrm>
          <a:off x="8239676" y="167120"/>
          <a:ext cx="1955812" cy="195581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F53EA5-A63B-42DE-9FB6-FD27B6CA5059}">
      <dsp:nvSpPr>
        <dsp:cNvPr id="0" name=""/>
        <dsp:cNvSpPr/>
      </dsp:nvSpPr>
      <dsp:spPr>
        <a:xfrm>
          <a:off x="8656488" y="583933"/>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4CB6C6-D26E-4FFC-BC88-AD6ADDDAFDF9}">
      <dsp:nvSpPr>
        <dsp:cNvPr id="0" name=""/>
        <dsp:cNvSpPr/>
      </dsp:nvSpPr>
      <dsp:spPr>
        <a:xfrm>
          <a:off x="7614457" y="2732121"/>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Session 3 - Eunope videogame</a:t>
          </a:r>
        </a:p>
      </dsp:txBody>
      <dsp:txXfrm>
        <a:off x="7614457" y="2732121"/>
        <a:ext cx="32062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E8036-E9FC-4997-8F86-26FB4A2B3030}">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Your past browsing history</a:t>
          </a:r>
          <a:endParaRPr lang="en-US" sz="3200" kern="1200" dirty="0"/>
        </a:p>
      </dsp:txBody>
      <dsp:txXfrm>
        <a:off x="377190" y="3160"/>
        <a:ext cx="2907506" cy="1744503"/>
      </dsp:txXfrm>
    </dsp:sp>
    <dsp:sp modelId="{618DBD6F-268F-4FBF-9F41-63EA789EFE85}">
      <dsp:nvSpPr>
        <dsp:cNvPr id="0" name=""/>
        <dsp:cNvSpPr/>
      </dsp:nvSpPr>
      <dsp:spPr>
        <a:xfrm>
          <a:off x="3575446" y="3160"/>
          <a:ext cx="2907506" cy="1744503"/>
        </a:xfrm>
        <a:prstGeom prst="rect">
          <a:avLst/>
        </a:prstGeom>
        <a:solidFill>
          <a:schemeClr val="accent2">
            <a:hueOff val="7808"/>
            <a:satOff val="-5375"/>
            <a:lumOff val="-13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The media you have skipped</a:t>
          </a:r>
          <a:endParaRPr lang="en-US" sz="3200" kern="1200" dirty="0"/>
        </a:p>
      </dsp:txBody>
      <dsp:txXfrm>
        <a:off x="3575446" y="3160"/>
        <a:ext cx="2907506" cy="1744503"/>
      </dsp:txXfrm>
    </dsp:sp>
    <dsp:sp modelId="{D5E6F1E4-C3AD-4455-B3D2-7BA2790DCD48}">
      <dsp:nvSpPr>
        <dsp:cNvPr id="0" name=""/>
        <dsp:cNvSpPr/>
      </dsp:nvSpPr>
      <dsp:spPr>
        <a:xfrm>
          <a:off x="6773703" y="3160"/>
          <a:ext cx="2907506" cy="1744503"/>
        </a:xfrm>
        <a:prstGeom prst="rect">
          <a:avLst/>
        </a:prstGeom>
        <a:solidFill>
          <a:schemeClr val="accent2">
            <a:hueOff val="15615"/>
            <a:satOff val="-10750"/>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The media you have liked</a:t>
          </a:r>
          <a:endParaRPr lang="en-US" sz="3200" kern="1200" dirty="0"/>
        </a:p>
      </dsp:txBody>
      <dsp:txXfrm>
        <a:off x="6773703" y="3160"/>
        <a:ext cx="2907506" cy="1744503"/>
      </dsp:txXfrm>
    </dsp:sp>
    <dsp:sp modelId="{640070BE-27C5-412E-803F-C451E746D817}">
      <dsp:nvSpPr>
        <dsp:cNvPr id="0" name=""/>
        <dsp:cNvSpPr/>
      </dsp:nvSpPr>
      <dsp:spPr>
        <a:xfrm>
          <a:off x="377190" y="2038415"/>
          <a:ext cx="2907506" cy="1744503"/>
        </a:xfrm>
        <a:prstGeom prst="rect">
          <a:avLst/>
        </a:prstGeom>
        <a:solidFill>
          <a:schemeClr val="accent2">
            <a:hueOff val="23423"/>
            <a:satOff val="-16126"/>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Posts you have shared on social media </a:t>
          </a:r>
          <a:endParaRPr lang="en-US" sz="3200" kern="1200" dirty="0"/>
        </a:p>
      </dsp:txBody>
      <dsp:txXfrm>
        <a:off x="377190" y="2038415"/>
        <a:ext cx="2907506" cy="1744503"/>
      </dsp:txXfrm>
    </dsp:sp>
    <dsp:sp modelId="{99119E9F-1F42-4004-9864-09F5916BFE20}">
      <dsp:nvSpPr>
        <dsp:cNvPr id="0" name=""/>
        <dsp:cNvSpPr/>
      </dsp:nvSpPr>
      <dsp:spPr>
        <a:xfrm>
          <a:off x="3575446" y="2038415"/>
          <a:ext cx="2907506" cy="1744503"/>
        </a:xfrm>
        <a:prstGeom prst="rect">
          <a:avLst/>
        </a:prstGeom>
        <a:solidFill>
          <a:schemeClr val="accent2">
            <a:hueOff val="31230"/>
            <a:satOff val="-21501"/>
            <a:lumOff val="-549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Your personal playlists</a:t>
          </a:r>
          <a:endParaRPr lang="en-US" sz="3200" kern="1200" dirty="0"/>
        </a:p>
      </dsp:txBody>
      <dsp:txXfrm>
        <a:off x="3575446" y="2038415"/>
        <a:ext cx="2907506" cy="1744503"/>
      </dsp:txXfrm>
    </dsp:sp>
    <dsp:sp modelId="{D8680DB1-7EE0-4F68-A4B7-FB22954EE53B}">
      <dsp:nvSpPr>
        <dsp:cNvPr id="0" name=""/>
        <dsp:cNvSpPr/>
      </dsp:nvSpPr>
      <dsp:spPr>
        <a:xfrm>
          <a:off x="6773703" y="2038415"/>
          <a:ext cx="2907506" cy="1744503"/>
        </a:xfrm>
        <a:prstGeom prst="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Your location</a:t>
          </a:r>
          <a:endParaRPr lang="en-US" sz="3200" kern="1200" dirty="0"/>
        </a:p>
      </dsp:txBody>
      <dsp:txXfrm>
        <a:off x="6773703" y="2038415"/>
        <a:ext cx="2907506" cy="17445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36336-D149-49E2-B9C6-0B1153CF3CB5}">
      <dsp:nvSpPr>
        <dsp:cNvPr id="0" name=""/>
        <dsp:cNvSpPr/>
      </dsp:nvSpPr>
      <dsp:spPr>
        <a:xfrm>
          <a:off x="0" y="0"/>
          <a:ext cx="8046720" cy="83293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Have biases</a:t>
          </a:r>
        </a:p>
      </dsp:txBody>
      <dsp:txXfrm>
        <a:off x="24396" y="24396"/>
        <a:ext cx="7077531" cy="784145"/>
      </dsp:txXfrm>
    </dsp:sp>
    <dsp:sp modelId="{15BA50DC-5385-4D0E-833E-5126F4DC37F3}">
      <dsp:nvSpPr>
        <dsp:cNvPr id="0" name=""/>
        <dsp:cNvSpPr/>
      </dsp:nvSpPr>
      <dsp:spPr>
        <a:xfrm>
          <a:off x="673912" y="984380"/>
          <a:ext cx="8046720" cy="832937"/>
        </a:xfrm>
        <a:prstGeom prst="roundRect">
          <a:avLst>
            <a:gd name="adj" fmla="val 10000"/>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Show discrimination</a:t>
          </a:r>
        </a:p>
      </dsp:txBody>
      <dsp:txXfrm>
        <a:off x="698308" y="1008776"/>
        <a:ext cx="6782605" cy="784145"/>
      </dsp:txXfrm>
    </dsp:sp>
    <dsp:sp modelId="{A525A611-F78F-488D-B6C1-431CFD6542F3}">
      <dsp:nvSpPr>
        <dsp:cNvPr id="0" name=""/>
        <dsp:cNvSpPr/>
      </dsp:nvSpPr>
      <dsp:spPr>
        <a:xfrm>
          <a:off x="1337767" y="1968761"/>
          <a:ext cx="8046720" cy="832937"/>
        </a:xfrm>
        <a:prstGeom prst="roundRect">
          <a:avLst>
            <a:gd name="adj" fmla="val 10000"/>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Make mistakes</a:t>
          </a:r>
        </a:p>
      </dsp:txBody>
      <dsp:txXfrm>
        <a:off x="1362163" y="1993157"/>
        <a:ext cx="6792664" cy="784145"/>
      </dsp:txXfrm>
    </dsp:sp>
    <dsp:sp modelId="{537A1596-27BA-462A-8027-0DE2A90292F7}">
      <dsp:nvSpPr>
        <dsp:cNvPr id="0" name=""/>
        <dsp:cNvSpPr/>
      </dsp:nvSpPr>
      <dsp:spPr>
        <a:xfrm>
          <a:off x="2011680" y="2953142"/>
          <a:ext cx="8046720" cy="832937"/>
        </a:xfrm>
        <a:prstGeom prst="roundRect">
          <a:avLst>
            <a:gd name="adj" fmla="val 10000"/>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Use data that belong to you or others without having asked for permission</a:t>
          </a:r>
        </a:p>
      </dsp:txBody>
      <dsp:txXfrm>
        <a:off x="2036076" y="2977538"/>
        <a:ext cx="6782605" cy="784145"/>
      </dsp:txXfrm>
    </dsp:sp>
    <dsp:sp modelId="{A1081327-BA71-43AE-8C1B-C15F5A018439}">
      <dsp:nvSpPr>
        <dsp:cNvPr id="0" name=""/>
        <dsp:cNvSpPr/>
      </dsp:nvSpPr>
      <dsp:spPr>
        <a:xfrm>
          <a:off x="7505310" y="637954"/>
          <a:ext cx="541409" cy="541409"/>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627127" y="637954"/>
        <a:ext cx="297775" cy="407410"/>
      </dsp:txXfrm>
    </dsp:sp>
    <dsp:sp modelId="{DFE5915D-E79F-4ECD-AB2F-106DB1919AFE}">
      <dsp:nvSpPr>
        <dsp:cNvPr id="0" name=""/>
        <dsp:cNvSpPr/>
      </dsp:nvSpPr>
      <dsp:spPr>
        <a:xfrm>
          <a:off x="8179223" y="1622335"/>
          <a:ext cx="541409" cy="541409"/>
        </a:xfrm>
        <a:prstGeom prst="downArrow">
          <a:avLst>
            <a:gd name="adj1" fmla="val 55000"/>
            <a:gd name="adj2" fmla="val 45000"/>
          </a:avLst>
        </a:prstGeom>
        <a:solidFill>
          <a:schemeClr val="accent2">
            <a:tint val="40000"/>
            <a:alpha val="90000"/>
            <a:hueOff val="123599"/>
            <a:satOff val="-11908"/>
            <a:lumOff val="-1255"/>
            <a:alphaOff val="0"/>
          </a:schemeClr>
        </a:solidFill>
        <a:ln w="15875" cap="flat" cmpd="sng" algn="ctr">
          <a:solidFill>
            <a:schemeClr val="accent2">
              <a:tint val="40000"/>
              <a:alpha val="90000"/>
              <a:hueOff val="123599"/>
              <a:satOff val="-11908"/>
              <a:lumOff val="-12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01040" y="1622335"/>
        <a:ext cx="297775" cy="407410"/>
      </dsp:txXfrm>
    </dsp:sp>
    <dsp:sp modelId="{8D2BED80-1613-4402-9FF2-961D89F05A44}">
      <dsp:nvSpPr>
        <dsp:cNvPr id="0" name=""/>
        <dsp:cNvSpPr/>
      </dsp:nvSpPr>
      <dsp:spPr>
        <a:xfrm>
          <a:off x="8843077" y="2606716"/>
          <a:ext cx="541409" cy="541409"/>
        </a:xfrm>
        <a:prstGeom prst="downArrow">
          <a:avLst>
            <a:gd name="adj1" fmla="val 55000"/>
            <a:gd name="adj2" fmla="val 45000"/>
          </a:avLst>
        </a:prstGeom>
        <a:solidFill>
          <a:schemeClr val="accent2">
            <a:tint val="40000"/>
            <a:alpha val="90000"/>
            <a:hueOff val="247198"/>
            <a:satOff val="-23816"/>
            <a:lumOff val="-2511"/>
            <a:alphaOff val="0"/>
          </a:schemeClr>
        </a:solidFill>
        <a:ln w="15875" cap="flat" cmpd="sng" algn="ctr">
          <a:solidFill>
            <a:schemeClr val="accent2">
              <a:tint val="40000"/>
              <a:alpha val="90000"/>
              <a:hueOff val="247198"/>
              <a:satOff val="-23816"/>
              <a:lumOff val="-2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964894" y="2606716"/>
        <a:ext cx="297775" cy="4074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0313-4E46-433B-B6EF-AB062E4F3ED4}">
      <dsp:nvSpPr>
        <dsp:cNvPr id="0" name=""/>
        <dsp:cNvSpPr/>
      </dsp:nvSpPr>
      <dsp:spPr>
        <a:xfrm>
          <a:off x="0" y="0"/>
          <a:ext cx="3200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797C0-803D-4169-BC8B-3E4ED8E107E4}">
      <dsp:nvSpPr>
        <dsp:cNvPr id="0" name=""/>
        <dsp:cNvSpPr/>
      </dsp:nvSpPr>
      <dsp:spPr>
        <a:xfrm>
          <a:off x="0" y="0"/>
          <a:ext cx="3200400" cy="280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pt-PT" sz="3100" kern="1200" dirty="0" err="1"/>
            <a:t>The</a:t>
          </a:r>
          <a:r>
            <a:rPr lang="pt-PT" sz="3100" kern="1200" dirty="0"/>
            <a:t> </a:t>
          </a:r>
          <a:r>
            <a:rPr lang="en-US" sz="3100" kern="1200" dirty="0"/>
            <a:t>image (generated via </a:t>
          </a:r>
          <a:r>
            <a:rPr lang="en-US" sz="3100" kern="1200" dirty="0" err="1"/>
            <a:t>Youcom</a:t>
          </a:r>
          <a:r>
            <a:rPr lang="en-US" sz="3100" kern="1200" dirty="0"/>
            <a:t>) shows a person in a wheel-chair, by default.</a:t>
          </a:r>
        </a:p>
      </dsp:txBody>
      <dsp:txXfrm>
        <a:off x="0" y="0"/>
        <a:ext cx="3200400" cy="2802646"/>
      </dsp:txXfrm>
    </dsp:sp>
    <dsp:sp modelId="{7A2F150C-F01A-41F4-92F6-D48B45C287FA}">
      <dsp:nvSpPr>
        <dsp:cNvPr id="0" name=""/>
        <dsp:cNvSpPr/>
      </dsp:nvSpPr>
      <dsp:spPr>
        <a:xfrm>
          <a:off x="0" y="2802646"/>
          <a:ext cx="3200400"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E8E93F-7C1D-4A4C-A9CB-8C220B663A1D}">
      <dsp:nvSpPr>
        <dsp:cNvPr id="0" name=""/>
        <dsp:cNvSpPr/>
      </dsp:nvSpPr>
      <dsp:spPr>
        <a:xfrm>
          <a:off x="0" y="2802646"/>
          <a:ext cx="3200400" cy="2802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AI systems can have biases if they are trained with data that are also biased.</a:t>
          </a:r>
        </a:p>
      </dsp:txBody>
      <dsp:txXfrm>
        <a:off x="0" y="2802646"/>
        <a:ext cx="3200400" cy="28026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CB521-61AE-42CC-957D-DBDA8E073910}">
      <dsp:nvSpPr>
        <dsp:cNvPr id="0" name=""/>
        <dsp:cNvSpPr/>
      </dsp:nvSpPr>
      <dsp:spPr>
        <a:xfrm>
          <a:off x="0" y="81"/>
          <a:ext cx="6797675" cy="140262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believe in what feels right (Schwarz et al., 2017).</a:t>
          </a:r>
        </a:p>
      </dsp:txBody>
      <dsp:txXfrm>
        <a:off x="68471" y="68552"/>
        <a:ext cx="6660733" cy="1265686"/>
      </dsp:txXfrm>
    </dsp:sp>
    <dsp:sp modelId="{D21B3734-E2F1-4B24-B9F8-B9F0A9F34C41}">
      <dsp:nvSpPr>
        <dsp:cNvPr id="0" name=""/>
        <dsp:cNvSpPr/>
      </dsp:nvSpPr>
      <dsp:spPr>
        <a:xfrm>
          <a:off x="0" y="1415788"/>
          <a:ext cx="6797675" cy="1402628"/>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want to confirm what we already think and believe - confirmation bias (Flynn et al. 2017).</a:t>
          </a:r>
        </a:p>
      </dsp:txBody>
      <dsp:txXfrm>
        <a:off x="68471" y="1484259"/>
        <a:ext cx="6660733" cy="1265686"/>
      </dsp:txXfrm>
    </dsp:sp>
    <dsp:sp modelId="{AD2C1862-578B-49EB-A914-0CD9A89E0669}">
      <dsp:nvSpPr>
        <dsp:cNvPr id="0" name=""/>
        <dsp:cNvSpPr/>
      </dsp:nvSpPr>
      <dsp:spPr>
        <a:xfrm>
          <a:off x="0" y="2831495"/>
          <a:ext cx="6797675" cy="1402628"/>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We like to trust people we know (Schwarz et al., 2017).</a:t>
          </a:r>
        </a:p>
      </dsp:txBody>
      <dsp:txXfrm>
        <a:off x="68471" y="2899966"/>
        <a:ext cx="6660733" cy="1265686"/>
      </dsp:txXfrm>
    </dsp:sp>
    <dsp:sp modelId="{4E603EA2-9FCA-430E-8179-E3F8AF8ECF6A}">
      <dsp:nvSpPr>
        <dsp:cNvPr id="0" name=""/>
        <dsp:cNvSpPr/>
      </dsp:nvSpPr>
      <dsp:spPr>
        <a:xfrm>
          <a:off x="0" y="4247202"/>
          <a:ext cx="6797675" cy="1402628"/>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We like to </a:t>
          </a:r>
          <a:r>
            <a:rPr lang="en-US" sz="2800" kern="1200" dirty="0"/>
            <a:t>think</a:t>
          </a:r>
          <a:r>
            <a:rPr lang="en-US" sz="2600" kern="1200" dirty="0"/>
            <a:t> fast and superficially - hard to think slowly and critically (Kahneman, 2012).</a:t>
          </a:r>
        </a:p>
      </dsp:txBody>
      <dsp:txXfrm>
        <a:off x="68471" y="4315673"/>
        <a:ext cx="6660733" cy="12656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198F6-ED14-4AB8-BE15-7D64B36556C1}">
      <dsp:nvSpPr>
        <dsp:cNvPr id="0" name=""/>
        <dsp:cNvSpPr/>
      </dsp:nvSpPr>
      <dsp:spPr>
        <a:xfrm>
          <a:off x="0" y="81"/>
          <a:ext cx="6797675" cy="140262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A strong story gets stuck more easily than cold facts (Lewandowsky et al., 2012).</a:t>
          </a:r>
        </a:p>
      </dsp:txBody>
      <dsp:txXfrm>
        <a:off x="68471" y="68552"/>
        <a:ext cx="6660733" cy="1265686"/>
      </dsp:txXfrm>
    </dsp:sp>
    <dsp:sp modelId="{D899E0B6-D75B-4C74-9B66-3085C58BDAF8}">
      <dsp:nvSpPr>
        <dsp:cNvPr id="0" name=""/>
        <dsp:cNvSpPr/>
      </dsp:nvSpPr>
      <dsp:spPr>
        <a:xfrm>
          <a:off x="0" y="1415788"/>
          <a:ext cx="6797675" cy="1402628"/>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 repeated history makes us think that many people say the same thing (Schwarz et al., 2017).</a:t>
          </a:r>
        </a:p>
      </dsp:txBody>
      <dsp:txXfrm>
        <a:off x="68471" y="1484259"/>
        <a:ext cx="6660733" cy="1265686"/>
      </dsp:txXfrm>
    </dsp:sp>
    <dsp:sp modelId="{B8106A96-4A41-4D42-9DA0-D40B4BEBDB3E}">
      <dsp:nvSpPr>
        <dsp:cNvPr id="0" name=""/>
        <dsp:cNvSpPr/>
      </dsp:nvSpPr>
      <dsp:spPr>
        <a:xfrm>
          <a:off x="0" y="2831495"/>
          <a:ext cx="6797675" cy="1402628"/>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Critical thinking requires subject specific knowledge (Nygren et al 2018).</a:t>
          </a:r>
        </a:p>
      </dsp:txBody>
      <dsp:txXfrm>
        <a:off x="68471" y="2899966"/>
        <a:ext cx="6660733" cy="1265686"/>
      </dsp:txXfrm>
    </dsp:sp>
    <dsp:sp modelId="{9B4CB88C-4ED9-4682-A845-E39DE37882EB}">
      <dsp:nvSpPr>
        <dsp:cNvPr id="0" name=""/>
        <dsp:cNvSpPr/>
      </dsp:nvSpPr>
      <dsp:spPr>
        <a:xfrm>
          <a:off x="0" y="4247202"/>
          <a:ext cx="6797675" cy="1402628"/>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Easy to be confident when ignorant (Dunning &amp; Krueger, 1999)</a:t>
          </a:r>
        </a:p>
      </dsp:txBody>
      <dsp:txXfrm>
        <a:off x="68471" y="4315673"/>
        <a:ext cx="6660733" cy="12656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4F49-18EB-4E5E-B945-1A6073C5DE13}">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2EBA1-A766-40CA-959E-589AC4FF8D65}">
      <dsp:nvSpPr>
        <dsp:cNvPr id="0" name=""/>
        <dsp:cNvSpPr/>
      </dsp:nvSpPr>
      <dsp:spPr>
        <a:xfrm>
          <a:off x="0" y="0"/>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Who is behind this information?  Double check the </a:t>
          </a:r>
          <a:r>
            <a:rPr lang="en-US" sz="2400" b="1" kern="1200"/>
            <a:t>credibility of the source </a:t>
          </a:r>
          <a:r>
            <a:rPr lang="en-US" sz="2400" kern="1200"/>
            <a:t>and the </a:t>
          </a:r>
          <a:r>
            <a:rPr lang="en-US" sz="2400" b="1" kern="1200"/>
            <a:t>reliability of the websites </a:t>
          </a:r>
          <a:r>
            <a:rPr lang="en-US" sz="2400" kern="1200"/>
            <a:t> (go to factchecking websites when in doubt).</a:t>
          </a:r>
          <a:endParaRPr lang="en-US" sz="2400" kern="1200" dirty="0"/>
        </a:p>
      </dsp:txBody>
      <dsp:txXfrm>
        <a:off x="0" y="0"/>
        <a:ext cx="6797675" cy="1412477"/>
      </dsp:txXfrm>
    </dsp:sp>
    <dsp:sp modelId="{A976EB42-E22B-49B7-A795-1F7C1A846904}">
      <dsp:nvSpPr>
        <dsp:cNvPr id="0" name=""/>
        <dsp:cNvSpPr/>
      </dsp:nvSpPr>
      <dsp:spPr>
        <a:xfrm>
          <a:off x="0" y="1412478"/>
          <a:ext cx="6797675" cy="0"/>
        </a:xfrm>
        <a:prstGeom prst="line">
          <a:avLst/>
        </a:prstGeom>
        <a:solidFill>
          <a:schemeClr val="accent2">
            <a:hueOff val="13013"/>
            <a:satOff val="-8959"/>
            <a:lumOff val="-2288"/>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AC455-1EEE-4C18-805F-80A2C2C198A3}">
      <dsp:nvSpPr>
        <dsp:cNvPr id="0" name=""/>
        <dsp:cNvSpPr/>
      </dsp:nvSpPr>
      <dsp:spPr>
        <a:xfrm>
          <a:off x="0" y="1412477"/>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What is </a:t>
          </a:r>
          <a:r>
            <a:rPr lang="en-US" sz="2400" b="1" kern="1200"/>
            <a:t>the evidence</a:t>
          </a:r>
          <a:r>
            <a:rPr lang="en-US" sz="2400" kern="1200"/>
            <a:t>?   Is it a direct report from the incident or further reporting of a news story from another source?</a:t>
          </a:r>
          <a:endParaRPr lang="en-US" sz="2400" kern="1200" dirty="0"/>
        </a:p>
      </dsp:txBody>
      <dsp:txXfrm>
        <a:off x="0" y="1412477"/>
        <a:ext cx="6797675" cy="1412477"/>
      </dsp:txXfrm>
    </dsp:sp>
    <dsp:sp modelId="{9196E199-DC57-4CF2-8D0C-5FA7B9E89A94}">
      <dsp:nvSpPr>
        <dsp:cNvPr id="0" name=""/>
        <dsp:cNvSpPr/>
      </dsp:nvSpPr>
      <dsp:spPr>
        <a:xfrm>
          <a:off x="0" y="2824956"/>
          <a:ext cx="6797675" cy="0"/>
        </a:xfrm>
        <a:prstGeom prst="line">
          <a:avLst/>
        </a:prstGeom>
        <a:solidFill>
          <a:schemeClr val="accent2">
            <a:hueOff val="26025"/>
            <a:satOff val="-17917"/>
            <a:lumOff val="-4575"/>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AE997C-7726-4CB8-AAC5-2EEA5C914F46}">
      <dsp:nvSpPr>
        <dsp:cNvPr id="0" name=""/>
        <dsp:cNvSpPr/>
      </dsp:nvSpPr>
      <dsp:spPr>
        <a:xfrm>
          <a:off x="0" y="2824955"/>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What do </a:t>
          </a:r>
          <a:r>
            <a:rPr lang="en-US" sz="2400" b="1" kern="1200"/>
            <a:t>other sources </a:t>
          </a:r>
          <a:r>
            <a:rPr lang="en-US" sz="2400" kern="1200"/>
            <a:t>say?  Can you find the same news on other news sites that independently confirm or contradict the information? </a:t>
          </a:r>
        </a:p>
      </dsp:txBody>
      <dsp:txXfrm>
        <a:off x="0" y="2824955"/>
        <a:ext cx="6797675" cy="1412477"/>
      </dsp:txXfrm>
    </dsp:sp>
    <dsp:sp modelId="{144CF926-AF0D-4C43-9C5E-4984342525D8}">
      <dsp:nvSpPr>
        <dsp:cNvPr id="0" name=""/>
        <dsp:cNvSpPr/>
      </dsp:nvSpPr>
      <dsp:spPr>
        <a:xfrm>
          <a:off x="0" y="4237434"/>
          <a:ext cx="6797675"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54530A-B2BD-4923-926A-F040F7E443E5}">
      <dsp:nvSpPr>
        <dsp:cNvPr id="0" name=""/>
        <dsp:cNvSpPr/>
      </dsp:nvSpPr>
      <dsp:spPr>
        <a:xfrm>
          <a:off x="0" y="4237433"/>
          <a:ext cx="6797675" cy="1412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Always ask </a:t>
          </a:r>
          <a:r>
            <a:rPr lang="en-US" sz="2400" b="1" kern="1200"/>
            <a:t>the AI system you use to provide its source</a:t>
          </a:r>
          <a:r>
            <a:rPr lang="en-US" sz="2400" kern="1200"/>
            <a:t>, after all your prompts… And double-check the source provided !</a:t>
          </a:r>
          <a:endParaRPr lang="en-US" sz="2400" kern="1200" dirty="0"/>
        </a:p>
      </dsp:txBody>
      <dsp:txXfrm>
        <a:off x="0" y="4237433"/>
        <a:ext cx="6797675" cy="1412477"/>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017A4-AC15-4128-915F-C56D02505204}" type="datetimeFigureOut">
              <a:rPr lang="pt-PT" smtClean="0"/>
              <a:t>07/06/2025</a:t>
            </a:fld>
            <a:endParaRPr lang="pt-PT"/>
          </a:p>
        </p:txBody>
      </p:sp>
      <p:sp>
        <p:nvSpPr>
          <p:cNvPr id="4" name="Marcador de Posição da Imagem do Diapositivo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p>
        </p:txBody>
      </p:sp>
      <p:sp>
        <p:nvSpPr>
          <p:cNvPr id="6" name="Marcador de Posição do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DB36D6-03F0-493F-83F0-E1D7DCB141C3}" type="slidenum">
              <a:rPr lang="pt-PT" smtClean="0"/>
              <a:t>‹nº›</a:t>
            </a:fld>
            <a:endParaRPr lang="pt-PT"/>
          </a:p>
        </p:txBody>
      </p:sp>
    </p:spTree>
    <p:extLst>
      <p:ext uri="{BB962C8B-B14F-4D97-AF65-F5344CB8AC3E}">
        <p14:creationId xmlns:p14="http://schemas.microsoft.com/office/powerpoint/2010/main" val="1345011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aldita.es/malditobulo/20241129/hoax-demolition-dams-dana-ue-x/"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document/d/1BYFXfTv4XusXTu2zOSh5ezHXpzLcO8St/edit?usp=sharing&amp;ouid=106349609074524954985&amp;rtpof=true&amp;sd=true"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teachers in the project. this presentation needs to be followed as closely as possible, for comparison perspectives. Also the pre and post test will verify only 10 competences out of the 24, as they overlap both the game and series of quizzes. These competences are : 2  3  10  11  14  15  19  20  21  and 22 </a:t>
            </a:r>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2</a:t>
            </a:fld>
            <a:endParaRPr lang="pt-PT"/>
          </a:p>
        </p:txBody>
      </p:sp>
    </p:spTree>
    <p:extLst>
      <p:ext uri="{BB962C8B-B14F-4D97-AF65-F5344CB8AC3E}">
        <p14:creationId xmlns:p14="http://schemas.microsoft.com/office/powerpoint/2010/main" val="3846961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For teachers: additional information from the AI Act: </a:t>
            </a:r>
            <a:r>
              <a:rPr lang="en-US" sz="1200" dirty="0">
                <a:solidFill>
                  <a:srgbClr val="FFFFFF"/>
                </a:solidFill>
              </a:rPr>
              <a:t>… they can “generate outputs such as content, predictions, recommendations, or decisions influencing the environments it interacts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If teachers have time they can take the students on the tokenizer of open AI to show them how the system gets trained by natural language .: https://platform.openai.com/tokenizer</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13</a:t>
            </a:fld>
            <a:endParaRPr lang="pt-PT"/>
          </a:p>
        </p:txBody>
      </p:sp>
    </p:spTree>
    <p:extLst>
      <p:ext uri="{BB962C8B-B14F-4D97-AF65-F5344CB8AC3E}">
        <p14:creationId xmlns:p14="http://schemas.microsoft.com/office/powerpoint/2010/main" val="346759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1. A prompt is a specific instruction or question that guides the LLM in generating a response. It can take the form of a sentence, phrase, or question that directs the model's output.</a:t>
            </a:r>
          </a:p>
          <a:p>
            <a:r>
              <a:rPr lang="en-US" dirty="0"/>
              <a:t>2. For teachers: the Prompt can be tested during the workshop. However, if you believe that the activity will take too much time, you can prepare it in advance and present the results on an additional slide.</a:t>
            </a:r>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14</a:t>
            </a:fld>
            <a:endParaRPr lang="pt-PT"/>
          </a:p>
        </p:txBody>
      </p:sp>
    </p:spTree>
    <p:extLst>
      <p:ext uri="{BB962C8B-B14F-4D97-AF65-F5344CB8AC3E}">
        <p14:creationId xmlns:p14="http://schemas.microsoft.com/office/powerpoint/2010/main" val="62252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4E0EC-EBFF-D8ED-48F0-A2CFE2BF8489}"/>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A0378635-9457-13A0-AF7D-5194866A508F}"/>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2D9131D6-0E68-229C-AB38-E08815B8306E}"/>
              </a:ext>
            </a:extLst>
          </p:cNvPr>
          <p:cNvSpPr>
            <a:spLocks noGrp="1"/>
          </p:cNvSpPr>
          <p:nvPr>
            <p:ph type="body" idx="1"/>
          </p:nvPr>
        </p:nvSpPr>
        <p:spPr/>
        <p:txBody>
          <a:bodyPr/>
          <a:lstStyle/>
          <a:p>
            <a:r>
              <a:rPr lang="pt-PT" dirty="0"/>
              <a:t>1. </a:t>
            </a:r>
            <a:r>
              <a:rPr lang="pt-PT" dirty="0" err="1"/>
              <a:t>The</a:t>
            </a:r>
            <a:r>
              <a:rPr lang="pt-PT" dirty="0"/>
              <a:t> </a:t>
            </a:r>
            <a:r>
              <a:rPr lang="pt-PT" dirty="0" err="1"/>
              <a:t>result</a:t>
            </a:r>
            <a:r>
              <a:rPr lang="pt-PT" dirty="0"/>
              <a:t> </a:t>
            </a:r>
            <a:r>
              <a:rPr lang="pt-PT" dirty="0" err="1"/>
              <a:t>of</a:t>
            </a:r>
            <a:r>
              <a:rPr lang="pt-PT" dirty="0"/>
              <a:t> </a:t>
            </a:r>
            <a:r>
              <a:rPr lang="pt-PT" dirty="0" err="1"/>
              <a:t>this</a:t>
            </a:r>
            <a:r>
              <a:rPr lang="pt-PT" dirty="0"/>
              <a:t> </a:t>
            </a:r>
            <a:r>
              <a:rPr lang="pt-PT" dirty="0" err="1"/>
              <a:t>prompot</a:t>
            </a:r>
            <a:r>
              <a:rPr lang="pt-PT" dirty="0"/>
              <a:t> in </a:t>
            </a:r>
            <a:r>
              <a:rPr lang="pt-PT" dirty="0" err="1"/>
              <a:t>on</a:t>
            </a:r>
            <a:r>
              <a:rPr lang="pt-PT" dirty="0"/>
              <a:t> </a:t>
            </a:r>
            <a:r>
              <a:rPr lang="pt-PT" dirty="0" err="1"/>
              <a:t>the</a:t>
            </a:r>
            <a:r>
              <a:rPr lang="pt-PT" dirty="0"/>
              <a:t> </a:t>
            </a:r>
            <a:r>
              <a:rPr lang="pt-PT" dirty="0" err="1"/>
              <a:t>next</a:t>
            </a:r>
            <a:r>
              <a:rPr lang="pt-PT" dirty="0"/>
              <a:t> slide.</a:t>
            </a:r>
          </a:p>
        </p:txBody>
      </p:sp>
      <p:sp>
        <p:nvSpPr>
          <p:cNvPr id="4" name="Marcador de Posição do Número do Diapositivo 3">
            <a:extLst>
              <a:ext uri="{FF2B5EF4-FFF2-40B4-BE49-F238E27FC236}">
                <a16:creationId xmlns:a16="http://schemas.microsoft.com/office/drawing/2014/main" id="{4721404F-380E-5685-53BF-7599D9206FF5}"/>
              </a:ext>
            </a:extLst>
          </p:cNvPr>
          <p:cNvSpPr>
            <a:spLocks noGrp="1"/>
          </p:cNvSpPr>
          <p:nvPr>
            <p:ph type="sldNum" sz="quarter" idx="5"/>
          </p:nvPr>
        </p:nvSpPr>
        <p:spPr/>
        <p:txBody>
          <a:bodyPr/>
          <a:lstStyle/>
          <a:p>
            <a:fld id="{0BDB36D6-03F0-493F-83F0-E1D7DCB141C3}" type="slidenum">
              <a:rPr lang="pt-PT" smtClean="0"/>
              <a:t>16</a:t>
            </a:fld>
            <a:endParaRPr lang="pt-PT"/>
          </a:p>
        </p:txBody>
      </p:sp>
    </p:spTree>
    <p:extLst>
      <p:ext uri="{BB962C8B-B14F-4D97-AF65-F5344CB8AC3E}">
        <p14:creationId xmlns:p14="http://schemas.microsoft.com/office/powerpoint/2010/main" val="2780671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Teachers: additional information: </a:t>
            </a:r>
            <a:r>
              <a:rPr lang="en-US" sz="1200" dirty="0">
                <a:solidFill>
                  <a:srgbClr val="FFFFFF"/>
                </a:solidFill>
              </a:rPr>
              <a:t>… they can “generate outputs such as content, predictions, recommendations, or decisions influencing the environments it interacts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If teachers have time they can take the students on the tokenizer of open AI to show them how the system gets trained by natural language .: https://platform.openai.com/tokenizer</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17</a:t>
            </a:fld>
            <a:endParaRPr lang="pt-PT"/>
          </a:p>
        </p:txBody>
      </p:sp>
    </p:spTree>
    <p:extLst>
      <p:ext uri="{BB962C8B-B14F-4D97-AF65-F5344CB8AC3E}">
        <p14:creationId xmlns:p14="http://schemas.microsoft.com/office/powerpoint/2010/main" val="3532802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D833-4068-98C3-C4BC-AA4A2CADAE9C}"/>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C0B23AC6-7861-3B96-809C-5E645AF840D5}"/>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8A5ADD30-2501-B279-CD13-66F8A6DACE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 Legal framework to ensure that AI systems providers respect the classified levels of “risk” (to fundamental rights of individuals in particular) and follow the mandatory requirements.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For teachers: additional information from the AI Act: </a:t>
            </a:r>
            <a:r>
              <a:rPr lang="en-US" sz="1200" dirty="0">
                <a:solidFill>
                  <a:srgbClr val="FFFFFF"/>
                </a:solidFill>
              </a:rPr>
              <a:t>… they can “generate outputs such as content, predictions, recommendations, or decisions influencing the environments it interacts with.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rPr>
              <a:t>If teachers have time they can take the students on the tokenizer of open AI to show them how the system gets trained by natural language .: https://platform.openai.com/tokenizer</a:t>
            </a:r>
          </a:p>
          <a:p>
            <a:endParaRPr lang="pt-PT" dirty="0"/>
          </a:p>
        </p:txBody>
      </p:sp>
      <p:sp>
        <p:nvSpPr>
          <p:cNvPr id="4" name="Marcador de Posição do Número do Diapositivo 3">
            <a:extLst>
              <a:ext uri="{FF2B5EF4-FFF2-40B4-BE49-F238E27FC236}">
                <a16:creationId xmlns:a16="http://schemas.microsoft.com/office/drawing/2014/main" id="{8D954281-71B7-E1E5-BFEA-B2E753041C14}"/>
              </a:ext>
            </a:extLst>
          </p:cNvPr>
          <p:cNvSpPr>
            <a:spLocks noGrp="1"/>
          </p:cNvSpPr>
          <p:nvPr>
            <p:ph type="sldNum" sz="quarter" idx="5"/>
          </p:nvPr>
        </p:nvSpPr>
        <p:spPr/>
        <p:txBody>
          <a:bodyPr/>
          <a:lstStyle/>
          <a:p>
            <a:fld id="{0BDB36D6-03F0-493F-83F0-E1D7DCB141C3}" type="slidenum">
              <a:rPr lang="pt-PT" smtClean="0"/>
              <a:t>18</a:t>
            </a:fld>
            <a:endParaRPr lang="pt-PT"/>
          </a:p>
        </p:txBody>
      </p:sp>
    </p:spTree>
    <p:extLst>
      <p:ext uri="{BB962C8B-B14F-4D97-AF65-F5344CB8AC3E}">
        <p14:creationId xmlns:p14="http://schemas.microsoft.com/office/powerpoint/2010/main" val="266329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1. Suggestions to teachers, to elicit students’ recollection and imaginaries as well as ideas for coping and resisting:  role of algorithms ; action is possible because AI Act exists, platforms can be asked to be more transparent…. Remember the competences that are being put in place.</a:t>
            </a:r>
          </a:p>
          <a:p>
            <a:endParaRPr lang="en-US" dirty="0"/>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20</a:t>
            </a:fld>
            <a:endParaRPr lang="pt-PT"/>
          </a:p>
        </p:txBody>
      </p:sp>
    </p:spTree>
    <p:extLst>
      <p:ext uri="{BB962C8B-B14F-4D97-AF65-F5344CB8AC3E}">
        <p14:creationId xmlns:p14="http://schemas.microsoft.com/office/powerpoint/2010/main" val="87913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1. Teachers: from the EU Code of Practice on Disinformation.  See the video from which visual has been taken, by Savoir </a:t>
            </a:r>
            <a:r>
              <a:rPr lang="en-US" b="0" dirty="0" err="1"/>
              <a:t>Devenir</a:t>
            </a:r>
            <a:r>
              <a:rPr lang="en-US" b="0" dirty="0"/>
              <a:t> : https://www.youtube.com/watch?v=iHStw8yY_PU&amp;t=42s</a:t>
            </a:r>
            <a:endParaRPr lang="fr-FR" b="0"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23</a:t>
            </a:fld>
            <a:endParaRPr lang="pt-PT"/>
          </a:p>
        </p:txBody>
      </p:sp>
    </p:spTree>
    <p:extLst>
      <p:ext uri="{BB962C8B-B14F-4D97-AF65-F5344CB8AC3E}">
        <p14:creationId xmlns:p14="http://schemas.microsoft.com/office/powerpoint/2010/main" val="1272325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The full story is available here: </a:t>
            </a:r>
            <a:r>
              <a:rPr lang="pt-PT" dirty="0">
                <a:hlinkClick r:id="rId3"/>
              </a:rPr>
              <a:t>https://maldita.es/malditobulo/20241129/hoax-demolition-dams-dana-ue-x/</a:t>
            </a:r>
            <a:endParaRPr lang="en-US" dirty="0"/>
          </a:p>
          <a:p>
            <a:r>
              <a:rPr lang="en-US" dirty="0"/>
              <a:t>2. To be localized but the idea has to remain threat to democracy</a:t>
            </a:r>
          </a:p>
          <a:p>
            <a:r>
              <a:rPr lang="en-US" dirty="0"/>
              <a:t>3. The </a:t>
            </a:r>
            <a:r>
              <a:rPr lang="en-US" dirty="0" err="1"/>
              <a:t>disinformative</a:t>
            </a:r>
            <a:r>
              <a:rPr lang="en-US" dirty="0"/>
              <a:t> narrative, about a specific event in Spain, has become an international hoax. Content with messages against the European Union and the supposed destruction of dams circulates on Twitter (now X) with millions of views and in at least eight languages: Dutch, English, French, German, Italian, Portuguese, Spanish and Turkish.</a:t>
            </a:r>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24</a:t>
            </a:fld>
            <a:endParaRPr lang="pt-PT"/>
          </a:p>
        </p:txBody>
      </p:sp>
    </p:spTree>
    <p:extLst>
      <p:ext uri="{BB962C8B-B14F-4D97-AF65-F5344CB8AC3E}">
        <p14:creationId xmlns:p14="http://schemas.microsoft.com/office/powerpoint/2010/main" val="693019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dirty="0"/>
              <a:t>1. </a:t>
            </a:r>
            <a:r>
              <a:rPr lang="en-US" dirty="0"/>
              <a:t>This example has been localized to French. You can take other examples  or keep the two images in this example and change the text to English. </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25</a:t>
            </a:fld>
            <a:endParaRPr lang="pt-PT"/>
          </a:p>
        </p:txBody>
      </p:sp>
    </p:spTree>
    <p:extLst>
      <p:ext uri="{BB962C8B-B14F-4D97-AF65-F5344CB8AC3E}">
        <p14:creationId xmlns:p14="http://schemas.microsoft.com/office/powerpoint/2010/main" val="278525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28B9-ECB2-D42B-FBDB-87232A5D3A4F}"/>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8220BEBF-9BEB-2820-E9C3-E06B9915A5B2}"/>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19BCF62C-0429-ED27-EAEA-C4840E477E4F}"/>
              </a:ext>
            </a:extLst>
          </p:cNvPr>
          <p:cNvSpPr>
            <a:spLocks noGrp="1"/>
          </p:cNvSpPr>
          <p:nvPr>
            <p:ph type="body" idx="1"/>
          </p:nvPr>
        </p:nvSpPr>
        <p:spPr/>
        <p:txBody>
          <a:bodyPr/>
          <a:lstStyle/>
          <a:p>
            <a:r>
              <a:rPr lang="en-US" dirty="0"/>
              <a:t>1. It shows that the battle against disinformation is the responsibility  of all. It empowers users with information, tools and support.</a:t>
            </a:r>
            <a:endParaRPr lang="pt-PT" dirty="0"/>
          </a:p>
        </p:txBody>
      </p:sp>
      <p:sp>
        <p:nvSpPr>
          <p:cNvPr id="4" name="Marcador de Posição do Número do Diapositivo 3">
            <a:extLst>
              <a:ext uri="{FF2B5EF4-FFF2-40B4-BE49-F238E27FC236}">
                <a16:creationId xmlns:a16="http://schemas.microsoft.com/office/drawing/2014/main" id="{E96046DA-D719-D905-8D3C-F61643425C8E}"/>
              </a:ext>
            </a:extLst>
          </p:cNvPr>
          <p:cNvSpPr>
            <a:spLocks noGrp="1"/>
          </p:cNvSpPr>
          <p:nvPr>
            <p:ph type="sldNum" sz="quarter" idx="5"/>
          </p:nvPr>
        </p:nvSpPr>
        <p:spPr/>
        <p:txBody>
          <a:bodyPr/>
          <a:lstStyle/>
          <a:p>
            <a:fld id="{0BDB36D6-03F0-493F-83F0-E1D7DCB141C3}" type="slidenum">
              <a:rPr lang="pt-PT" smtClean="0"/>
              <a:t>26</a:t>
            </a:fld>
            <a:endParaRPr lang="pt-PT"/>
          </a:p>
        </p:txBody>
      </p:sp>
    </p:spTree>
    <p:extLst>
      <p:ext uri="{BB962C8B-B14F-4D97-AF65-F5344CB8AC3E}">
        <p14:creationId xmlns:p14="http://schemas.microsoft.com/office/powerpoint/2010/main" val="908516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For teacher: reassure the students: they will not be graded on this. They are going to be part of a European project called </a:t>
            </a:r>
            <a:r>
              <a:rPr lang="en-US" dirty="0" err="1"/>
              <a:t>Algowatch</a:t>
            </a:r>
            <a:r>
              <a:rPr lang="en-US" dirty="0"/>
              <a:t>. The basic objective is to make them information smart and AI –Savvy! They will be given the results of the whole comparison with their peers in Ireland, France, Croatia and Portugal. </a:t>
            </a:r>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4</a:t>
            </a:fld>
            <a:endParaRPr lang="pt-PT"/>
          </a:p>
        </p:txBody>
      </p:sp>
    </p:spTree>
    <p:extLst>
      <p:ext uri="{BB962C8B-B14F-4D97-AF65-F5344CB8AC3E}">
        <p14:creationId xmlns:p14="http://schemas.microsoft.com/office/powerpoint/2010/main" val="1320916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Full content of the quizzes (proposed activities, competences addressed, good answers, feedback provided to the player for correct and incorrect answers) </a:t>
            </a:r>
            <a:r>
              <a:rPr lang="en-US" b="1" dirty="0">
                <a:highlight>
                  <a:srgbClr val="FF0000"/>
                </a:highlight>
              </a:rPr>
              <a:t>available here</a:t>
            </a:r>
            <a:r>
              <a:rPr lang="en-US" dirty="0">
                <a:highlight>
                  <a:srgbClr val="FF0000"/>
                </a:highlight>
              </a:rPr>
              <a:t>. LINK AND FILE LACKING</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2. ENGAGING STUDENTS WITH THE QUIZZES:</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 Choose one student to lead the online quiz on a shared screen.</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 Assign another student to read the questions aloud to the class.</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 Designate a third student to record the results of each response.</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 Encourage the rest of the class to take notes on </a:t>
            </a:r>
            <a:r>
              <a:rPr kumimoji="0" lang="en-US" b="0" i="0" u="none" strike="noStrike" kern="1200" cap="none" spc="0" normalizeH="0" baseline="0" noProof="0" dirty="0" err="1">
                <a:ln>
                  <a:noFill/>
                </a:ln>
                <a:effectLst/>
                <a:uLnTx/>
                <a:uFillTx/>
                <a:latin typeface="Calibri" panose="020F0502020204030204"/>
                <a:ea typeface="+mn-ea"/>
                <a:cs typeface="+mn-cs"/>
              </a:rPr>
              <a:t>i</a:t>
            </a:r>
            <a:r>
              <a:rPr kumimoji="0" lang="en-US" b="0" i="0" u="none" strike="noStrike" kern="1200" cap="none" spc="0" normalizeH="0" baseline="0" noProof="0" dirty="0">
                <a:ln>
                  <a:noFill/>
                </a:ln>
                <a:effectLst/>
                <a:uLnTx/>
                <a:uFillTx/>
                <a:latin typeface="Calibri" panose="020F0502020204030204"/>
                <a:ea typeface="+mn-ea"/>
                <a:cs typeface="+mn-cs"/>
              </a:rPr>
              <a:t>) their understanding of the content; ii) the answers to questions they answered correctly and incorrectly</a:t>
            </a:r>
            <a:endParaRPr kumimoji="0" lang="pt-PT" b="0" i="0" u="none" strike="noStrike" kern="1200" cap="none" spc="0" normalizeH="0" baseline="0" noProof="0" dirty="0">
              <a:ln>
                <a:noFill/>
              </a:ln>
              <a:effectLst/>
              <a:uLnTx/>
              <a:uFillTx/>
              <a:latin typeface="Calibri" panose="020F0502020204030204"/>
              <a:ea typeface="+mn-ea"/>
              <a:cs typeface="+mn-cs"/>
            </a:endParaRP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3. Organize a short debate with the students that should focus on topics such as:</a:t>
            </a:r>
          </a:p>
          <a:p>
            <a:pPr marL="171450" marR="0" lvl="0" indent="-171450" defTabSz="457200" rtl="0" eaLnBrk="1" fontAlgn="auto" latinLnBrk="0" hangingPunct="1">
              <a:spcBef>
                <a:spcPts val="0"/>
              </a:spcBef>
              <a:spcAft>
                <a:spcPts val="0"/>
              </a:spcAft>
              <a:buClrTx/>
              <a:buSzTx/>
              <a:buFontTx/>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What they learned about disinformation, democracy, and citizenship.</a:t>
            </a:r>
          </a:p>
          <a:p>
            <a:pPr marL="171450" marR="0" lvl="0" indent="-171450" defTabSz="457200" rtl="0" eaLnBrk="1" fontAlgn="auto" latinLnBrk="0" hangingPunct="1">
              <a:spcBef>
                <a:spcPts val="0"/>
              </a:spcBef>
              <a:spcAft>
                <a:spcPts val="0"/>
              </a:spcAft>
              <a:buClrTx/>
              <a:buSzTx/>
              <a:buFontTx/>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Behaviors to observe when interacting online (ethics, safety, AI Act…).</a:t>
            </a:r>
          </a:p>
          <a:p>
            <a:pPr marL="171450" marR="0" lvl="0" indent="-171450" defTabSz="457200" rtl="0" eaLnBrk="1" fontAlgn="auto" latinLnBrk="0" hangingPunct="1">
              <a:spcBef>
                <a:spcPts val="0"/>
              </a:spcBef>
              <a:spcAft>
                <a:spcPts val="0"/>
              </a:spcAft>
              <a:buClrTx/>
              <a:buSzTx/>
              <a:buFontTx/>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Actions to take in support of the community.</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27</a:t>
            </a:fld>
            <a:endParaRPr lang="pt-PT"/>
          </a:p>
        </p:txBody>
      </p:sp>
    </p:spTree>
    <p:extLst>
      <p:ext uri="{BB962C8B-B14F-4D97-AF65-F5344CB8AC3E}">
        <p14:creationId xmlns:p14="http://schemas.microsoft.com/office/powerpoint/2010/main" val="12733075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A46559-304B-A96A-1EAB-1731113F6FF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367F4C-2891-CC37-4E71-0A5FCD12ED8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E60089D-C8A6-0E46-9A49-23C7B8D16A5A}"/>
              </a:ext>
            </a:extLst>
          </p:cNvPr>
          <p:cNvSpPr>
            <a:spLocks noGrp="1"/>
          </p:cNvSpPr>
          <p:nvPr>
            <p:ph type="body" idx="1"/>
          </p:nvPr>
        </p:nvSpPr>
        <p:spPr/>
        <p:txBody>
          <a:bodyPr/>
          <a:lstStyle/>
          <a:p>
            <a:r>
              <a:rPr lang="en-US" dirty="0"/>
              <a:t>1. Suggestions to teachers, to elicit students’ recollection and imaginaries as well as ideas for coping and resisting:  role of algorithms ; action is possible because AI Act exists, platforms can be asked to be more transparent…. Remember the competences that are being put in place.</a:t>
            </a:r>
          </a:p>
          <a:p>
            <a:endParaRPr lang="en-US" dirty="0"/>
          </a:p>
        </p:txBody>
      </p:sp>
      <p:sp>
        <p:nvSpPr>
          <p:cNvPr id="4" name="Espace réservé du numéro de diapositive 3">
            <a:extLst>
              <a:ext uri="{FF2B5EF4-FFF2-40B4-BE49-F238E27FC236}">
                <a16:creationId xmlns:a16="http://schemas.microsoft.com/office/drawing/2014/main" id="{989CBDFB-82EF-17B8-239F-64302C407E3B}"/>
              </a:ext>
            </a:extLst>
          </p:cNvPr>
          <p:cNvSpPr>
            <a:spLocks noGrp="1"/>
          </p:cNvSpPr>
          <p:nvPr>
            <p:ph type="sldNum" sz="quarter" idx="5"/>
          </p:nvPr>
        </p:nvSpPr>
        <p:spPr/>
        <p:txBody>
          <a:bodyPr/>
          <a:lstStyle/>
          <a:p>
            <a:fld id="{0BDB36D6-03F0-493F-83F0-E1D7DCB141C3}" type="slidenum">
              <a:rPr lang="pt-PT" smtClean="0"/>
              <a:t>28</a:t>
            </a:fld>
            <a:endParaRPr lang="pt-PT"/>
          </a:p>
        </p:txBody>
      </p:sp>
    </p:spTree>
    <p:extLst>
      <p:ext uri="{BB962C8B-B14F-4D97-AF65-F5344CB8AC3E}">
        <p14:creationId xmlns:p14="http://schemas.microsoft.com/office/powerpoint/2010/main" val="2802039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427D9-B95E-91C3-B65C-D12BFEBD4E2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2E11EC-3992-370A-6021-CE85B05F05F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C61A9C0-A2DD-3C25-9042-8D54CC3D8EF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729B522-FC7B-A4EE-A8EB-B481269B0400}"/>
              </a:ext>
            </a:extLst>
          </p:cNvPr>
          <p:cNvSpPr>
            <a:spLocks noGrp="1"/>
          </p:cNvSpPr>
          <p:nvPr>
            <p:ph type="sldNum" sz="quarter" idx="5"/>
          </p:nvPr>
        </p:nvSpPr>
        <p:spPr/>
        <p:txBody>
          <a:bodyPr/>
          <a:lstStyle/>
          <a:p>
            <a:fld id="{0BDB36D6-03F0-493F-83F0-E1D7DCB141C3}" type="slidenum">
              <a:rPr lang="pt-PT" smtClean="0"/>
              <a:t>32</a:t>
            </a:fld>
            <a:endParaRPr lang="pt-PT"/>
          </a:p>
        </p:txBody>
      </p:sp>
    </p:spTree>
    <p:extLst>
      <p:ext uri="{BB962C8B-B14F-4D97-AF65-F5344CB8AC3E}">
        <p14:creationId xmlns:p14="http://schemas.microsoft.com/office/powerpoint/2010/main" val="23048765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E7CE-F6D8-4911-B167-A0BF992C43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FA43A4-F9DC-571C-C25C-E3E5D79D8EC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637162-0E7C-DF4C-9136-CA3DCA19C89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09886A9C-386B-A561-CABF-F274BB2BB6DC}"/>
              </a:ext>
            </a:extLst>
          </p:cNvPr>
          <p:cNvSpPr>
            <a:spLocks noGrp="1"/>
          </p:cNvSpPr>
          <p:nvPr>
            <p:ph type="sldNum" sz="quarter" idx="5"/>
          </p:nvPr>
        </p:nvSpPr>
        <p:spPr/>
        <p:txBody>
          <a:bodyPr/>
          <a:lstStyle/>
          <a:p>
            <a:fld id="{0BDB36D6-03F0-493F-83F0-E1D7DCB141C3}" type="slidenum">
              <a:rPr lang="pt-PT" smtClean="0"/>
              <a:t>33</a:t>
            </a:fld>
            <a:endParaRPr lang="pt-PT"/>
          </a:p>
        </p:txBody>
      </p:sp>
    </p:spTree>
    <p:extLst>
      <p:ext uri="{BB962C8B-B14F-4D97-AF65-F5344CB8AC3E}">
        <p14:creationId xmlns:p14="http://schemas.microsoft.com/office/powerpoint/2010/main" val="455268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Designed to empower students to evaluate critically the information they encounter through algorithmic recommendations, rankings, and generative AI.</a:t>
            </a:r>
          </a:p>
          <a:p>
            <a:r>
              <a:rPr lang="en-US" sz="1200" dirty="0">
                <a:solidFill>
                  <a:srgbClr val="FFFFFF"/>
                </a:solidFill>
              </a:rPr>
              <a:t>2. Set on the alien planet of </a:t>
            </a:r>
            <a:r>
              <a:rPr lang="en-US" sz="1200" dirty="0" err="1">
                <a:solidFill>
                  <a:srgbClr val="FFFFFF"/>
                </a:solidFill>
              </a:rPr>
              <a:t>Eunope</a:t>
            </a:r>
            <a:r>
              <a:rPr lang="en-US" sz="1200" dirty="0">
                <a:solidFill>
                  <a:srgbClr val="FFFFFF"/>
                </a:solidFill>
              </a:rPr>
              <a:t>, the game follows the journey of the protagonist, human, as they help the </a:t>
            </a:r>
            <a:r>
              <a:rPr lang="en-US" sz="1200" dirty="0" err="1">
                <a:solidFill>
                  <a:srgbClr val="FFFFFF"/>
                </a:solidFill>
              </a:rPr>
              <a:t>Eunopeans</a:t>
            </a:r>
            <a:r>
              <a:rPr lang="en-US" sz="1200" dirty="0">
                <a:solidFill>
                  <a:srgbClr val="FFFFFF"/>
                </a:solidFill>
              </a:rPr>
              <a:t> uncover and understand the influence of algorithms and AI in their daily lives.</a:t>
            </a:r>
          </a:p>
          <a:p>
            <a:r>
              <a:rPr lang="en-US" sz="1200" dirty="0">
                <a:solidFill>
                  <a:srgbClr val="FFFFFF"/>
                </a:solidFill>
              </a:rPr>
              <a:t>3. The game’s objective is to uncover the truth behind various </a:t>
            </a:r>
            <a:r>
              <a:rPr lang="en-US" sz="1200" dirty="0" err="1">
                <a:solidFill>
                  <a:srgbClr val="FFFFFF"/>
                </a:solidFill>
              </a:rPr>
              <a:t>rumours</a:t>
            </a:r>
            <a:r>
              <a:rPr lang="en-US" sz="1200" dirty="0">
                <a:solidFill>
                  <a:srgbClr val="FFFFFF"/>
                </a:solidFill>
              </a:rPr>
              <a:t> received by the player while interacting with the aliens. Each </a:t>
            </a:r>
            <a:r>
              <a:rPr lang="en-US" sz="1200" dirty="0" err="1">
                <a:solidFill>
                  <a:srgbClr val="FFFFFF"/>
                </a:solidFill>
              </a:rPr>
              <a:t>rumour</a:t>
            </a:r>
            <a:r>
              <a:rPr lang="en-US" sz="1200" dirty="0">
                <a:solidFill>
                  <a:srgbClr val="FFFFFF"/>
                </a:solidFill>
              </a:rPr>
              <a:t> provides a series of clues that the player must investigate and piece together to reveal the reality.</a:t>
            </a:r>
          </a:p>
          <a:p>
            <a:pPr marL="0" marR="0" lvl="0" indent="0" algn="l" defTabSz="914400" rtl="0" eaLnBrk="1" fontAlgn="auto" latinLnBrk="0" hangingPunct="1">
              <a:lnSpc>
                <a:spcPct val="100000"/>
              </a:lnSpc>
              <a:spcBef>
                <a:spcPts val="0"/>
              </a:spcBef>
              <a:spcAft>
                <a:spcPts val="0"/>
              </a:spcAft>
              <a:buClrTx/>
              <a:buSzTx/>
              <a:buFontTx/>
              <a:buNone/>
              <a:tabLst/>
              <a:defRPr/>
            </a:pPr>
            <a:r>
              <a:rPr lang="pt-PT" dirty="0">
                <a:hlinkClick r:id="rId3"/>
              </a:rPr>
              <a:t>4. </a:t>
            </a:r>
            <a:r>
              <a:rPr lang="en-US" b="0" dirty="0">
                <a:hlinkClick r:id="rId3"/>
              </a:rPr>
              <a:t>GAME SET UP &amp; GUIDELINES HERE</a:t>
            </a:r>
            <a:r>
              <a:rPr lang="en-US" b="0" dirty="0"/>
              <a:t>: </a:t>
            </a:r>
            <a:r>
              <a:rPr lang="pt-PT" dirty="0">
                <a:hlinkClick r:id="rId3"/>
              </a:rPr>
              <a:t>https://docs.google.com/document/d/1BYFXfTv4XusXTu2zOSh5ezHXpzLcO8St/edit?usp=sharing&amp;ouid=106349609074524954985&amp;rtpof=true&amp;sd=true</a:t>
            </a:r>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36</a:t>
            </a:fld>
            <a:endParaRPr lang="pt-PT"/>
          </a:p>
        </p:txBody>
      </p:sp>
    </p:spTree>
    <p:extLst>
      <p:ext uri="{BB962C8B-B14F-4D97-AF65-F5344CB8AC3E}">
        <p14:creationId xmlns:p14="http://schemas.microsoft.com/office/powerpoint/2010/main" val="4065570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For teachers: The activity sheet should make it easier to have all students concentrate. Only the mini-games will be played for the intervention. The students may continue playing the game after the end of the session or at home as soon as it will be available online.</a:t>
            </a:r>
          </a:p>
          <a:p>
            <a:r>
              <a:rPr lang="pt-PT" dirty="0"/>
              <a:t>2. </a:t>
            </a:r>
            <a:r>
              <a:rPr lang="en-US" dirty="0"/>
              <a:t>Engaging students with the video game and minigames:</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 Organize the students by groups of two or three. Give them the activity sheet for the mini-games.  </a:t>
            </a:r>
          </a:p>
          <a:p>
            <a:pPr marL="0" marR="0" lvl="0" indent="0" defTabSz="457200" rtl="0" eaLnBrk="1" fontAlgn="auto" latinLnBrk="0" hangingPunct="1">
              <a:spcBef>
                <a:spcPts val="0"/>
              </a:spcBef>
              <a:spcAft>
                <a:spcPts val="0"/>
              </a:spcAft>
              <a:buClrTx/>
              <a:buSzTx/>
              <a:buNone/>
              <a:tabLst/>
              <a:defRPr/>
            </a:pPr>
            <a:r>
              <a:rPr kumimoji="0" lang="en-US" b="0" i="0" u="none" strike="noStrike" kern="1200" cap="none" spc="0" normalizeH="0" baseline="0" noProof="0" dirty="0">
                <a:ln>
                  <a:noFill/>
                </a:ln>
                <a:effectLst/>
                <a:uLnTx/>
                <a:uFillTx/>
                <a:latin typeface="Calibri" panose="020F0502020204030204"/>
                <a:ea typeface="+mn-ea"/>
                <a:cs typeface="+mn-cs"/>
              </a:rPr>
              <a:t>- Designate a student to record the </a:t>
            </a:r>
            <a:r>
              <a:rPr lang="en-US" dirty="0">
                <a:latin typeface="Calibri" panose="020F0502020204030204"/>
              </a:rPr>
              <a:t>results</a:t>
            </a:r>
            <a:r>
              <a:rPr kumimoji="0" lang="en-US" b="0" i="0" u="none" strike="noStrike" kern="1200" cap="none" spc="0" normalizeH="0" baseline="0" noProof="0" dirty="0">
                <a:ln>
                  <a:noFill/>
                </a:ln>
                <a:effectLst/>
                <a:uLnTx/>
                <a:uFillTx/>
                <a:latin typeface="Calibri" panose="020F0502020204030204"/>
                <a:ea typeface="+mn-ea"/>
                <a:cs typeface="+mn-cs"/>
              </a:rPr>
              <a:t> taken and fill in the activity sheet.</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 Encourage the class to take notes on </a:t>
            </a:r>
            <a:r>
              <a:rPr kumimoji="0" lang="en-US" b="0" i="0" u="none" strike="noStrike" kern="1200" cap="none" spc="0" normalizeH="0" baseline="0" noProof="0" dirty="0" err="1">
                <a:ln>
                  <a:noFill/>
                </a:ln>
                <a:effectLst/>
                <a:uLnTx/>
                <a:uFillTx/>
                <a:latin typeface="Calibri" panose="020F0502020204030204"/>
                <a:ea typeface="+mn-ea"/>
                <a:cs typeface="+mn-cs"/>
              </a:rPr>
              <a:t>i</a:t>
            </a:r>
            <a:r>
              <a:rPr kumimoji="0" lang="en-US" b="0" i="0" u="none" strike="noStrike" kern="1200" cap="none" spc="0" normalizeH="0" baseline="0" noProof="0" dirty="0">
                <a:ln>
                  <a:noFill/>
                </a:ln>
                <a:effectLst/>
                <a:uLnTx/>
                <a:uFillTx/>
                <a:latin typeface="Calibri" panose="020F0502020204030204"/>
                <a:ea typeface="+mn-ea"/>
                <a:cs typeface="+mn-cs"/>
              </a:rPr>
              <a:t>) their understanding of the content; ii) </a:t>
            </a:r>
            <a:r>
              <a:rPr lang="en-US" dirty="0">
                <a:latin typeface="Calibri" panose="020F0502020204030204"/>
              </a:rPr>
              <a:t>t</a:t>
            </a:r>
            <a:r>
              <a:rPr kumimoji="0" lang="en-US" b="0" i="0" u="none" strike="noStrike" kern="1200" cap="none" spc="0" normalizeH="0" baseline="0" noProof="0" dirty="0">
                <a:ln>
                  <a:noFill/>
                </a:ln>
                <a:effectLst/>
                <a:uLnTx/>
                <a:uFillTx/>
                <a:latin typeface="Calibri" panose="020F0502020204030204"/>
                <a:ea typeface="+mn-ea"/>
                <a:cs typeface="+mn-cs"/>
              </a:rPr>
              <a:t>he change in the characters' behaviors in the game.</a:t>
            </a:r>
          </a:p>
          <a:p>
            <a:pPr marR="0" lvl="0" defTabSz="457200" rtl="0" eaLnBrk="1" fontAlgn="auto" latinLnBrk="0" hangingPunct="1">
              <a:spcBef>
                <a:spcPts val="0"/>
              </a:spcBef>
              <a:spcAft>
                <a:spcPts val="0"/>
              </a:spcAft>
              <a:buClrTx/>
              <a:buSzTx/>
              <a:tabLst/>
              <a:defRPr/>
            </a:pPr>
            <a:r>
              <a:rPr kumimoji="0" lang="en-US" b="0" i="0" u="none" strike="noStrike" kern="1200" cap="none" spc="0" normalizeH="0" baseline="0" noProof="0" dirty="0">
                <a:ln>
                  <a:noFill/>
                </a:ln>
                <a:effectLst/>
                <a:uLnTx/>
                <a:uFillTx/>
                <a:latin typeface="Calibri" panose="020F0502020204030204"/>
                <a:ea typeface="+mn-ea"/>
                <a:cs typeface="+mn-cs"/>
              </a:rPr>
              <a:t>3. Organize a short debate with the students that should focus on topics such as:</a:t>
            </a:r>
          </a:p>
          <a:p>
            <a:pPr marL="171450" marR="0" lvl="0" indent="-171450" defTabSz="457200" rtl="0" eaLnBrk="1" fontAlgn="auto" latinLnBrk="0" hangingPunct="1">
              <a:spcBef>
                <a:spcPts val="0"/>
              </a:spcBef>
              <a:spcAft>
                <a:spcPts val="0"/>
              </a:spcAft>
              <a:buClrTx/>
              <a:buSzTx/>
              <a:buFontTx/>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What they learned about disinformation, democracy, and citizenship</a:t>
            </a:r>
          </a:p>
          <a:p>
            <a:pPr marL="171450" marR="0" lvl="0" indent="-171450" defTabSz="457200" rtl="0" eaLnBrk="1" fontAlgn="auto" latinLnBrk="0" hangingPunct="1">
              <a:spcBef>
                <a:spcPts val="0"/>
              </a:spcBef>
              <a:spcAft>
                <a:spcPts val="0"/>
              </a:spcAft>
              <a:buClrTx/>
              <a:buSzTx/>
              <a:buFontTx/>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Behaviors to observe when interacting online (ethics, safety, AI Act…)</a:t>
            </a:r>
          </a:p>
          <a:p>
            <a:pPr marL="171450" marR="0" lvl="0" indent="-171450" defTabSz="457200" rtl="0" eaLnBrk="1" fontAlgn="auto" latinLnBrk="0" hangingPunct="1">
              <a:spcBef>
                <a:spcPts val="0"/>
              </a:spcBef>
              <a:spcAft>
                <a:spcPts val="0"/>
              </a:spcAft>
              <a:buClrTx/>
              <a:buSzTx/>
              <a:buFontTx/>
              <a:buChar char="-"/>
              <a:tabLst/>
              <a:defRPr/>
            </a:pPr>
            <a:r>
              <a:rPr kumimoji="0" lang="en-US" b="0" i="0" u="none" strike="noStrike" kern="1200" cap="none" spc="0" normalizeH="0" baseline="0" noProof="0" dirty="0">
                <a:ln>
                  <a:noFill/>
                </a:ln>
                <a:effectLst/>
                <a:uLnTx/>
                <a:uFillTx/>
                <a:latin typeface="Calibri" panose="020F0502020204030204"/>
                <a:ea typeface="+mn-ea"/>
                <a:cs typeface="+mn-cs"/>
              </a:rPr>
              <a:t>Actions to take in support of the community</a:t>
            </a:r>
          </a:p>
          <a:p>
            <a:pPr marR="0" lvl="0" defTabSz="457200" rtl="0" eaLnBrk="1" fontAlgn="auto" latinLnBrk="0" hangingPunct="1">
              <a:spcBef>
                <a:spcPts val="0"/>
              </a:spcBef>
              <a:spcAft>
                <a:spcPts val="0"/>
              </a:spcAft>
              <a:buClrTx/>
              <a:buSzTx/>
              <a:tabLst/>
              <a:defRPr/>
            </a:pPr>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37</a:t>
            </a:fld>
            <a:endParaRPr lang="pt-PT"/>
          </a:p>
        </p:txBody>
      </p:sp>
    </p:spTree>
    <p:extLst>
      <p:ext uri="{BB962C8B-B14F-4D97-AF65-F5344CB8AC3E}">
        <p14:creationId xmlns:p14="http://schemas.microsoft.com/office/powerpoint/2010/main" val="1637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Teacher: this is a short ice-breaker, eye-opener: not more than 10 minutes. If you start your session late, it can be dropped.  Pointers to start the conversation : </a:t>
            </a:r>
            <a:r>
              <a:rPr lang="en-US" sz="1200" dirty="0">
                <a:solidFill>
                  <a:schemeClr val="tx1"/>
                </a:solidFill>
              </a:rPr>
              <a:t> Would the situation put democracy at risk? Who would have the means to resist and how? </a:t>
            </a:r>
          </a:p>
          <a:p>
            <a:endParaRPr lang="en-US" dirty="0"/>
          </a:p>
        </p:txBody>
      </p:sp>
      <p:sp>
        <p:nvSpPr>
          <p:cNvPr id="4" name="Espace réservé du numéro de diapositive 3"/>
          <p:cNvSpPr>
            <a:spLocks noGrp="1"/>
          </p:cNvSpPr>
          <p:nvPr>
            <p:ph type="sldNum" sz="quarter" idx="5"/>
          </p:nvPr>
        </p:nvSpPr>
        <p:spPr/>
        <p:txBody>
          <a:bodyPr/>
          <a:lstStyle/>
          <a:p>
            <a:fld id="{0BDB36D6-03F0-493F-83F0-E1D7DCB141C3}" type="slidenum">
              <a:rPr lang="pt-PT" smtClean="0"/>
              <a:t>5</a:t>
            </a:fld>
            <a:endParaRPr lang="pt-PT"/>
          </a:p>
        </p:txBody>
      </p:sp>
    </p:spTree>
    <p:extLst>
      <p:ext uri="{BB962C8B-B14F-4D97-AF65-F5344CB8AC3E}">
        <p14:creationId xmlns:p14="http://schemas.microsoft.com/office/powerpoint/2010/main" val="650340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For teachers: make sure the students remember words such as reactions, engagement, navigation history, browsing</a:t>
            </a:r>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6</a:t>
            </a:fld>
            <a:endParaRPr lang="pt-PT"/>
          </a:p>
        </p:txBody>
      </p:sp>
    </p:spTree>
    <p:extLst>
      <p:ext uri="{BB962C8B-B14F-4D97-AF65-F5344CB8AC3E}">
        <p14:creationId xmlns:p14="http://schemas.microsoft.com/office/powerpoint/2010/main" val="4174282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8</a:t>
            </a:fld>
            <a:endParaRPr lang="pt-PT"/>
          </a:p>
        </p:txBody>
      </p:sp>
    </p:spTree>
    <p:extLst>
      <p:ext uri="{BB962C8B-B14F-4D97-AF65-F5344CB8AC3E}">
        <p14:creationId xmlns:p14="http://schemas.microsoft.com/office/powerpoint/2010/main" val="220965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9</a:t>
            </a:fld>
            <a:endParaRPr lang="pt-PT"/>
          </a:p>
        </p:txBody>
      </p:sp>
    </p:spTree>
    <p:extLst>
      <p:ext uri="{BB962C8B-B14F-4D97-AF65-F5344CB8AC3E}">
        <p14:creationId xmlns:p14="http://schemas.microsoft.com/office/powerpoint/2010/main" val="334080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 Act of looking through or scanning information, usually online, without a specific goal in mind.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2. Your </a:t>
            </a:r>
            <a:r>
              <a:rPr lang="en-US" sz="1200" b="1" dirty="0"/>
              <a:t>browsing preferences and navigation habits</a:t>
            </a:r>
            <a:r>
              <a:rPr lang="en-US" sz="1200" dirty="0"/>
              <a:t> are compiled in </a:t>
            </a:r>
            <a:r>
              <a:rPr lang="en-US" sz="1200" b="1" dirty="0"/>
              <a:t>your user profile </a:t>
            </a:r>
            <a:r>
              <a:rPr lang="en-US" sz="1200" dirty="0"/>
              <a:t>by the </a:t>
            </a:r>
            <a:r>
              <a:rPr lang="en-US" sz="1200" b="1" dirty="0"/>
              <a:t>search engines and social media algorithms</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3. </a:t>
            </a:r>
            <a:r>
              <a:rPr lang="en-US" dirty="0"/>
              <a:t>Teachers: important to ensure that the students are aware of the user profile and how it is compiled: navigation history, habits, likes and dislikes, location, time spent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pt-PT" dirty="0"/>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10</a:t>
            </a:fld>
            <a:endParaRPr lang="pt-PT"/>
          </a:p>
        </p:txBody>
      </p:sp>
    </p:spTree>
    <p:extLst>
      <p:ext uri="{BB962C8B-B14F-4D97-AF65-F5344CB8AC3E}">
        <p14:creationId xmlns:p14="http://schemas.microsoft.com/office/powerpoint/2010/main" val="3355720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700DA-8DAA-679C-B3EA-8FE9CA468E3B}"/>
            </a:ext>
          </a:extLst>
        </p:cNvPr>
        <p:cNvGrpSpPr/>
        <p:nvPr/>
      </p:nvGrpSpPr>
      <p:grpSpPr>
        <a:xfrm>
          <a:off x="0" y="0"/>
          <a:ext cx="0" cy="0"/>
          <a:chOff x="0" y="0"/>
          <a:chExt cx="0" cy="0"/>
        </a:xfrm>
      </p:grpSpPr>
      <p:sp>
        <p:nvSpPr>
          <p:cNvPr id="2" name="Marcador de Posição da Imagem do Diapositivo 1">
            <a:extLst>
              <a:ext uri="{FF2B5EF4-FFF2-40B4-BE49-F238E27FC236}">
                <a16:creationId xmlns:a16="http://schemas.microsoft.com/office/drawing/2014/main" id="{95E7AF52-9B6E-5C75-FE82-8E23A363B53A}"/>
              </a:ext>
            </a:extLst>
          </p:cNvPr>
          <p:cNvSpPr>
            <a:spLocks noGrp="1" noRot="1" noChangeAspect="1"/>
          </p:cNvSpPr>
          <p:nvPr>
            <p:ph type="sldImg"/>
          </p:nvPr>
        </p:nvSpPr>
        <p:spPr/>
      </p:sp>
      <p:sp>
        <p:nvSpPr>
          <p:cNvPr id="3" name="Marcador de Posição de Notas 2">
            <a:extLst>
              <a:ext uri="{FF2B5EF4-FFF2-40B4-BE49-F238E27FC236}">
                <a16:creationId xmlns:a16="http://schemas.microsoft.com/office/drawing/2014/main" id="{02E9EF67-7BBA-1A63-D04F-1D676BAD4937}"/>
              </a:ext>
            </a:extLst>
          </p:cNvPr>
          <p:cNvSpPr>
            <a:spLocks noGrp="1"/>
          </p:cNvSpPr>
          <p:nvPr>
            <p:ph type="body" idx="1"/>
          </p:nvPr>
        </p:nvSpPr>
        <p:spPr/>
        <p:txBody>
          <a:bodyPr/>
          <a:lstStyle/>
          <a:p>
            <a:r>
              <a:rPr lang="en-US" sz="1200" dirty="0">
                <a:solidFill>
                  <a:srgbClr val="FFFFFF"/>
                </a:solidFill>
              </a:rPr>
              <a:t>1. </a:t>
            </a:r>
            <a:r>
              <a:rPr lang="en-US" dirty="0"/>
              <a:t>For teachers, full definition is here: engagement </a:t>
            </a:r>
            <a:r>
              <a:rPr lang="en-US" sz="1200" dirty="0">
                <a:solidFill>
                  <a:srgbClr val="FFFFFF"/>
                </a:solidFill>
              </a:rPr>
              <a:t>refers to the quality of the connection and interaction that an audience has with a particular content, which can involve emotional investment, </a:t>
            </a:r>
          </a:p>
          <a:p>
            <a:r>
              <a:rPr lang="en-US" sz="1200" dirty="0">
                <a:solidFill>
                  <a:srgbClr val="FFFFFF"/>
                </a:solidFill>
              </a:rPr>
              <a:t>cognitive involvement, and interaction such as comments and shares. For students important to underline the students’ </a:t>
            </a:r>
            <a:r>
              <a:rPr lang="en-US" sz="1200" dirty="0" err="1">
                <a:solidFill>
                  <a:srgbClr val="FFFFFF"/>
                </a:solidFill>
              </a:rPr>
              <a:t>behaviour</a:t>
            </a:r>
            <a:r>
              <a:rPr lang="en-US" sz="1200" dirty="0">
                <a:solidFill>
                  <a:srgbClr val="FFFFFF"/>
                </a:solidFill>
              </a:rPr>
              <a:t> (useful for the game): comments, shares, likes, downloads… (Lim &amp; Chai, 2015)</a:t>
            </a:r>
          </a:p>
          <a:p>
            <a:endParaRPr lang="en-US" sz="1200" dirty="0">
              <a:solidFill>
                <a:schemeClr val="tx1"/>
              </a:solidFill>
            </a:endParaRPr>
          </a:p>
          <a:p>
            <a:pPr algn="r"/>
            <a:r>
              <a:rPr lang="en-US" sz="1200" dirty="0">
                <a:solidFill>
                  <a:schemeClr val="tx1"/>
                </a:solidFill>
              </a:rPr>
              <a:t>(Lim &amp; Chai,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p>
            <a:endParaRPr lang="pt-PT" dirty="0"/>
          </a:p>
        </p:txBody>
      </p:sp>
      <p:sp>
        <p:nvSpPr>
          <p:cNvPr id="4" name="Marcador de Posição do Número do Diapositivo 3">
            <a:extLst>
              <a:ext uri="{FF2B5EF4-FFF2-40B4-BE49-F238E27FC236}">
                <a16:creationId xmlns:a16="http://schemas.microsoft.com/office/drawing/2014/main" id="{C6ECF058-639E-040B-3F37-FDDCEC873DAD}"/>
              </a:ext>
            </a:extLst>
          </p:cNvPr>
          <p:cNvSpPr>
            <a:spLocks noGrp="1"/>
          </p:cNvSpPr>
          <p:nvPr>
            <p:ph type="sldNum" sz="quarter" idx="5"/>
          </p:nvPr>
        </p:nvSpPr>
        <p:spPr/>
        <p:txBody>
          <a:bodyPr/>
          <a:lstStyle/>
          <a:p>
            <a:fld id="{0BDB36D6-03F0-493F-83F0-E1D7DCB141C3}" type="slidenum">
              <a:rPr lang="pt-PT" smtClean="0"/>
              <a:t>11</a:t>
            </a:fld>
            <a:endParaRPr lang="pt-PT"/>
          </a:p>
        </p:txBody>
      </p:sp>
    </p:spTree>
    <p:extLst>
      <p:ext uri="{BB962C8B-B14F-4D97-AF65-F5344CB8AC3E}">
        <p14:creationId xmlns:p14="http://schemas.microsoft.com/office/powerpoint/2010/main" val="138953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sz="1200" dirty="0">
                <a:solidFill>
                  <a:srgbClr val="FFFFFF"/>
                </a:solidFill>
              </a:rPr>
              <a:t>1. For teachers: Machine learning and AI is the ability of a computer system to learn, extract patterns and change in response to new data, without the help of a human being. </a:t>
            </a:r>
            <a:r>
              <a:rPr lang="en-US" sz="1000" dirty="0">
                <a:solidFill>
                  <a:srgbClr val="FFFFFF"/>
                </a:solidFill>
              </a:rPr>
              <a:t>(European Commission, 2022)</a:t>
            </a:r>
          </a:p>
        </p:txBody>
      </p:sp>
      <p:sp>
        <p:nvSpPr>
          <p:cNvPr id="4" name="Marcador de Posição do Número do Diapositivo 3"/>
          <p:cNvSpPr>
            <a:spLocks noGrp="1"/>
          </p:cNvSpPr>
          <p:nvPr>
            <p:ph type="sldNum" sz="quarter" idx="5"/>
          </p:nvPr>
        </p:nvSpPr>
        <p:spPr/>
        <p:txBody>
          <a:bodyPr/>
          <a:lstStyle/>
          <a:p>
            <a:fld id="{0BDB36D6-03F0-493F-83F0-E1D7DCB141C3}" type="slidenum">
              <a:rPr lang="pt-PT" smtClean="0"/>
              <a:t>12</a:t>
            </a:fld>
            <a:endParaRPr lang="pt-PT"/>
          </a:p>
        </p:txBody>
      </p:sp>
    </p:spTree>
    <p:extLst>
      <p:ext uri="{BB962C8B-B14F-4D97-AF65-F5344CB8AC3E}">
        <p14:creationId xmlns:p14="http://schemas.microsoft.com/office/powerpoint/2010/main" val="274990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pt-PT"/>
              <a:t>Clique para editar o estilo de título do Modelo Global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6/7/2025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6/7/2025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6/7/2025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6/7/2025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 do texto de Modelo Global</a:t>
            </a:r>
          </a:p>
        </p:txBody>
      </p:sp>
      <p:sp>
        <p:nvSpPr>
          <p:cNvPr id="4" name="Date Placeholder 3"/>
          <p:cNvSpPr>
            <a:spLocks noGrp="1"/>
          </p:cNvSpPr>
          <p:nvPr>
            <p:ph type="dt" sz="half" idx="10"/>
          </p:nvPr>
        </p:nvSpPr>
        <p:spPr/>
        <p:txBody>
          <a:bodyPr/>
          <a:lstStyle/>
          <a:p>
            <a:fld id="{20EBB0C4-6273-4C6E-B9BD-2EDC30F1CD52}" type="datetimeFigureOut">
              <a:rPr lang="en-US" dirty="0"/>
              <a:t>6/7/2025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6/7/2025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4" name="Content Placeholder 3"/>
          <p:cNvSpPr>
            <a:spLocks noGrp="1"/>
          </p:cNvSpPr>
          <p:nvPr>
            <p:ph sz="half" idx="2"/>
          </p:nvPr>
        </p:nvSpPr>
        <p:spPr>
          <a:xfrm>
            <a:off x="1097280" y="2582334"/>
            <a:ext cx="4937760" cy="33782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 do texto de Modelo Global</a:t>
            </a:r>
          </a:p>
        </p:txBody>
      </p:sp>
      <p:sp>
        <p:nvSpPr>
          <p:cNvPr id="6" name="Content Placeholder 5"/>
          <p:cNvSpPr>
            <a:spLocks noGrp="1"/>
          </p:cNvSpPr>
          <p:nvPr>
            <p:ph sz="quarter" idx="4"/>
          </p:nvPr>
        </p:nvSpPr>
        <p:spPr>
          <a:xfrm>
            <a:off x="6217920" y="2582334"/>
            <a:ext cx="4937760" cy="33782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6/7/2025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6/7/2025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6/7/2025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6/7/2025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pt-PT"/>
              <a:t>Clique para editar o estilo de título do Modelo Global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 do texto de Modelo Global</a:t>
            </a:r>
          </a:p>
        </p:txBody>
      </p:sp>
      <p:sp>
        <p:nvSpPr>
          <p:cNvPr id="5" name="Date Placeholder 4"/>
          <p:cNvSpPr>
            <a:spLocks noGrp="1"/>
          </p:cNvSpPr>
          <p:nvPr>
            <p:ph type="dt" sz="half" idx="10"/>
          </p:nvPr>
        </p:nvSpPr>
        <p:spPr/>
        <p:txBody>
          <a:bodyPr/>
          <a:lstStyle/>
          <a:p>
            <a:fld id="{C9CAD897-D46E-4AD2-BD9B-49DD3E640873}" type="datetimeFigureOut">
              <a:rPr lang="en-US" dirty="0"/>
              <a:t>6/7/2025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pt-PT"/>
              <a:t>Clique para editar os estilos do texto de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6/7/2025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maldita.es/malditobulo/20241129/hoax-demolition-dams-dana-ue-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lgowatch.eu/resources/quizze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tiie.w3.uvm.edu/blog/fighting-fake-new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theconversation.com/why-romanias-election-was-annulled-and-what-happens-next-24577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15F74-D53A-7500-3FFF-31D58DAD8F6E}"/>
              </a:ext>
            </a:extLst>
          </p:cNvPr>
          <p:cNvSpPr>
            <a:spLocks noGrp="1"/>
          </p:cNvSpPr>
          <p:nvPr>
            <p:ph type="ctrTitle"/>
          </p:nvPr>
        </p:nvSpPr>
        <p:spPr>
          <a:xfrm>
            <a:off x="1097280" y="1549614"/>
            <a:ext cx="10058400" cy="2775497"/>
          </a:xfrm>
        </p:spPr>
        <p:txBody>
          <a:bodyPr>
            <a:normAutofit/>
          </a:bodyPr>
          <a:lstStyle/>
          <a:p>
            <a:r>
              <a:rPr lang="en-US" sz="5400" dirty="0"/>
              <a:t>Becoming smart about Democratic challenges and disinformation</a:t>
            </a:r>
            <a:endParaRPr lang="pt-PT" sz="5400" dirty="0"/>
          </a:p>
        </p:txBody>
      </p:sp>
      <p:sp>
        <p:nvSpPr>
          <p:cNvPr id="3" name="Subtítulo 2">
            <a:extLst>
              <a:ext uri="{FF2B5EF4-FFF2-40B4-BE49-F238E27FC236}">
                <a16:creationId xmlns:a16="http://schemas.microsoft.com/office/drawing/2014/main" id="{87B84AA9-49AC-BD35-5CBA-58DE79048D53}"/>
              </a:ext>
            </a:extLst>
          </p:cNvPr>
          <p:cNvSpPr>
            <a:spLocks noGrp="1"/>
          </p:cNvSpPr>
          <p:nvPr>
            <p:ph type="subTitle" idx="1"/>
          </p:nvPr>
        </p:nvSpPr>
        <p:spPr/>
        <p:txBody>
          <a:bodyPr/>
          <a:lstStyle/>
          <a:p>
            <a:pPr algn="r"/>
            <a:r>
              <a:rPr lang="en-US" dirty="0"/>
              <a:t>Version for use with learners</a:t>
            </a:r>
            <a:endParaRPr lang="pt-PT" dirty="0"/>
          </a:p>
          <a:p>
            <a:pPr algn="r"/>
            <a:r>
              <a:rPr lang="pt-PT" dirty="0"/>
              <a:t>2025</a:t>
            </a:r>
          </a:p>
        </p:txBody>
      </p:sp>
      <p:pic>
        <p:nvPicPr>
          <p:cNvPr id="6" name="Imagem 5" descr="Uma imagem com Gráficos, Tipo de letra, design gráfico, captura de ecrã&#10;&#10;Descrição gerada automaticamente">
            <a:extLst>
              <a:ext uri="{FF2B5EF4-FFF2-40B4-BE49-F238E27FC236}">
                <a16:creationId xmlns:a16="http://schemas.microsoft.com/office/drawing/2014/main" id="{5FDF70DC-9B34-41CB-4B92-239B6C6C67BB}"/>
              </a:ext>
            </a:extLst>
          </p:cNvPr>
          <p:cNvPicPr>
            <a:picLocks noChangeAspect="1"/>
          </p:cNvPicPr>
          <p:nvPr/>
        </p:nvPicPr>
        <p:blipFill>
          <a:blip r:embed="rId2"/>
          <a:stretch>
            <a:fillRect/>
          </a:stretch>
        </p:blipFill>
        <p:spPr>
          <a:xfrm>
            <a:off x="1097280" y="436474"/>
            <a:ext cx="3958872" cy="954580"/>
          </a:xfrm>
          <a:prstGeom prst="rect">
            <a:avLst/>
          </a:prstGeom>
        </p:spPr>
      </p:pic>
      <p:sp>
        <p:nvSpPr>
          <p:cNvPr id="7" name="Date Placeholder 3">
            <a:extLst>
              <a:ext uri="{FF2B5EF4-FFF2-40B4-BE49-F238E27FC236}">
                <a16:creationId xmlns:a16="http://schemas.microsoft.com/office/drawing/2014/main" id="{BF034A72-FCA3-5C93-EE9C-AF8C250C5FF3}"/>
              </a:ext>
            </a:extLst>
          </p:cNvPr>
          <p:cNvSpPr>
            <a:spLocks noGrp="1"/>
          </p:cNvSpPr>
          <p:nvPr>
            <p:ph type="dt" sz="half" idx="10"/>
          </p:nvPr>
        </p:nvSpPr>
        <p:spPr>
          <a:xfrm>
            <a:off x="8745855" y="6459785"/>
            <a:ext cx="2472271" cy="365125"/>
          </a:xfrm>
        </p:spPr>
        <p:txBody>
          <a:bodyPr/>
          <a:lstStyle>
            <a:lvl1pPr algn="r">
              <a:defRPr/>
            </a:lvl1pPr>
          </a:lstStyle>
          <a:p>
            <a:fld id="{4BDF68E2-58F2-4D09-BE8B-E3BD06533059}" type="datetimeFigureOut">
              <a:rPr lang="en-US" smtClean="0"/>
              <a:pPr/>
              <a:t>6/7/2025</a:t>
            </a:fld>
            <a:endParaRPr lang="en-US" dirty="0"/>
          </a:p>
        </p:txBody>
      </p:sp>
      <p:sp>
        <p:nvSpPr>
          <p:cNvPr id="8" name="Footer Placeholder 4">
            <a:extLst>
              <a:ext uri="{FF2B5EF4-FFF2-40B4-BE49-F238E27FC236}">
                <a16:creationId xmlns:a16="http://schemas.microsoft.com/office/drawing/2014/main" id="{0FDCF9DA-ACB1-C98A-C641-E36EAB547305}"/>
              </a:ext>
            </a:extLst>
          </p:cNvPr>
          <p:cNvSpPr>
            <a:spLocks noGrp="1"/>
          </p:cNvSpPr>
          <p:nvPr>
            <p:ph type="ftr" sz="quarter" idx="11"/>
          </p:nvPr>
        </p:nvSpPr>
        <p:spPr>
          <a:xfrm>
            <a:off x="1104910" y="6459785"/>
            <a:ext cx="4822804" cy="365125"/>
          </a:xfrm>
        </p:spPr>
        <p:txBody>
          <a:bodyPr/>
          <a:lstStyle/>
          <a:p>
            <a:pPr algn="l"/>
            <a:r>
              <a:rPr lang="en-US" dirty="0"/>
              <a:t>ALGOWATCH - </a:t>
            </a:r>
            <a:r>
              <a:rPr lang="en-US" cap="none" dirty="0"/>
              <a:t>Decoding algorithms: media and AI literacy for all</a:t>
            </a:r>
            <a:endParaRPr lang="en-US" dirty="0"/>
          </a:p>
        </p:txBody>
      </p:sp>
      <p:pic>
        <p:nvPicPr>
          <p:cNvPr id="9" name="Imagem 8">
            <a:extLst>
              <a:ext uri="{FF2B5EF4-FFF2-40B4-BE49-F238E27FC236}">
                <a16:creationId xmlns:a16="http://schemas.microsoft.com/office/drawing/2014/main" id="{37EB8E67-5774-1AC4-082D-CF151F0CAB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7281" y="5721226"/>
            <a:ext cx="2599586" cy="579999"/>
          </a:xfrm>
          <a:prstGeom prst="rect">
            <a:avLst/>
          </a:prstGeom>
        </p:spPr>
      </p:pic>
    </p:spTree>
    <p:extLst>
      <p:ext uri="{BB962C8B-B14F-4D97-AF65-F5344CB8AC3E}">
        <p14:creationId xmlns:p14="http://schemas.microsoft.com/office/powerpoint/2010/main" val="4232266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F7046C-1693-3040-2BFB-D60A3BCB8479}"/>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B3763440-2311-2EE4-25CE-C51E3CB6AF6F}"/>
              </a:ext>
            </a:extLst>
          </p:cNvPr>
          <p:cNvPicPr>
            <a:picLocks noChangeAspect="1"/>
          </p:cNvPicPr>
          <p:nvPr/>
        </p:nvPicPr>
        <p:blipFill>
          <a:blip r:embed="rId3"/>
          <a:srcRect l="716" r="716"/>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DB15626F-D423-8D47-BFD5-2655A726E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B009B391-D017-F682-6340-B46E9DD583B7}"/>
              </a:ext>
            </a:extLst>
          </p:cNvPr>
          <p:cNvSpPr>
            <a:spLocks noGrp="1"/>
          </p:cNvSpPr>
          <p:nvPr>
            <p:ph type="title"/>
          </p:nvPr>
        </p:nvSpPr>
        <p:spPr>
          <a:xfrm>
            <a:off x="5124206" y="324922"/>
            <a:ext cx="6339840" cy="1666501"/>
          </a:xfrm>
        </p:spPr>
        <p:txBody>
          <a:bodyPr>
            <a:normAutofit/>
          </a:bodyPr>
          <a:lstStyle/>
          <a:p>
            <a:r>
              <a:rPr lang="pt-PT" dirty="0" err="1">
                <a:solidFill>
                  <a:schemeClr val="tx1"/>
                </a:solidFill>
              </a:rPr>
              <a:t>Browsing</a:t>
            </a:r>
            <a:endParaRPr lang="pt-PT" dirty="0">
              <a:solidFill>
                <a:schemeClr val="tx1"/>
              </a:solidFill>
            </a:endParaRPr>
          </a:p>
        </p:txBody>
      </p:sp>
      <p:sp>
        <p:nvSpPr>
          <p:cNvPr id="15" name="Rectangle 10">
            <a:extLst>
              <a:ext uri="{FF2B5EF4-FFF2-40B4-BE49-F238E27FC236}">
                <a16:creationId xmlns:a16="http://schemas.microsoft.com/office/drawing/2014/main" id="{1F96B639-5D7E-308C-7EB2-8E5A65DBB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C004AE06-BC61-0DAA-C04A-F567F017FB0A}"/>
              </a:ext>
            </a:extLst>
          </p:cNvPr>
          <p:cNvSpPr>
            <a:spLocks noGrp="1"/>
          </p:cNvSpPr>
          <p:nvPr>
            <p:ph idx="1"/>
          </p:nvPr>
        </p:nvSpPr>
        <p:spPr>
          <a:xfrm>
            <a:off x="5124206" y="2236303"/>
            <a:ext cx="6339840" cy="3475875"/>
          </a:xfrm>
        </p:spPr>
        <p:txBody>
          <a:bodyPr>
            <a:normAutofit/>
          </a:bodyPr>
          <a:lstStyle/>
          <a:p>
            <a:r>
              <a:rPr lang="en-US" sz="3000" dirty="0">
                <a:solidFill>
                  <a:schemeClr val="tx1"/>
                </a:solidFill>
              </a:rPr>
              <a:t>It’s like </a:t>
            </a:r>
            <a:r>
              <a:rPr lang="en-US" sz="3000" b="1" dirty="0">
                <a:solidFill>
                  <a:schemeClr val="tx1"/>
                </a:solidFill>
              </a:rPr>
              <a:t>casually exploring websites, social media, or videos </a:t>
            </a:r>
            <a:r>
              <a:rPr lang="en-US" sz="3000" dirty="0">
                <a:solidFill>
                  <a:schemeClr val="tx1"/>
                </a:solidFill>
              </a:rPr>
              <a:t>to see what interests you or to discover new things.</a:t>
            </a:r>
          </a:p>
          <a:p>
            <a:pPr marL="0" indent="0">
              <a:buNone/>
            </a:pPr>
            <a:endParaRPr lang="en-US" sz="1800" dirty="0">
              <a:solidFill>
                <a:srgbClr val="FFFFFF"/>
              </a:solidFill>
            </a:endParaRPr>
          </a:p>
        </p:txBody>
      </p:sp>
    </p:spTree>
    <p:extLst>
      <p:ext uri="{BB962C8B-B14F-4D97-AF65-F5344CB8AC3E}">
        <p14:creationId xmlns:p14="http://schemas.microsoft.com/office/powerpoint/2010/main" val="1782869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08103D-C2EA-F881-9240-42EA70E2EA80}"/>
            </a:ext>
          </a:extLst>
        </p:cNvPr>
        <p:cNvGrpSpPr/>
        <p:nvPr/>
      </p:nvGrpSpPr>
      <p:grpSpPr>
        <a:xfrm>
          <a:off x="0" y="0"/>
          <a:ext cx="0" cy="0"/>
          <a:chOff x="0" y="0"/>
          <a:chExt cx="0" cy="0"/>
        </a:xfrm>
      </p:grpSpPr>
      <p:sp>
        <p:nvSpPr>
          <p:cNvPr id="14" name="Rectangle 8">
            <a:extLst>
              <a:ext uri="{FF2B5EF4-FFF2-40B4-BE49-F238E27FC236}">
                <a16:creationId xmlns:a16="http://schemas.microsoft.com/office/drawing/2014/main" id="{6C68278F-537F-789A-6DD3-376E5ECAC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C38A57AE-003E-5FCE-95F4-0F3C7A764942}"/>
              </a:ext>
            </a:extLst>
          </p:cNvPr>
          <p:cNvSpPr>
            <a:spLocks noGrp="1"/>
          </p:cNvSpPr>
          <p:nvPr>
            <p:ph type="title"/>
          </p:nvPr>
        </p:nvSpPr>
        <p:spPr>
          <a:xfrm>
            <a:off x="5124206" y="324922"/>
            <a:ext cx="6339840" cy="1666501"/>
          </a:xfrm>
        </p:spPr>
        <p:txBody>
          <a:bodyPr>
            <a:normAutofit/>
          </a:bodyPr>
          <a:lstStyle/>
          <a:p>
            <a:r>
              <a:rPr lang="pt-PT" dirty="0" err="1">
                <a:solidFill>
                  <a:schemeClr val="tx1"/>
                </a:solidFill>
              </a:rPr>
              <a:t>Engagement</a:t>
            </a:r>
            <a:endParaRPr lang="pt-PT" dirty="0">
              <a:solidFill>
                <a:schemeClr val="tx1"/>
              </a:solidFill>
            </a:endParaRPr>
          </a:p>
        </p:txBody>
      </p:sp>
      <p:sp>
        <p:nvSpPr>
          <p:cNvPr id="15" name="Rectangle 10">
            <a:extLst>
              <a:ext uri="{FF2B5EF4-FFF2-40B4-BE49-F238E27FC236}">
                <a16:creationId xmlns:a16="http://schemas.microsoft.com/office/drawing/2014/main" id="{951FF44D-6052-7013-D7D9-DF7384C6C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BD11F0AF-F1E8-CAA3-0F09-1449276FE46A}"/>
              </a:ext>
            </a:extLst>
          </p:cNvPr>
          <p:cNvSpPr>
            <a:spLocks noGrp="1"/>
          </p:cNvSpPr>
          <p:nvPr>
            <p:ph idx="1"/>
          </p:nvPr>
        </p:nvSpPr>
        <p:spPr>
          <a:xfrm>
            <a:off x="5124206" y="2236303"/>
            <a:ext cx="6339840" cy="3475875"/>
          </a:xfrm>
        </p:spPr>
        <p:txBody>
          <a:bodyPr>
            <a:normAutofit/>
          </a:bodyPr>
          <a:lstStyle/>
          <a:p>
            <a:r>
              <a:rPr lang="en-US" sz="2400" b="0" i="0" dirty="0">
                <a:solidFill>
                  <a:srgbClr val="000000"/>
                </a:solidFill>
                <a:effectLst/>
                <a:latin typeface="Inter"/>
              </a:rPr>
              <a:t>Online engagement can vary, depending on </a:t>
            </a:r>
            <a:r>
              <a:rPr lang="en-US" sz="2400" b="0" i="0" dirty="0" err="1">
                <a:solidFill>
                  <a:srgbClr val="000000"/>
                </a:solidFill>
                <a:effectLst/>
                <a:latin typeface="Inter"/>
              </a:rPr>
              <a:t>behaviour</a:t>
            </a:r>
            <a:r>
              <a:rPr lang="en-US" sz="2400" b="0" i="0" dirty="0">
                <a:solidFill>
                  <a:srgbClr val="000000"/>
                </a:solidFill>
                <a:effectLst/>
                <a:latin typeface="Inter"/>
              </a:rPr>
              <a:t> through, for example, comments, shares, likes, and downloads...</a:t>
            </a:r>
            <a:endParaRPr lang="en-US" sz="2800" dirty="0">
              <a:solidFill>
                <a:schemeClr val="tx1"/>
              </a:solidFill>
            </a:endParaRPr>
          </a:p>
          <a:p>
            <a:pPr marL="0" indent="0">
              <a:buNone/>
            </a:pPr>
            <a:endParaRPr lang="en-US" sz="2800" dirty="0">
              <a:solidFill>
                <a:schemeClr val="tx1"/>
              </a:solidFill>
            </a:endParaRPr>
          </a:p>
        </p:txBody>
      </p:sp>
      <p:grpSp>
        <p:nvGrpSpPr>
          <p:cNvPr id="6" name="Agrupar 5">
            <a:extLst>
              <a:ext uri="{FF2B5EF4-FFF2-40B4-BE49-F238E27FC236}">
                <a16:creationId xmlns:a16="http://schemas.microsoft.com/office/drawing/2014/main" id="{438ED7E2-B286-8A14-E0FF-712C25D0229B}"/>
              </a:ext>
            </a:extLst>
          </p:cNvPr>
          <p:cNvGrpSpPr/>
          <p:nvPr/>
        </p:nvGrpSpPr>
        <p:grpSpPr>
          <a:xfrm>
            <a:off x="-11289" y="784578"/>
            <a:ext cx="4578972" cy="6073422"/>
            <a:chOff x="-11289" y="784578"/>
            <a:chExt cx="4578972" cy="6073422"/>
          </a:xfrm>
        </p:grpSpPr>
        <p:pic>
          <p:nvPicPr>
            <p:cNvPr id="13" name="Picture 4">
              <a:extLst>
                <a:ext uri="{FF2B5EF4-FFF2-40B4-BE49-F238E27FC236}">
                  <a16:creationId xmlns:a16="http://schemas.microsoft.com/office/drawing/2014/main" id="{948F2E0B-9FC4-667E-9D59-84B54A7D27BF}"/>
                </a:ext>
              </a:extLst>
            </p:cNvPr>
            <p:cNvPicPr>
              <a:picLocks noChangeAspect="1"/>
            </p:cNvPicPr>
            <p:nvPr/>
          </p:nvPicPr>
          <p:blipFill>
            <a:blip r:embed="rId3"/>
            <a:stretch/>
          </p:blipFill>
          <p:spPr>
            <a:xfrm>
              <a:off x="0" y="784578"/>
              <a:ext cx="4567683" cy="5288844"/>
            </a:xfrm>
            <a:prstGeom prst="rect">
              <a:avLst/>
            </a:prstGeom>
          </p:spPr>
        </p:pic>
        <p:sp>
          <p:nvSpPr>
            <p:cNvPr id="4" name="Retângulo 3">
              <a:extLst>
                <a:ext uri="{FF2B5EF4-FFF2-40B4-BE49-F238E27FC236}">
                  <a16:creationId xmlns:a16="http://schemas.microsoft.com/office/drawing/2014/main" id="{DF9DB72E-622D-CC2C-AE7E-2CD12CBFA114}"/>
                </a:ext>
              </a:extLst>
            </p:cNvPr>
            <p:cNvSpPr/>
            <p:nvPr/>
          </p:nvSpPr>
          <p:spPr>
            <a:xfrm>
              <a:off x="-11289" y="6208889"/>
              <a:ext cx="4578972" cy="64911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2708106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1"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2" name="Rectangle 13">
            <a:extLst>
              <a:ext uri="{FF2B5EF4-FFF2-40B4-BE49-F238E27FC236}">
                <a16:creationId xmlns:a16="http://schemas.microsoft.com/office/drawing/2014/main" id="{AFF43A89-FF65-44A9-BE4C-DC7389FF9C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3CBC4341-33FB-4D46-A7B4-62039B616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7">
            <a:extLst>
              <a:ext uri="{FF2B5EF4-FFF2-40B4-BE49-F238E27FC236}">
                <a16:creationId xmlns:a16="http://schemas.microsoft.com/office/drawing/2014/main" id="{89394C5B-B8DE-4221-8CA4-A30237DB32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3">
            <a:extLst>
              <a:ext uri="{FF2B5EF4-FFF2-40B4-BE49-F238E27FC236}">
                <a16:creationId xmlns:a16="http://schemas.microsoft.com/office/drawing/2014/main" id="{872F1E0C-83E4-AC42-B6E4-7A64ED46C9F2}"/>
              </a:ext>
            </a:extLst>
          </p:cNvPr>
          <p:cNvPicPr>
            <a:picLocks noGrp="1" noChangeAspect="1"/>
          </p:cNvPicPr>
          <p:nvPr>
            <p:ph type="pic" idx="1"/>
          </p:nvPr>
        </p:nvPicPr>
        <p:blipFill>
          <a:blip r:embed="rId3"/>
          <a:srcRect t="6057" r="-1" b="13845"/>
          <a:stretch/>
        </p:blipFill>
        <p:spPr>
          <a:xfrm>
            <a:off x="842772" y="841248"/>
            <a:ext cx="10506456" cy="5175504"/>
          </a:xfrm>
          <a:prstGeom prst="rect">
            <a:avLst/>
          </a:prstGeom>
        </p:spPr>
      </p:pic>
      <p:sp>
        <p:nvSpPr>
          <p:cNvPr id="6" name="CaixaDeTexto 5">
            <a:extLst>
              <a:ext uri="{FF2B5EF4-FFF2-40B4-BE49-F238E27FC236}">
                <a16:creationId xmlns:a16="http://schemas.microsoft.com/office/drawing/2014/main" id="{41488D95-B17E-4F2B-E0B0-005248379242}"/>
              </a:ext>
            </a:extLst>
          </p:cNvPr>
          <p:cNvSpPr txBox="1"/>
          <p:nvPr/>
        </p:nvSpPr>
        <p:spPr>
          <a:xfrm>
            <a:off x="9527828" y="5960531"/>
            <a:ext cx="1761063" cy="338554"/>
          </a:xfrm>
          <a:prstGeom prst="rect">
            <a:avLst/>
          </a:prstGeom>
          <a:noFill/>
        </p:spPr>
        <p:txBody>
          <a:bodyPr wrap="square" rtlCol="0">
            <a:spAutoFit/>
          </a:bodyPr>
          <a:lstStyle/>
          <a:p>
            <a:r>
              <a:rPr lang="pt-PT" sz="1600" dirty="0" err="1"/>
              <a:t>Source</a:t>
            </a:r>
            <a:r>
              <a:rPr lang="pt-PT" sz="1600" dirty="0"/>
              <a:t>: </a:t>
            </a:r>
            <a:r>
              <a:rPr lang="pt-PT" sz="1600" dirty="0" err="1"/>
              <a:t>Mapendo</a:t>
            </a:r>
            <a:endParaRPr lang="pt-PT" sz="1600" dirty="0"/>
          </a:p>
        </p:txBody>
      </p:sp>
    </p:spTree>
    <p:extLst>
      <p:ext uri="{BB962C8B-B14F-4D97-AF65-F5344CB8AC3E}">
        <p14:creationId xmlns:p14="http://schemas.microsoft.com/office/powerpoint/2010/main" val="126560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8EEABC-2011-1C2C-FC31-34ADA63736B6}"/>
            </a:ext>
          </a:extLst>
        </p:cNvPr>
        <p:cNvGrpSpPr/>
        <p:nvPr/>
      </p:nvGrpSpPr>
      <p:grpSpPr>
        <a:xfrm>
          <a:off x="0" y="0"/>
          <a:ext cx="0" cy="0"/>
          <a:chOff x="0" y="0"/>
          <a:chExt cx="0" cy="0"/>
        </a:xfrm>
      </p:grpSpPr>
      <p:pic>
        <p:nvPicPr>
          <p:cNvPr id="13" name="Picture 4" descr="Robô a pé ao bloquear a olhar para outros robots">
            <a:extLst>
              <a:ext uri="{FF2B5EF4-FFF2-40B4-BE49-F238E27FC236}">
                <a16:creationId xmlns:a16="http://schemas.microsoft.com/office/drawing/2014/main" id="{7018A56E-A5D8-4F38-FD7E-0682470DDF6F}"/>
              </a:ext>
            </a:extLst>
          </p:cNvPr>
          <p:cNvPicPr>
            <a:picLocks noChangeAspect="1"/>
          </p:cNvPicPr>
          <p:nvPr/>
        </p:nvPicPr>
        <p:blipFill>
          <a:blip r:embed="rId3"/>
          <a:srcRect l="31221" r="31221"/>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F4A1A35A-0122-C003-040A-B9E9E59557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905BCB11-2FA7-8C8A-3B90-9D27D38AE122}"/>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AI  &amp; AI </a:t>
            </a:r>
            <a:r>
              <a:rPr lang="pt-PT" dirty="0" err="1">
                <a:solidFill>
                  <a:schemeClr val="tx1"/>
                </a:solidFill>
              </a:rPr>
              <a:t>systems</a:t>
            </a:r>
            <a:endParaRPr lang="pt-PT" dirty="0">
              <a:solidFill>
                <a:schemeClr val="tx1"/>
              </a:solidFill>
            </a:endParaRPr>
          </a:p>
        </p:txBody>
      </p:sp>
      <p:sp>
        <p:nvSpPr>
          <p:cNvPr id="15" name="Rectangle 10">
            <a:extLst>
              <a:ext uri="{FF2B5EF4-FFF2-40B4-BE49-F238E27FC236}">
                <a16:creationId xmlns:a16="http://schemas.microsoft.com/office/drawing/2014/main" id="{5DEFADA5-417D-F521-6E7A-C319FE63C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A5BC6618-F4D1-0D22-415C-27541F7BEEB4}"/>
              </a:ext>
            </a:extLst>
          </p:cNvPr>
          <p:cNvSpPr>
            <a:spLocks noGrp="1"/>
          </p:cNvSpPr>
          <p:nvPr>
            <p:ph idx="1"/>
          </p:nvPr>
        </p:nvSpPr>
        <p:spPr>
          <a:xfrm>
            <a:off x="5124206" y="2236304"/>
            <a:ext cx="6339840" cy="4296774"/>
          </a:xfrm>
        </p:spPr>
        <p:txBody>
          <a:bodyPr>
            <a:normAutofit/>
          </a:bodyPr>
          <a:lstStyle/>
          <a:p>
            <a:r>
              <a:rPr lang="en-US" sz="2800" dirty="0">
                <a:solidFill>
                  <a:schemeClr val="tx1"/>
                </a:solidFill>
              </a:rPr>
              <a:t>AI refers to computer </a:t>
            </a:r>
            <a:r>
              <a:rPr lang="en-US" sz="2800" b="1" dirty="0">
                <a:solidFill>
                  <a:schemeClr val="tx1"/>
                </a:solidFill>
              </a:rPr>
              <a:t>programs that seek to imitate how humans</a:t>
            </a:r>
            <a:r>
              <a:rPr lang="en-US" sz="2800" dirty="0">
                <a:solidFill>
                  <a:schemeClr val="tx1"/>
                </a:solidFill>
              </a:rPr>
              <a:t> </a:t>
            </a:r>
            <a:r>
              <a:rPr lang="en-US" sz="2800" b="1" dirty="0">
                <a:solidFill>
                  <a:schemeClr val="tx1"/>
                </a:solidFill>
              </a:rPr>
              <a:t>solve problems</a:t>
            </a:r>
            <a:r>
              <a:rPr lang="en-US" sz="2800" dirty="0">
                <a:solidFill>
                  <a:schemeClr val="tx1"/>
                </a:solidFill>
              </a:rPr>
              <a:t>, </a:t>
            </a:r>
            <a:r>
              <a:rPr lang="en-US" sz="2800" b="1" dirty="0">
                <a:solidFill>
                  <a:schemeClr val="tx1"/>
                </a:solidFill>
              </a:rPr>
              <a:t> analyze data, create, have conversations</a:t>
            </a:r>
            <a:r>
              <a:rPr lang="en-US" sz="2800" dirty="0">
                <a:solidFill>
                  <a:schemeClr val="tx1"/>
                </a:solidFill>
              </a:rPr>
              <a:t>, etc.</a:t>
            </a:r>
          </a:p>
          <a:p>
            <a:r>
              <a:rPr lang="en-US" sz="2800" dirty="0">
                <a:solidFill>
                  <a:schemeClr val="tx1"/>
                </a:solidFill>
              </a:rPr>
              <a:t>AI systems results can be </a:t>
            </a:r>
            <a:r>
              <a:rPr lang="en-US" sz="2800" b="1" dirty="0">
                <a:solidFill>
                  <a:schemeClr val="tx1"/>
                </a:solidFill>
              </a:rPr>
              <a:t>difficult to distinguish from content created by humans</a:t>
            </a:r>
            <a:endParaRPr lang="pt-PT" sz="1800" b="1" dirty="0">
              <a:solidFill>
                <a:srgbClr val="FFFFFF"/>
              </a:solidFill>
            </a:endParaRPr>
          </a:p>
          <a:p>
            <a:endParaRPr lang="en-US" sz="2800" dirty="0">
              <a:solidFill>
                <a:schemeClr val="tx1"/>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4126636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C48FD84-7F12-A540-0AC6-42F76EB10180}"/>
              </a:ext>
            </a:extLst>
          </p:cNvPr>
          <p:cNvSpPr>
            <a:spLocks noGrp="1"/>
          </p:cNvSpPr>
          <p:nvPr>
            <p:ph type="title"/>
          </p:nvPr>
        </p:nvSpPr>
        <p:spPr>
          <a:xfrm>
            <a:off x="6411685" y="634946"/>
            <a:ext cx="5127171" cy="1450757"/>
          </a:xfrm>
        </p:spPr>
        <p:txBody>
          <a:bodyPr>
            <a:normAutofit/>
          </a:bodyPr>
          <a:lstStyle/>
          <a:p>
            <a:r>
              <a:rPr lang="pt-PT" dirty="0" err="1"/>
              <a:t>Prompt</a:t>
            </a:r>
            <a:endParaRPr lang="pt-PT" dirty="0"/>
          </a:p>
        </p:txBody>
      </p:sp>
      <p:pic>
        <p:nvPicPr>
          <p:cNvPr id="7" name="Graphic 6" descr="Open Quotation Mark">
            <a:extLst>
              <a:ext uri="{FF2B5EF4-FFF2-40B4-BE49-F238E27FC236}">
                <a16:creationId xmlns:a16="http://schemas.microsoft.com/office/drawing/2014/main" id="{ED218F04-EF99-258A-87C6-EAADB74F35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5C36DE80-B515-B767-CD8B-75E32D7DE9CF}"/>
              </a:ext>
            </a:extLst>
          </p:cNvPr>
          <p:cNvSpPr>
            <a:spLocks noGrp="1"/>
          </p:cNvSpPr>
          <p:nvPr>
            <p:ph idx="1"/>
          </p:nvPr>
        </p:nvSpPr>
        <p:spPr>
          <a:xfrm>
            <a:off x="6411684" y="2198914"/>
            <a:ext cx="5127172" cy="3670180"/>
          </a:xfrm>
        </p:spPr>
        <p:txBody>
          <a:bodyPr>
            <a:normAutofit/>
          </a:bodyPr>
          <a:lstStyle/>
          <a:p>
            <a:r>
              <a:rPr lang="en-US" sz="2800" dirty="0"/>
              <a:t>Can you write a poem in the manner of Paul Verlaine that evokes the risks of disinformation for democracy?</a:t>
            </a:r>
          </a:p>
          <a:p>
            <a:endParaRPr lang="pt-PT" dirty="0"/>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227154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1AF813-2D2F-4B78-9216-388AF161E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2" name="Rectangle 11">
            <a:extLst>
              <a:ext uri="{FF2B5EF4-FFF2-40B4-BE49-F238E27FC236}">
                <a16:creationId xmlns:a16="http://schemas.microsoft.com/office/drawing/2014/main" id="{C47181D2-95D5-4439-9BDF-14D4FDC7B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44B0DA43-239B-CF30-D123-C58E4BDE1CC2}"/>
              </a:ext>
            </a:extLst>
          </p:cNvPr>
          <p:cNvSpPr>
            <a:spLocks noGrp="1"/>
          </p:cNvSpPr>
          <p:nvPr>
            <p:ph type="title"/>
          </p:nvPr>
        </p:nvSpPr>
        <p:spPr>
          <a:xfrm>
            <a:off x="1097280" y="286603"/>
            <a:ext cx="10058400" cy="1450757"/>
          </a:xfrm>
        </p:spPr>
        <p:txBody>
          <a:bodyPr>
            <a:normAutofit/>
          </a:bodyPr>
          <a:lstStyle/>
          <a:p>
            <a:r>
              <a:rPr lang="pt-PT" dirty="0"/>
              <a:t>AI </a:t>
            </a:r>
            <a:r>
              <a:rPr lang="pt-PT" dirty="0" err="1"/>
              <a:t>systems</a:t>
            </a:r>
            <a:r>
              <a:rPr lang="pt-PT" dirty="0"/>
              <a:t> can…</a:t>
            </a:r>
          </a:p>
        </p:txBody>
      </p:sp>
      <p:graphicFrame>
        <p:nvGraphicFramePr>
          <p:cNvPr id="5" name="Marcador de Posição de Conteúdo 2">
            <a:extLst>
              <a:ext uri="{FF2B5EF4-FFF2-40B4-BE49-F238E27FC236}">
                <a16:creationId xmlns:a16="http://schemas.microsoft.com/office/drawing/2014/main" id="{A7E3D0C6-84DF-F2D5-E71E-AB86803A2377}"/>
              </a:ext>
            </a:extLst>
          </p:cNvPr>
          <p:cNvGraphicFramePr>
            <a:graphicFrameLocks noGrp="1"/>
          </p:cNvGraphicFramePr>
          <p:nvPr>
            <p:ph idx="1"/>
            <p:extLst>
              <p:ext uri="{D42A27DB-BD31-4B8C-83A1-F6EECF244321}">
                <p14:modId xmlns:p14="http://schemas.microsoft.com/office/powerpoint/2010/main" val="157337207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700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3FA414-BDCA-7371-A7F6-FCD6AC240A4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72532A-143A-6517-39D2-5A6712CF0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59FFBA-14FD-1F4B-F655-DC96165652AF}"/>
              </a:ext>
            </a:extLst>
          </p:cNvPr>
          <p:cNvSpPr>
            <a:spLocks noGrp="1"/>
          </p:cNvSpPr>
          <p:nvPr>
            <p:ph type="title"/>
          </p:nvPr>
        </p:nvSpPr>
        <p:spPr>
          <a:xfrm>
            <a:off x="6411685" y="634946"/>
            <a:ext cx="5127171" cy="1450757"/>
          </a:xfrm>
        </p:spPr>
        <p:txBody>
          <a:bodyPr>
            <a:normAutofit/>
          </a:bodyPr>
          <a:lstStyle/>
          <a:p>
            <a:r>
              <a:rPr lang="pt-PT" dirty="0" err="1"/>
              <a:t>Prompt</a:t>
            </a:r>
            <a:endParaRPr lang="pt-PT" dirty="0"/>
          </a:p>
        </p:txBody>
      </p:sp>
      <p:pic>
        <p:nvPicPr>
          <p:cNvPr id="7" name="Graphic 6" descr="Open Quotation Mark">
            <a:extLst>
              <a:ext uri="{FF2B5EF4-FFF2-40B4-BE49-F238E27FC236}">
                <a16:creationId xmlns:a16="http://schemas.microsoft.com/office/drawing/2014/main" id="{6A21E8DA-3BB1-2186-982D-E5383B1162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5132" y="645106"/>
            <a:ext cx="5247747" cy="5247747"/>
          </a:xfrm>
          <a:prstGeom prst="rect">
            <a:avLst/>
          </a:prstGeom>
        </p:spPr>
      </p:pic>
      <p:cxnSp>
        <p:nvCxnSpPr>
          <p:cNvPr id="12" name="Straight Connector 11">
            <a:extLst>
              <a:ext uri="{FF2B5EF4-FFF2-40B4-BE49-F238E27FC236}">
                <a16:creationId xmlns:a16="http://schemas.microsoft.com/office/drawing/2014/main" id="{EB1477EB-7789-DDB0-4B84-45141E3E8F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Marcador de Posição de Conteúdo 2">
            <a:extLst>
              <a:ext uri="{FF2B5EF4-FFF2-40B4-BE49-F238E27FC236}">
                <a16:creationId xmlns:a16="http://schemas.microsoft.com/office/drawing/2014/main" id="{72EC5317-1A3F-CC42-B5CD-07A76DAC8FFB}"/>
              </a:ext>
            </a:extLst>
          </p:cNvPr>
          <p:cNvSpPr>
            <a:spLocks noGrp="1"/>
          </p:cNvSpPr>
          <p:nvPr>
            <p:ph idx="1"/>
          </p:nvPr>
        </p:nvSpPr>
        <p:spPr>
          <a:xfrm>
            <a:off x="6411684" y="2198914"/>
            <a:ext cx="5127172" cy="3670180"/>
          </a:xfrm>
        </p:spPr>
        <p:txBody>
          <a:bodyPr>
            <a:normAutofit/>
          </a:bodyPr>
          <a:lstStyle/>
          <a:p>
            <a:r>
              <a:rPr lang="en-US" sz="2400" dirty="0"/>
              <a:t>Draw me a handicapped person</a:t>
            </a:r>
            <a:r>
              <a:rPr lang="pt-PT" sz="2400" dirty="0"/>
              <a:t>.</a:t>
            </a:r>
            <a:endParaRPr lang="en-US" sz="2400" dirty="0"/>
          </a:p>
        </p:txBody>
      </p:sp>
      <p:sp>
        <p:nvSpPr>
          <p:cNvPr id="14" name="Rectangle 13">
            <a:extLst>
              <a:ext uri="{FF2B5EF4-FFF2-40B4-BE49-F238E27FC236}">
                <a16:creationId xmlns:a16="http://schemas.microsoft.com/office/drawing/2014/main" id="{5E8689C0-FBBD-FDA8-47D6-E6A08C50D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6" name="Rectangle 15">
            <a:extLst>
              <a:ext uri="{FF2B5EF4-FFF2-40B4-BE49-F238E27FC236}">
                <a16:creationId xmlns:a16="http://schemas.microsoft.com/office/drawing/2014/main" id="{1A611352-B977-3A14-DE51-C8C0893269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166584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6">
            <a:extLst>
              <a:ext uri="{FF2B5EF4-FFF2-40B4-BE49-F238E27FC236}">
                <a16:creationId xmlns:a16="http://schemas.microsoft.com/office/drawing/2014/main" id="{EED13FBA-73BF-D4AB-F476-0C0565A97A68}"/>
              </a:ext>
            </a:extLst>
          </p:cNvPr>
          <p:cNvPicPr>
            <a:picLocks noChangeAspect="1"/>
          </p:cNvPicPr>
          <p:nvPr/>
        </p:nvPicPr>
        <p:blipFill>
          <a:blip r:embed="rId3"/>
          <a:stretch>
            <a:fillRect/>
          </a:stretch>
        </p:blipFill>
        <p:spPr>
          <a:xfrm>
            <a:off x="5903748" y="844550"/>
            <a:ext cx="4645976" cy="5168900"/>
          </a:xfrm>
          <a:prstGeom prst="rect">
            <a:avLst/>
          </a:prstGeom>
        </p:spPr>
      </p:pic>
      <p:graphicFrame>
        <p:nvGraphicFramePr>
          <p:cNvPr id="7" name="Marcador de Posição do Texto 3">
            <a:extLst>
              <a:ext uri="{FF2B5EF4-FFF2-40B4-BE49-F238E27FC236}">
                <a16:creationId xmlns:a16="http://schemas.microsoft.com/office/drawing/2014/main" id="{14BCA329-C42F-5A78-58BD-CCB20C946A97}"/>
              </a:ext>
            </a:extLst>
          </p:cNvPr>
          <p:cNvGraphicFramePr/>
          <p:nvPr>
            <p:extLst>
              <p:ext uri="{D42A27DB-BD31-4B8C-83A1-F6EECF244321}">
                <p14:modId xmlns:p14="http://schemas.microsoft.com/office/powerpoint/2010/main" val="17894429"/>
              </p:ext>
            </p:extLst>
          </p:nvPr>
        </p:nvGraphicFramePr>
        <p:xfrm>
          <a:off x="457200" y="699911"/>
          <a:ext cx="3200400" cy="56052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35773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C6E877-F437-4E0C-2ABE-236BE2191498}"/>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920ECD59-72F6-FBA8-20DD-1FA817DBFEE2}"/>
              </a:ext>
            </a:extLst>
          </p:cNvPr>
          <p:cNvPicPr>
            <a:picLocks noChangeAspect="1"/>
          </p:cNvPicPr>
          <p:nvPr/>
        </p:nvPicPr>
        <p:blipFill>
          <a:blip r:embed="rId3"/>
          <a:srcRect l="1824" r="1824"/>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F6EC438F-6CE8-3A37-68EC-DB5C298A2C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BF97EEF-3405-291B-1AE1-EF80155794DD}"/>
              </a:ext>
            </a:extLst>
          </p:cNvPr>
          <p:cNvSpPr>
            <a:spLocks noGrp="1"/>
          </p:cNvSpPr>
          <p:nvPr>
            <p:ph type="title"/>
          </p:nvPr>
        </p:nvSpPr>
        <p:spPr>
          <a:xfrm>
            <a:off x="5124206" y="324922"/>
            <a:ext cx="6339840" cy="1666501"/>
          </a:xfrm>
        </p:spPr>
        <p:txBody>
          <a:bodyPr>
            <a:normAutofit/>
          </a:bodyPr>
          <a:lstStyle/>
          <a:p>
            <a:r>
              <a:rPr lang="pt-PT" dirty="0">
                <a:solidFill>
                  <a:schemeClr val="tx1"/>
                </a:solidFill>
              </a:rPr>
              <a:t>AI  </a:t>
            </a:r>
            <a:r>
              <a:rPr lang="pt-PT" dirty="0" err="1">
                <a:solidFill>
                  <a:schemeClr val="tx1"/>
                </a:solidFill>
              </a:rPr>
              <a:t>Act</a:t>
            </a:r>
            <a:endParaRPr lang="pt-PT" dirty="0">
              <a:solidFill>
                <a:schemeClr val="tx1"/>
              </a:solidFill>
            </a:endParaRPr>
          </a:p>
        </p:txBody>
      </p:sp>
      <p:sp>
        <p:nvSpPr>
          <p:cNvPr id="15" name="Rectangle 10">
            <a:extLst>
              <a:ext uri="{FF2B5EF4-FFF2-40B4-BE49-F238E27FC236}">
                <a16:creationId xmlns:a16="http://schemas.microsoft.com/office/drawing/2014/main" id="{C29F8199-2E10-4946-4557-CEF6E5A17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1FA6403D-1D7F-79A9-955D-138B7ACD867D}"/>
              </a:ext>
            </a:extLst>
          </p:cNvPr>
          <p:cNvSpPr>
            <a:spLocks noGrp="1"/>
          </p:cNvSpPr>
          <p:nvPr>
            <p:ph idx="1"/>
          </p:nvPr>
        </p:nvSpPr>
        <p:spPr>
          <a:xfrm>
            <a:off x="5124206" y="2236304"/>
            <a:ext cx="6339840" cy="4296774"/>
          </a:xfrm>
        </p:spPr>
        <p:txBody>
          <a:bodyPr>
            <a:normAutofit/>
          </a:bodyPr>
          <a:lstStyle/>
          <a:p>
            <a:r>
              <a:rPr lang="en-US" sz="2800" dirty="0">
                <a:solidFill>
                  <a:schemeClr val="tx1"/>
                </a:solidFill>
              </a:rPr>
              <a:t>Aims to ensure that AI systems providers:</a:t>
            </a:r>
          </a:p>
          <a:p>
            <a:r>
              <a:rPr lang="en-US" sz="2800" dirty="0">
                <a:solidFill>
                  <a:schemeClr val="tx1"/>
                </a:solidFill>
              </a:rPr>
              <a:t>- respect the classified levels of “risk”</a:t>
            </a:r>
          </a:p>
          <a:p>
            <a:r>
              <a:rPr lang="en-US" sz="2800" dirty="0">
                <a:solidFill>
                  <a:schemeClr val="tx1"/>
                </a:solidFill>
              </a:rPr>
              <a:t>- follow the mandatory requirements</a:t>
            </a:r>
          </a:p>
          <a:p>
            <a:endParaRPr lang="en-US" sz="2800" dirty="0">
              <a:solidFill>
                <a:schemeClr val="tx1"/>
              </a:solidFill>
            </a:endParaRPr>
          </a:p>
          <a:p>
            <a:r>
              <a:rPr lang="en-US" sz="2800" dirty="0">
                <a:solidFill>
                  <a:schemeClr val="tx1"/>
                </a:solidFill>
              </a:rPr>
              <a:t>Particular attention is paid to </a:t>
            </a:r>
            <a:r>
              <a:rPr lang="en-US" sz="2800" b="1" dirty="0">
                <a:solidFill>
                  <a:schemeClr val="tx1"/>
                </a:solidFill>
              </a:rPr>
              <a:t>data privacy of users as well as deepfakes.</a:t>
            </a:r>
          </a:p>
          <a:p>
            <a:endParaRPr lang="en-US" sz="2800" dirty="0">
              <a:solidFill>
                <a:schemeClr val="tx1"/>
              </a:solidFill>
            </a:endParaRPr>
          </a:p>
          <a:p>
            <a:endParaRPr lang="en-US" sz="2800" dirty="0">
              <a:solidFill>
                <a:schemeClr val="tx1"/>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99082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4438A4-4D75-0E1B-32D7-EAA68CB7BE60}"/>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D2D227D-C8A9-89F6-F1C0-585D55522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6ED3A75-2465-324F-1AC6-ED7B9FBF6B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5D88FA-6B41-D8BF-BA8D-0DAA4158A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A003CDA9-A72E-2BAF-B909-7D673D2E544B}"/>
              </a:ext>
            </a:extLst>
          </p:cNvPr>
          <p:cNvPicPr>
            <a:picLocks noChangeAspect="1"/>
          </p:cNvPicPr>
          <p:nvPr/>
        </p:nvPicPr>
        <p:blipFill>
          <a:blip r:embed="rId2"/>
          <a:stretch>
            <a:fillRect/>
          </a:stretch>
        </p:blipFill>
        <p:spPr>
          <a:xfrm>
            <a:off x="515254" y="960896"/>
            <a:ext cx="11179014" cy="4943958"/>
          </a:xfrm>
          <a:prstGeom prst="rect">
            <a:avLst/>
          </a:prstGeom>
        </p:spPr>
      </p:pic>
    </p:spTree>
    <p:extLst>
      <p:ext uri="{BB962C8B-B14F-4D97-AF65-F5344CB8AC3E}">
        <p14:creationId xmlns:p14="http://schemas.microsoft.com/office/powerpoint/2010/main" val="1191378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591CA75-DC0D-41A8-EBB0-4C4091883BE5}"/>
              </a:ext>
            </a:extLst>
          </p:cNvPr>
          <p:cNvSpPr>
            <a:spLocks noGrp="1"/>
          </p:cNvSpPr>
          <p:nvPr>
            <p:ph type="title"/>
          </p:nvPr>
        </p:nvSpPr>
        <p:spPr>
          <a:xfrm>
            <a:off x="1066800" y="5252936"/>
            <a:ext cx="10058400" cy="1028715"/>
          </a:xfrm>
        </p:spPr>
        <p:txBody>
          <a:bodyPr>
            <a:normAutofit/>
          </a:bodyPr>
          <a:lstStyle/>
          <a:p>
            <a:pPr algn="ctr"/>
            <a:r>
              <a:rPr lang="pt-PT" dirty="0" err="1">
                <a:solidFill>
                  <a:srgbClr val="FFFFFF"/>
                </a:solidFill>
              </a:rPr>
              <a:t>Table</a:t>
            </a:r>
            <a:r>
              <a:rPr lang="pt-PT" dirty="0">
                <a:solidFill>
                  <a:srgbClr val="FFFFFF"/>
                </a:solidFill>
              </a:rPr>
              <a:t> </a:t>
            </a:r>
            <a:r>
              <a:rPr lang="pt-PT" dirty="0" err="1">
                <a:solidFill>
                  <a:srgbClr val="FFFFFF"/>
                </a:solidFill>
              </a:rPr>
              <a:t>of</a:t>
            </a:r>
            <a:r>
              <a:rPr lang="pt-PT" dirty="0">
                <a:solidFill>
                  <a:srgbClr val="FFFFFF"/>
                </a:solidFill>
              </a:rPr>
              <a:t> </a:t>
            </a:r>
            <a:r>
              <a:rPr lang="pt-PT" dirty="0" err="1">
                <a:solidFill>
                  <a:srgbClr val="FFFFFF"/>
                </a:solidFill>
              </a:rPr>
              <a:t>contents</a:t>
            </a:r>
            <a:br>
              <a:rPr lang="pt-PT" dirty="0">
                <a:solidFill>
                  <a:srgbClr val="FFFFFF"/>
                </a:solidFill>
              </a:rPr>
            </a:br>
            <a:r>
              <a:rPr lang="pt-PT" sz="2000" dirty="0">
                <a:solidFill>
                  <a:srgbClr val="FFFFFF"/>
                </a:solidFill>
              </a:rPr>
              <a:t>(</a:t>
            </a:r>
            <a:r>
              <a:rPr lang="pt-PT" sz="2000" dirty="0" err="1">
                <a:solidFill>
                  <a:srgbClr val="FFFFFF"/>
                </a:solidFill>
              </a:rPr>
              <a:t>All</a:t>
            </a:r>
            <a:r>
              <a:rPr lang="pt-PT" sz="2000" dirty="0">
                <a:solidFill>
                  <a:srgbClr val="FFFFFF"/>
                </a:solidFill>
              </a:rPr>
              <a:t> </a:t>
            </a:r>
            <a:r>
              <a:rPr lang="pt-PT" sz="2000" dirty="0" err="1">
                <a:solidFill>
                  <a:srgbClr val="FFFFFF"/>
                </a:solidFill>
              </a:rPr>
              <a:t>the</a:t>
            </a:r>
            <a:r>
              <a:rPr lang="pt-PT" sz="2000" dirty="0">
                <a:solidFill>
                  <a:srgbClr val="FFFFFF"/>
                </a:solidFill>
              </a:rPr>
              <a:t> </a:t>
            </a:r>
            <a:r>
              <a:rPr lang="pt-PT" sz="2000" dirty="0" err="1">
                <a:solidFill>
                  <a:srgbClr val="FFFFFF"/>
                </a:solidFill>
              </a:rPr>
              <a:t>images</a:t>
            </a:r>
            <a:r>
              <a:rPr lang="pt-PT" sz="2000" dirty="0">
                <a:solidFill>
                  <a:srgbClr val="FFFFFF"/>
                </a:solidFill>
              </a:rPr>
              <a:t> </a:t>
            </a:r>
            <a:r>
              <a:rPr lang="pt-PT" sz="2000" dirty="0" err="1">
                <a:solidFill>
                  <a:srgbClr val="FFFFFF"/>
                </a:solidFill>
              </a:rPr>
              <a:t>used</a:t>
            </a:r>
            <a:r>
              <a:rPr lang="pt-PT" sz="2000" dirty="0">
                <a:solidFill>
                  <a:srgbClr val="FFFFFF"/>
                </a:solidFill>
              </a:rPr>
              <a:t> are copyright free)</a:t>
            </a:r>
          </a:p>
        </p:txBody>
      </p:sp>
      <p:sp>
        <p:nvSpPr>
          <p:cNvPr id="14" name="Rectangle 13">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5" name="Marcador de Posição de Conteúdo 2">
            <a:extLst>
              <a:ext uri="{FF2B5EF4-FFF2-40B4-BE49-F238E27FC236}">
                <a16:creationId xmlns:a16="http://schemas.microsoft.com/office/drawing/2014/main" id="{6823F6C6-374B-4C6A-EEBD-2173D7C5CF0D}"/>
              </a:ext>
            </a:extLst>
          </p:cNvPr>
          <p:cNvGraphicFramePr>
            <a:graphicFrameLocks noGrp="1"/>
          </p:cNvGraphicFramePr>
          <p:nvPr>
            <p:ph idx="1"/>
            <p:extLst>
              <p:ext uri="{D42A27DB-BD31-4B8C-83A1-F6EECF244321}">
                <p14:modId xmlns:p14="http://schemas.microsoft.com/office/powerpoint/2010/main" val="323971925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13869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910ED118-1CD4-2275-BAB0-054E00D44045}"/>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F52F93-DD9B-4BB6-B5B3-657FB8A19734}"/>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a:solidFill>
                  <a:schemeClr val="tx2"/>
                </a:solidFill>
              </a:rPr>
              <a:t>What did you discover ? What do you remember ? </a:t>
            </a:r>
          </a:p>
        </p:txBody>
      </p:sp>
      <p:cxnSp>
        <p:nvCxnSpPr>
          <p:cNvPr id="23" name="Straight Connector 1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31750270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95514-6973-C369-E048-F74A4BD5A91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AB9C63F-E9B7-AD69-582E-594F8EDF5DFF}"/>
              </a:ext>
            </a:extLst>
          </p:cNvPr>
          <p:cNvSpPr>
            <a:spLocks noGrp="1"/>
          </p:cNvSpPr>
          <p:nvPr>
            <p:ph type="title"/>
          </p:nvPr>
        </p:nvSpPr>
        <p:spPr/>
        <p:txBody>
          <a:bodyPr/>
          <a:lstStyle/>
          <a:p>
            <a:r>
              <a:rPr lang="pt-PT" dirty="0"/>
              <a:t>2. </a:t>
            </a:r>
            <a:r>
              <a:rPr lang="pt-PT" dirty="0" err="1"/>
              <a:t>Exploring</a:t>
            </a:r>
            <a:r>
              <a:rPr lang="pt-PT" dirty="0"/>
              <a:t> </a:t>
            </a:r>
            <a:r>
              <a:rPr lang="pt-PT" dirty="0" err="1"/>
              <a:t>quizzes</a:t>
            </a:r>
            <a:endParaRPr lang="pt-PT" dirty="0"/>
          </a:p>
        </p:txBody>
      </p:sp>
      <p:sp>
        <p:nvSpPr>
          <p:cNvPr id="3" name="Marcador de Posição do Texto 2">
            <a:extLst>
              <a:ext uri="{FF2B5EF4-FFF2-40B4-BE49-F238E27FC236}">
                <a16:creationId xmlns:a16="http://schemas.microsoft.com/office/drawing/2014/main" id="{0D4280DB-CC68-966D-AE70-B7D833D76571}"/>
              </a:ext>
            </a:extLst>
          </p:cNvPr>
          <p:cNvSpPr>
            <a:spLocks noGrp="1"/>
          </p:cNvSpPr>
          <p:nvPr>
            <p:ph type="body" idx="1"/>
          </p:nvPr>
        </p:nvSpPr>
        <p:spPr/>
        <p:txBody>
          <a:bodyPr/>
          <a:lstStyle/>
          <a:p>
            <a:pPr lvl="0"/>
            <a:r>
              <a:rPr lang="en-US" dirty="0"/>
              <a:t>Fake news, Disinformation, digital citizenship</a:t>
            </a:r>
            <a:endParaRPr lang="pt-PT" dirty="0"/>
          </a:p>
        </p:txBody>
      </p:sp>
    </p:spTree>
    <p:extLst>
      <p:ext uri="{BB962C8B-B14F-4D97-AF65-F5344CB8AC3E}">
        <p14:creationId xmlns:p14="http://schemas.microsoft.com/office/powerpoint/2010/main" val="656534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8BCC3B6-842D-2775-8013-D9A9BAC6605E}"/>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CECB3B9A-21F1-6D0C-2B9B-02848462FBED}"/>
              </a:ext>
            </a:extLst>
          </p:cNvPr>
          <p:cNvPicPr>
            <a:picLocks noChangeAspect="1"/>
          </p:cNvPicPr>
          <p:nvPr/>
        </p:nvPicPr>
        <p:blipFill>
          <a:blip r:embed="rId2"/>
          <a:srcRect l="35813" r="26630"/>
          <a:stretch/>
        </p:blipFill>
        <p:spPr>
          <a:xfrm>
            <a:off x="20" y="10"/>
            <a:ext cx="4578952" cy="6857990"/>
          </a:xfrm>
          <a:prstGeom prst="rect">
            <a:avLst/>
          </a:prstGeom>
        </p:spPr>
      </p:pic>
      <p:sp>
        <p:nvSpPr>
          <p:cNvPr id="20" name="Rectangle 19">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B52ABFC7-2BD6-4563-A1EC-1873607E2FAD}"/>
              </a:ext>
            </a:extLst>
          </p:cNvPr>
          <p:cNvSpPr>
            <a:spLocks noGrp="1"/>
          </p:cNvSpPr>
          <p:nvPr>
            <p:ph type="title"/>
          </p:nvPr>
        </p:nvSpPr>
        <p:spPr>
          <a:xfrm>
            <a:off x="5124206" y="516835"/>
            <a:ext cx="6339840" cy="1666501"/>
          </a:xfrm>
        </p:spPr>
        <p:txBody>
          <a:bodyPr>
            <a:normAutofit/>
          </a:bodyPr>
          <a:lstStyle/>
          <a:p>
            <a:r>
              <a:rPr lang="pt-PT" sz="4000" dirty="0" err="1">
                <a:solidFill>
                  <a:schemeClr val="tx1"/>
                </a:solidFill>
              </a:rPr>
              <a:t>Disinformation</a:t>
            </a:r>
            <a:endParaRPr lang="pt-PT" sz="4000" dirty="0">
              <a:solidFill>
                <a:schemeClr val="tx1"/>
              </a:solidFill>
            </a:endParaRPr>
          </a:p>
        </p:txBody>
      </p:sp>
      <p:sp>
        <p:nvSpPr>
          <p:cNvPr id="22" name="Rectangle 21">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CF7CCDB3-E818-9A7F-E7FC-4C479AAAD775}"/>
              </a:ext>
            </a:extLst>
          </p:cNvPr>
          <p:cNvSpPr>
            <a:spLocks noGrp="1"/>
          </p:cNvSpPr>
          <p:nvPr>
            <p:ph idx="1"/>
          </p:nvPr>
        </p:nvSpPr>
        <p:spPr>
          <a:xfrm>
            <a:off x="5124206" y="2236304"/>
            <a:ext cx="6339840" cy="3652667"/>
          </a:xfrm>
        </p:spPr>
        <p:txBody>
          <a:bodyPr>
            <a:normAutofit/>
          </a:bodyPr>
          <a:lstStyle/>
          <a:p>
            <a:r>
              <a:rPr lang="en-US" sz="2800" dirty="0">
                <a:solidFill>
                  <a:schemeClr val="tx1"/>
                </a:solidFill>
              </a:rPr>
              <a:t>Verifiably </a:t>
            </a:r>
            <a:r>
              <a:rPr lang="en-US" sz="2800" b="1" dirty="0">
                <a:solidFill>
                  <a:schemeClr val="tx1"/>
                </a:solidFill>
              </a:rPr>
              <a:t>false or misleading information </a:t>
            </a:r>
            <a:r>
              <a:rPr lang="en-US" sz="2800" dirty="0">
                <a:solidFill>
                  <a:schemeClr val="tx1"/>
                </a:solidFill>
              </a:rPr>
              <a:t>that is created, presented, and </a:t>
            </a:r>
            <a:r>
              <a:rPr lang="en-US" sz="2800" b="1" dirty="0">
                <a:solidFill>
                  <a:schemeClr val="tx1"/>
                </a:solidFill>
              </a:rPr>
              <a:t>disseminated for economic gain or to intentionally deceive the public</a:t>
            </a:r>
            <a:r>
              <a:rPr lang="en-US" sz="2800" dirty="0">
                <a:solidFill>
                  <a:schemeClr val="tx1"/>
                </a:solidFill>
              </a:rPr>
              <a:t>... It can cause public </a:t>
            </a:r>
            <a:r>
              <a:rPr lang="en-US" sz="2800" b="1" dirty="0">
                <a:solidFill>
                  <a:schemeClr val="tx1"/>
                </a:solidFill>
              </a:rPr>
              <a:t>harm</a:t>
            </a:r>
            <a:r>
              <a:rPr lang="en-US" sz="2800" dirty="0">
                <a:solidFill>
                  <a:schemeClr val="tx1"/>
                </a:solidFill>
              </a:rPr>
              <a:t> and be a </a:t>
            </a:r>
            <a:r>
              <a:rPr lang="en-US" sz="2800" b="1" dirty="0">
                <a:solidFill>
                  <a:schemeClr val="tx1"/>
                </a:solidFill>
              </a:rPr>
              <a:t>threat to democratic processes </a:t>
            </a:r>
            <a:r>
              <a:rPr lang="en-US" sz="2800" dirty="0">
                <a:solidFill>
                  <a:schemeClr val="tx1"/>
                </a:solidFill>
              </a:rPr>
              <a:t>and to health, security, environment. </a:t>
            </a:r>
          </a:p>
          <a:p>
            <a:pPr algn="r"/>
            <a:r>
              <a:rPr lang="en-US" sz="2800" dirty="0">
                <a:solidFill>
                  <a:schemeClr val="tx1"/>
                </a:solidFill>
              </a:rPr>
              <a:t>(European Commission, 2022)</a:t>
            </a:r>
          </a:p>
          <a:p>
            <a:pPr marL="0" indent="0">
              <a:buNone/>
            </a:pPr>
            <a:endParaRPr lang="en-US" sz="1800" dirty="0">
              <a:solidFill>
                <a:srgbClr val="FFFFFF"/>
              </a:solidFill>
            </a:endParaRPr>
          </a:p>
        </p:txBody>
      </p:sp>
    </p:spTree>
    <p:extLst>
      <p:ext uri="{BB962C8B-B14F-4D97-AF65-F5344CB8AC3E}">
        <p14:creationId xmlns:p14="http://schemas.microsoft.com/office/powerpoint/2010/main" val="1265325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F92EA8-114B-8CB5-1B3E-1726D1D15198}"/>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200709B5-A55A-3D89-181A-189314DEA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B59624-7F35-3299-41B8-C195B9378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2E07D8-E2BC-A303-BC63-BB9AE526B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 7">
            <a:extLst>
              <a:ext uri="{FF2B5EF4-FFF2-40B4-BE49-F238E27FC236}">
                <a16:creationId xmlns:a16="http://schemas.microsoft.com/office/drawing/2014/main" id="{05E92936-27B0-EC82-EEDD-06B094C1E1AB}"/>
              </a:ext>
            </a:extLst>
          </p:cNvPr>
          <p:cNvPicPr>
            <a:picLocks noChangeAspect="1"/>
          </p:cNvPicPr>
          <p:nvPr/>
        </p:nvPicPr>
        <p:blipFill>
          <a:blip r:embed="rId3"/>
          <a:srcRect l="2394" r="2394"/>
          <a:stretch/>
        </p:blipFill>
        <p:spPr>
          <a:xfrm>
            <a:off x="842772" y="841248"/>
            <a:ext cx="10506456" cy="5175504"/>
          </a:xfrm>
          <a:prstGeom prst="rect">
            <a:avLst/>
          </a:prstGeom>
        </p:spPr>
      </p:pic>
      <p:sp>
        <p:nvSpPr>
          <p:cNvPr id="3" name="ZoneTexte 8">
            <a:extLst>
              <a:ext uri="{FF2B5EF4-FFF2-40B4-BE49-F238E27FC236}">
                <a16:creationId xmlns:a16="http://schemas.microsoft.com/office/drawing/2014/main" id="{107A9324-38C1-A8A9-9A88-F59B82AC76A2}"/>
              </a:ext>
            </a:extLst>
          </p:cNvPr>
          <p:cNvSpPr txBox="1"/>
          <p:nvPr/>
        </p:nvSpPr>
        <p:spPr>
          <a:xfrm>
            <a:off x="1749778" y="5320659"/>
            <a:ext cx="8929511" cy="523220"/>
          </a:xfrm>
          <a:prstGeom prst="rect">
            <a:avLst/>
          </a:prstGeom>
          <a:noFill/>
        </p:spPr>
        <p:txBody>
          <a:bodyPr wrap="square" rtlCol="0">
            <a:spAutoFit/>
          </a:bodyPr>
          <a:lstStyle/>
          <a:p>
            <a:r>
              <a:rPr lang="en-US" sz="2800" dirty="0">
                <a:solidFill>
                  <a:schemeClr val="bg1"/>
                </a:solidFill>
              </a:rPr>
              <a:t>Myth                             Propaganda                       Plot theory</a:t>
            </a:r>
          </a:p>
        </p:txBody>
      </p:sp>
      <p:sp>
        <p:nvSpPr>
          <p:cNvPr id="4" name="ZoneTexte 3">
            <a:extLst>
              <a:ext uri="{FF2B5EF4-FFF2-40B4-BE49-F238E27FC236}">
                <a16:creationId xmlns:a16="http://schemas.microsoft.com/office/drawing/2014/main" id="{4BDE1F38-BAE2-AAA7-FFCF-78A2F4571977}"/>
              </a:ext>
            </a:extLst>
          </p:cNvPr>
          <p:cNvSpPr txBox="1"/>
          <p:nvPr/>
        </p:nvSpPr>
        <p:spPr>
          <a:xfrm>
            <a:off x="9029157" y="6053897"/>
            <a:ext cx="1650132" cy="369332"/>
          </a:xfrm>
          <a:prstGeom prst="rect">
            <a:avLst/>
          </a:prstGeom>
          <a:noFill/>
        </p:spPr>
        <p:txBody>
          <a:bodyPr wrap="none" rtlCol="0">
            <a:spAutoFit/>
          </a:bodyPr>
          <a:lstStyle/>
          <a:p>
            <a:r>
              <a:rPr lang="en-US" dirty="0"/>
              <a:t>@</a:t>
            </a:r>
            <a:r>
              <a:rPr lang="en-US" dirty="0" err="1"/>
              <a:t>savoirdevenir</a:t>
            </a:r>
            <a:endParaRPr lang="en-US" dirty="0"/>
          </a:p>
        </p:txBody>
      </p:sp>
    </p:spTree>
    <p:extLst>
      <p:ext uri="{BB962C8B-B14F-4D97-AF65-F5344CB8AC3E}">
        <p14:creationId xmlns:p14="http://schemas.microsoft.com/office/powerpoint/2010/main" val="309314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6022C3-BB8D-4CD1-786B-4829DC6D7990}"/>
              </a:ext>
            </a:extLst>
          </p:cNvPr>
          <p:cNvSpPr>
            <a:spLocks noGrp="1"/>
          </p:cNvSpPr>
          <p:nvPr>
            <p:ph type="title"/>
          </p:nvPr>
        </p:nvSpPr>
        <p:spPr>
          <a:xfrm>
            <a:off x="6411685" y="634946"/>
            <a:ext cx="5127171" cy="1450757"/>
          </a:xfrm>
        </p:spPr>
        <p:txBody>
          <a:bodyPr>
            <a:normAutofit/>
          </a:bodyPr>
          <a:lstStyle/>
          <a:p>
            <a:r>
              <a:rPr lang="pt-PT" dirty="0" err="1"/>
              <a:t>Fake</a:t>
            </a:r>
            <a:r>
              <a:rPr lang="pt-PT" dirty="0"/>
              <a:t> </a:t>
            </a:r>
            <a:r>
              <a:rPr lang="pt-PT" dirty="0" err="1"/>
              <a:t>news</a:t>
            </a:r>
            <a:r>
              <a:rPr lang="pt-PT" dirty="0"/>
              <a:t> </a:t>
            </a:r>
            <a:br>
              <a:rPr lang="pt-PT" dirty="0"/>
            </a:br>
            <a:r>
              <a:rPr lang="pt-PT" dirty="0"/>
              <a:t>fuel </a:t>
            </a:r>
            <a:r>
              <a:rPr lang="pt-PT" dirty="0" err="1"/>
              <a:t>conflicts</a:t>
            </a:r>
            <a:endParaRPr lang="pt-PT" dirty="0"/>
          </a:p>
        </p:txBody>
      </p:sp>
      <p:pic>
        <p:nvPicPr>
          <p:cNvPr id="5" name="Marcador de Posição de Conteúdo 4" descr="Uma imagem com texto, captura de ecrã, água, ar livre&#10;&#10;Descrição gerada automaticamente">
            <a:hlinkClick r:id="rId3"/>
            <a:extLst>
              <a:ext uri="{FF2B5EF4-FFF2-40B4-BE49-F238E27FC236}">
                <a16:creationId xmlns:a16="http://schemas.microsoft.com/office/drawing/2014/main" id="{C99FEED8-BA7B-BEED-A8DB-494C3278CF21}"/>
              </a:ext>
            </a:extLst>
          </p:cNvPr>
          <p:cNvPicPr>
            <a:picLocks noChangeAspect="1"/>
          </p:cNvPicPr>
          <p:nvPr/>
        </p:nvPicPr>
        <p:blipFill>
          <a:blip r:embed="rId4"/>
          <a:stretch>
            <a:fillRect/>
          </a:stretch>
        </p:blipFill>
        <p:spPr>
          <a:xfrm>
            <a:off x="817288" y="645106"/>
            <a:ext cx="5103434" cy="5247747"/>
          </a:xfrm>
          <a:prstGeom prst="rect">
            <a:avLst/>
          </a:prstGeom>
        </p:spPr>
      </p:pic>
      <p:cxnSp>
        <p:nvCxnSpPr>
          <p:cNvPr id="27" name="Straight Connector 26">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7970222B-1560-915D-12ED-A9C997CB1CC8}"/>
              </a:ext>
            </a:extLst>
          </p:cNvPr>
          <p:cNvSpPr>
            <a:spLocks noGrp="1"/>
          </p:cNvSpPr>
          <p:nvPr>
            <p:ph idx="1"/>
          </p:nvPr>
        </p:nvSpPr>
        <p:spPr>
          <a:xfrm>
            <a:off x="6411684" y="2198914"/>
            <a:ext cx="5127172" cy="3670180"/>
          </a:xfrm>
        </p:spPr>
        <p:txBody>
          <a:bodyPr>
            <a:normAutofit/>
          </a:bodyPr>
          <a:lstStyle/>
          <a:p>
            <a:r>
              <a:rPr lang="en-US" sz="2800" dirty="0"/>
              <a:t>Disinformation claiming that the destruction of dams in recent years by the government has been responsible for the DANA phenomenon in Valencia and eastern regions of Spain in October 2024, is false.</a:t>
            </a:r>
          </a:p>
        </p:txBody>
      </p:sp>
      <p:sp>
        <p:nvSpPr>
          <p:cNvPr id="29" name="Rectangle 2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1" name="Rectangle 30">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640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0B21C24-F1A5-1C4B-7347-BBEB7BD75021}"/>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0CB22C65-D58E-D9C9-DA3D-DD24A7A2CE92}"/>
              </a:ext>
            </a:extLst>
          </p:cNvPr>
          <p:cNvPicPr>
            <a:picLocks noChangeAspect="1"/>
          </p:cNvPicPr>
          <p:nvPr/>
        </p:nvPicPr>
        <p:blipFill>
          <a:blip r:embed="rId3"/>
          <a:srcRect l="2178" r="2178"/>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0D8156B0-928A-8DCD-14FC-FF3A8C724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A1F96091-3116-361C-050A-723CC49468C8}"/>
              </a:ext>
            </a:extLst>
          </p:cNvPr>
          <p:cNvSpPr>
            <a:spLocks noGrp="1"/>
          </p:cNvSpPr>
          <p:nvPr>
            <p:ph type="title"/>
          </p:nvPr>
        </p:nvSpPr>
        <p:spPr>
          <a:xfrm>
            <a:off x="5124206" y="324922"/>
            <a:ext cx="6339840" cy="1666501"/>
          </a:xfrm>
        </p:spPr>
        <p:txBody>
          <a:bodyPr>
            <a:normAutofit/>
          </a:bodyPr>
          <a:lstStyle/>
          <a:p>
            <a:r>
              <a:rPr lang="pt-PT" dirty="0" err="1">
                <a:solidFill>
                  <a:schemeClr val="tx1"/>
                </a:solidFill>
              </a:rPr>
              <a:t>Deep</a:t>
            </a:r>
            <a:r>
              <a:rPr lang="pt-PT" dirty="0">
                <a:solidFill>
                  <a:schemeClr val="tx1"/>
                </a:solidFill>
              </a:rPr>
              <a:t> </a:t>
            </a:r>
            <a:r>
              <a:rPr lang="pt-PT" dirty="0" err="1">
                <a:solidFill>
                  <a:schemeClr val="tx1"/>
                </a:solidFill>
              </a:rPr>
              <a:t>fake</a:t>
            </a:r>
            <a:endParaRPr lang="pt-PT" dirty="0">
              <a:solidFill>
                <a:schemeClr val="tx1"/>
              </a:solidFill>
            </a:endParaRPr>
          </a:p>
        </p:txBody>
      </p:sp>
      <p:sp>
        <p:nvSpPr>
          <p:cNvPr id="15" name="Rectangle 10">
            <a:extLst>
              <a:ext uri="{FF2B5EF4-FFF2-40B4-BE49-F238E27FC236}">
                <a16:creationId xmlns:a16="http://schemas.microsoft.com/office/drawing/2014/main" id="{2A60E137-C0F5-BA7F-4B92-E3669888D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2F15E2BA-AFBE-1233-525F-63AEBBF1502A}"/>
              </a:ext>
            </a:extLst>
          </p:cNvPr>
          <p:cNvSpPr>
            <a:spLocks noGrp="1"/>
          </p:cNvSpPr>
          <p:nvPr>
            <p:ph idx="1"/>
          </p:nvPr>
        </p:nvSpPr>
        <p:spPr>
          <a:xfrm>
            <a:off x="5124206" y="2236304"/>
            <a:ext cx="6339840" cy="4296774"/>
          </a:xfrm>
        </p:spPr>
        <p:txBody>
          <a:bodyPr>
            <a:normAutofit/>
          </a:bodyPr>
          <a:lstStyle/>
          <a:p>
            <a:r>
              <a:rPr lang="en-US" sz="2800" b="1" dirty="0">
                <a:solidFill>
                  <a:schemeClr val="tx1"/>
                </a:solidFill>
              </a:rPr>
              <a:t>Images, videos or audio recordings </a:t>
            </a:r>
            <a:r>
              <a:rPr lang="en-US" sz="2800" dirty="0">
                <a:solidFill>
                  <a:schemeClr val="tx1"/>
                </a:solidFill>
              </a:rPr>
              <a:t>generated by Artificial Intelligence, of people or events that did not really happen and that are </a:t>
            </a:r>
            <a:r>
              <a:rPr lang="en-US" sz="2800" b="1" dirty="0">
                <a:solidFill>
                  <a:schemeClr val="tx1"/>
                </a:solidFill>
              </a:rPr>
              <a:t>often impossible to distinguish from the real ones</a:t>
            </a:r>
            <a:r>
              <a:rPr lang="en-US" sz="2800" dirty="0">
                <a:solidFill>
                  <a:schemeClr val="tx1"/>
                </a:solidFill>
              </a:rPr>
              <a:t>.</a:t>
            </a:r>
          </a:p>
          <a:p>
            <a:pPr algn="r"/>
            <a:r>
              <a:rPr lang="en-US" sz="2800" dirty="0">
                <a:solidFill>
                  <a:schemeClr val="tx1"/>
                </a:solidFill>
              </a:rPr>
              <a:t>(European Commission, 2022)</a:t>
            </a:r>
          </a:p>
          <a:p>
            <a:pPr marL="0" indent="0">
              <a:buNone/>
            </a:pPr>
            <a:endParaRPr lang="en-US" sz="1800" dirty="0">
              <a:solidFill>
                <a:srgbClr val="FFFFFF"/>
              </a:solidFill>
            </a:endParaRPr>
          </a:p>
        </p:txBody>
      </p:sp>
    </p:spTree>
    <p:extLst>
      <p:ext uri="{BB962C8B-B14F-4D97-AF65-F5344CB8AC3E}">
        <p14:creationId xmlns:p14="http://schemas.microsoft.com/office/powerpoint/2010/main" val="450942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99825C-2F45-E1AB-6AB8-4B9E4D5ACE70}"/>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F1762FAB-4137-1A9B-609A-1028037CEB18}"/>
              </a:ext>
            </a:extLst>
          </p:cNvPr>
          <p:cNvPicPr>
            <a:picLocks noChangeAspect="1"/>
          </p:cNvPicPr>
          <p:nvPr/>
        </p:nvPicPr>
        <p:blipFill>
          <a:blip r:embed="rId3"/>
          <a:srcRect l="3247" r="3247"/>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B5CBE198-437C-8015-3B5E-7B83EB7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EA7BFE31-8720-6070-86DA-64BBDA4E2FA2}"/>
              </a:ext>
            </a:extLst>
          </p:cNvPr>
          <p:cNvSpPr>
            <a:spLocks noGrp="1"/>
          </p:cNvSpPr>
          <p:nvPr>
            <p:ph type="title"/>
          </p:nvPr>
        </p:nvSpPr>
        <p:spPr>
          <a:xfrm>
            <a:off x="5124206" y="324922"/>
            <a:ext cx="6339840" cy="1666501"/>
          </a:xfrm>
        </p:spPr>
        <p:txBody>
          <a:bodyPr>
            <a:normAutofit/>
          </a:bodyPr>
          <a:lstStyle/>
          <a:p>
            <a:r>
              <a:rPr lang="pt-PT" dirty="0" err="1">
                <a:solidFill>
                  <a:schemeClr val="tx1"/>
                </a:solidFill>
              </a:rPr>
              <a:t>Code</a:t>
            </a:r>
            <a:r>
              <a:rPr lang="pt-PT" dirty="0">
                <a:solidFill>
                  <a:schemeClr val="tx1"/>
                </a:solidFill>
              </a:rPr>
              <a:t> </a:t>
            </a:r>
            <a:r>
              <a:rPr lang="pt-PT" dirty="0" err="1">
                <a:solidFill>
                  <a:schemeClr val="tx1"/>
                </a:solidFill>
              </a:rPr>
              <a:t>of</a:t>
            </a:r>
            <a:r>
              <a:rPr lang="pt-PT" dirty="0">
                <a:solidFill>
                  <a:schemeClr val="tx1"/>
                </a:solidFill>
              </a:rPr>
              <a:t> </a:t>
            </a:r>
            <a:r>
              <a:rPr lang="pt-PT" dirty="0" err="1">
                <a:solidFill>
                  <a:schemeClr val="tx1"/>
                </a:solidFill>
              </a:rPr>
              <a:t>Practice</a:t>
            </a:r>
            <a:r>
              <a:rPr lang="pt-PT" dirty="0">
                <a:solidFill>
                  <a:schemeClr val="tx1"/>
                </a:solidFill>
              </a:rPr>
              <a:t> </a:t>
            </a:r>
            <a:r>
              <a:rPr lang="pt-PT" dirty="0" err="1">
                <a:solidFill>
                  <a:schemeClr val="tx1"/>
                </a:solidFill>
              </a:rPr>
              <a:t>on</a:t>
            </a:r>
            <a:r>
              <a:rPr lang="pt-PT" dirty="0">
                <a:solidFill>
                  <a:schemeClr val="tx1"/>
                </a:solidFill>
              </a:rPr>
              <a:t> </a:t>
            </a:r>
            <a:r>
              <a:rPr lang="pt-PT" dirty="0" err="1">
                <a:solidFill>
                  <a:schemeClr val="tx1"/>
                </a:solidFill>
              </a:rPr>
              <a:t>Disinformation</a:t>
            </a:r>
            <a:r>
              <a:rPr lang="pt-PT" dirty="0">
                <a:solidFill>
                  <a:schemeClr val="tx1"/>
                </a:solidFill>
              </a:rPr>
              <a:t> </a:t>
            </a:r>
            <a:r>
              <a:rPr lang="pt-PT" dirty="0" err="1">
                <a:solidFill>
                  <a:schemeClr val="tx1"/>
                </a:solidFill>
              </a:rPr>
              <a:t>of</a:t>
            </a:r>
            <a:r>
              <a:rPr lang="pt-PT" dirty="0">
                <a:solidFill>
                  <a:schemeClr val="tx1"/>
                </a:solidFill>
              </a:rPr>
              <a:t> EU</a:t>
            </a:r>
          </a:p>
        </p:txBody>
      </p:sp>
      <p:sp>
        <p:nvSpPr>
          <p:cNvPr id="15" name="Rectangle 10">
            <a:extLst>
              <a:ext uri="{FF2B5EF4-FFF2-40B4-BE49-F238E27FC236}">
                <a16:creationId xmlns:a16="http://schemas.microsoft.com/office/drawing/2014/main" id="{1941015B-693C-56F6-C9D0-C6E6FE588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A0FA28EA-A915-AA26-5A51-0CBA76D813C1}"/>
              </a:ext>
            </a:extLst>
          </p:cNvPr>
          <p:cNvSpPr>
            <a:spLocks noGrp="1"/>
          </p:cNvSpPr>
          <p:nvPr>
            <p:ph idx="1"/>
          </p:nvPr>
        </p:nvSpPr>
        <p:spPr>
          <a:xfrm>
            <a:off x="5124206" y="2236304"/>
            <a:ext cx="6339840" cy="4296774"/>
          </a:xfrm>
        </p:spPr>
        <p:txBody>
          <a:bodyPr>
            <a:normAutofit/>
          </a:bodyPr>
          <a:lstStyle/>
          <a:p>
            <a:r>
              <a:rPr lang="en-US" sz="2800" dirty="0">
                <a:solidFill>
                  <a:schemeClr val="tx1"/>
                </a:solidFill>
              </a:rPr>
              <a:t>Signed in 2022, its purpose is to:</a:t>
            </a:r>
          </a:p>
          <a:p>
            <a:r>
              <a:rPr lang="en-US" sz="2800" dirty="0">
                <a:solidFill>
                  <a:schemeClr val="tx1"/>
                </a:solidFill>
              </a:rPr>
              <a:t>- Prevent ads with false content from bad actors</a:t>
            </a:r>
          </a:p>
          <a:p>
            <a:r>
              <a:rPr lang="en-US" sz="2800" dirty="0">
                <a:solidFill>
                  <a:schemeClr val="tx1"/>
                </a:solidFill>
              </a:rPr>
              <a:t>- Help consumers with transparency of political ads</a:t>
            </a:r>
          </a:p>
          <a:p>
            <a:r>
              <a:rPr lang="en-US" sz="2800" dirty="0">
                <a:solidFill>
                  <a:schemeClr val="tx1"/>
                </a:solidFill>
              </a:rPr>
              <a:t>- Limit platform use by fake bots and fake accounts.</a:t>
            </a:r>
          </a:p>
          <a:p>
            <a:endParaRPr lang="en-US" sz="2800" dirty="0">
              <a:solidFill>
                <a:schemeClr val="tx1"/>
              </a:solidFill>
            </a:endParaRPr>
          </a:p>
          <a:p>
            <a:endParaRPr lang="en-US" sz="2800" dirty="0">
              <a:solidFill>
                <a:schemeClr val="tx1"/>
              </a:solidFill>
            </a:endParaRPr>
          </a:p>
          <a:p>
            <a:pPr marL="0" indent="0">
              <a:buNone/>
            </a:pPr>
            <a:endParaRPr lang="en-US" sz="1800" dirty="0">
              <a:solidFill>
                <a:srgbClr val="FFFFFF"/>
              </a:solidFill>
            </a:endParaRPr>
          </a:p>
        </p:txBody>
      </p:sp>
    </p:spTree>
    <p:extLst>
      <p:ext uri="{BB962C8B-B14F-4D97-AF65-F5344CB8AC3E}">
        <p14:creationId xmlns:p14="http://schemas.microsoft.com/office/powerpoint/2010/main" val="527185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Marcador de Posição de Conteúdo 4">
            <a:hlinkClick r:id="rId3"/>
            <a:extLst>
              <a:ext uri="{FF2B5EF4-FFF2-40B4-BE49-F238E27FC236}">
                <a16:creationId xmlns:a16="http://schemas.microsoft.com/office/drawing/2014/main" id="{ADD8C5F2-88FB-1100-A06F-471FE7085956}"/>
              </a:ext>
            </a:extLst>
          </p:cNvPr>
          <p:cNvPicPr>
            <a:picLocks noChangeAspect="1"/>
          </p:cNvPicPr>
          <p:nvPr/>
        </p:nvPicPr>
        <p:blipFill>
          <a:blip r:embed="rId4"/>
          <a:srcRect t="9440"/>
          <a:stretch/>
        </p:blipFill>
        <p:spPr>
          <a:xfrm>
            <a:off x="1153726" y="8899"/>
            <a:ext cx="9929451" cy="4891941"/>
          </a:xfrm>
          <a:prstGeom prst="rect">
            <a:avLst/>
          </a:prstGeom>
        </p:spPr>
      </p:pic>
      <p:sp>
        <p:nvSpPr>
          <p:cNvPr id="17" name="Rectangle 16">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DC99CCC-A98A-73D1-DFEF-CCCB2731540A}"/>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a:t>Playing with the quizzes</a:t>
            </a:r>
          </a:p>
        </p:txBody>
      </p:sp>
      <p:sp>
        <p:nvSpPr>
          <p:cNvPr id="19" name="Rectangle 18">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100507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2C863F3C-67FD-8E66-80B0-647F9E201B80}"/>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6A958585-C758-C8CE-FB75-502DBA9B2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F05492D0-AD96-0DAD-3957-7BEFCCFF9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8236374E-4013-F8F1-CF97-56AB5A7F3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B69321E2-350F-293C-469D-DA2F49164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D87678-235D-53E4-28B4-CB2F19451BF5}"/>
              </a:ext>
            </a:extLst>
          </p:cNvPr>
          <p:cNvSpPr>
            <a:spLocks noGrp="1"/>
          </p:cNvSpPr>
          <p:nvPr>
            <p:ph type="title"/>
          </p:nvPr>
        </p:nvSpPr>
        <p:spPr>
          <a:xfrm>
            <a:off x="4348952" y="643467"/>
            <a:ext cx="7172487" cy="5054008"/>
          </a:xfrm>
        </p:spPr>
        <p:txBody>
          <a:bodyPr vert="horz" lIns="91440" tIns="45720" rIns="91440" bIns="45720" rtlCol="0" anchor="ctr">
            <a:normAutofit/>
          </a:bodyPr>
          <a:lstStyle/>
          <a:p>
            <a:r>
              <a:rPr lang="en-US" sz="6600" dirty="0">
                <a:solidFill>
                  <a:schemeClr val="tx2"/>
                </a:solidFill>
              </a:rPr>
              <a:t>What did you discover ? What do you remember ? </a:t>
            </a:r>
          </a:p>
        </p:txBody>
      </p:sp>
      <p:cxnSp>
        <p:nvCxnSpPr>
          <p:cNvPr id="23" name="Straight Connector 14">
            <a:extLst>
              <a:ext uri="{FF2B5EF4-FFF2-40B4-BE49-F238E27FC236}">
                <a16:creationId xmlns:a16="http://schemas.microsoft.com/office/drawing/2014/main" id="{2DEA859E-D27E-3C16-CC00-95562D838E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DAC48F6B-94D9-1D90-5B3D-727B3D8D1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289846547"/>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AF12F460-9558-DEE7-E703-863FA7643FBF}"/>
              </a:ext>
            </a:extLst>
          </p:cNvPr>
          <p:cNvSpPr>
            <a:spLocks noGrp="1"/>
          </p:cNvSpPr>
          <p:nvPr>
            <p:ph type="title"/>
          </p:nvPr>
        </p:nvSpPr>
        <p:spPr>
          <a:xfrm>
            <a:off x="492370" y="516835"/>
            <a:ext cx="3084844" cy="5772840"/>
          </a:xfrm>
        </p:spPr>
        <p:txBody>
          <a:bodyPr anchor="ctr">
            <a:normAutofit/>
          </a:bodyPr>
          <a:lstStyle/>
          <a:p>
            <a:r>
              <a:rPr lang="pt-PT" sz="3600" dirty="0" err="1">
                <a:solidFill>
                  <a:srgbClr val="FFFFFF"/>
                </a:solidFill>
              </a:rPr>
              <a:t>Why</a:t>
            </a:r>
            <a:r>
              <a:rPr lang="pt-PT" sz="3600" dirty="0">
                <a:solidFill>
                  <a:srgbClr val="FFFFFF"/>
                </a:solidFill>
              </a:rPr>
              <a:t> </a:t>
            </a:r>
            <a:r>
              <a:rPr lang="pt-PT" sz="3600" dirty="0" err="1">
                <a:solidFill>
                  <a:srgbClr val="FFFFFF"/>
                </a:solidFill>
              </a:rPr>
              <a:t>disinformation</a:t>
            </a:r>
            <a:r>
              <a:rPr lang="pt-PT" sz="3600" dirty="0">
                <a:solidFill>
                  <a:srgbClr val="FFFFFF"/>
                </a:solidFill>
              </a:rPr>
              <a:t> </a:t>
            </a:r>
            <a:r>
              <a:rPr lang="pt-PT" sz="3600" dirty="0" err="1">
                <a:solidFill>
                  <a:srgbClr val="FFFFFF"/>
                </a:solidFill>
              </a:rPr>
              <a:t>works</a:t>
            </a:r>
            <a:r>
              <a:rPr lang="pt-PT" sz="3600" dirty="0">
                <a:solidFill>
                  <a:srgbClr val="FFFFFF"/>
                </a:solidFill>
              </a:rPr>
              <a:t> (I/2)</a:t>
            </a:r>
          </a:p>
        </p:txBody>
      </p:sp>
      <p:sp>
        <p:nvSpPr>
          <p:cNvPr id="29" name="Rectangle 2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21" name="Marcador de Posição de Conteúdo 2">
            <a:extLst>
              <a:ext uri="{FF2B5EF4-FFF2-40B4-BE49-F238E27FC236}">
                <a16:creationId xmlns:a16="http://schemas.microsoft.com/office/drawing/2014/main" id="{28E1C8C8-0812-9092-3CA5-2C0DB96A6045}"/>
              </a:ext>
            </a:extLst>
          </p:cNvPr>
          <p:cNvGraphicFramePr>
            <a:graphicFrameLocks noGrp="1"/>
          </p:cNvGraphicFramePr>
          <p:nvPr>
            <p:ph idx="1"/>
            <p:extLst>
              <p:ext uri="{D42A27DB-BD31-4B8C-83A1-F6EECF244321}">
                <p14:modId xmlns:p14="http://schemas.microsoft.com/office/powerpoint/2010/main" val="71053810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113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B9910-AAF3-C602-AF9C-0C57B253DEB9}"/>
              </a:ext>
            </a:extLst>
          </p:cNvPr>
          <p:cNvSpPr>
            <a:spLocks noGrp="1"/>
          </p:cNvSpPr>
          <p:nvPr>
            <p:ph type="title"/>
          </p:nvPr>
        </p:nvSpPr>
        <p:spPr/>
        <p:txBody>
          <a:bodyPr/>
          <a:lstStyle/>
          <a:p>
            <a:r>
              <a:rPr lang="pt-PT" dirty="0"/>
              <a:t>1. </a:t>
            </a:r>
            <a:r>
              <a:rPr lang="pt-PT" dirty="0" err="1"/>
              <a:t>Concepts</a:t>
            </a:r>
            <a:r>
              <a:rPr lang="pt-PT" dirty="0"/>
              <a:t> </a:t>
            </a:r>
            <a:r>
              <a:rPr lang="pt-PT" dirty="0" err="1"/>
              <a:t>and</a:t>
            </a:r>
            <a:r>
              <a:rPr lang="pt-PT" dirty="0"/>
              <a:t> </a:t>
            </a:r>
            <a:r>
              <a:rPr lang="pt-PT" dirty="0" err="1"/>
              <a:t>ideas</a:t>
            </a:r>
            <a:endParaRPr lang="pt-PT" dirty="0"/>
          </a:p>
        </p:txBody>
      </p:sp>
      <p:sp>
        <p:nvSpPr>
          <p:cNvPr id="3" name="Marcador de Posição do Texto 2">
            <a:extLst>
              <a:ext uri="{FF2B5EF4-FFF2-40B4-BE49-F238E27FC236}">
                <a16:creationId xmlns:a16="http://schemas.microsoft.com/office/drawing/2014/main" id="{CF0E403E-EF1F-6C7C-43E6-81DF638C8062}"/>
              </a:ext>
            </a:extLst>
          </p:cNvPr>
          <p:cNvSpPr>
            <a:spLocks noGrp="1"/>
          </p:cNvSpPr>
          <p:nvPr>
            <p:ph type="body" idx="1"/>
          </p:nvPr>
        </p:nvSpPr>
        <p:spPr/>
        <p:txBody>
          <a:bodyPr>
            <a:normAutofit/>
          </a:bodyPr>
          <a:lstStyle/>
          <a:p>
            <a:r>
              <a:rPr lang="pt-PT" dirty="0" err="1"/>
              <a:t>Initial</a:t>
            </a:r>
            <a:r>
              <a:rPr lang="pt-PT" dirty="0"/>
              <a:t> </a:t>
            </a:r>
            <a:r>
              <a:rPr lang="pt-PT" dirty="0" err="1"/>
              <a:t>questionnaire</a:t>
            </a:r>
            <a:r>
              <a:rPr lang="pt-PT" dirty="0"/>
              <a:t>, debate </a:t>
            </a:r>
            <a:r>
              <a:rPr lang="pt-PT" dirty="0" err="1"/>
              <a:t>and</a:t>
            </a:r>
            <a:r>
              <a:rPr lang="pt-PT" dirty="0"/>
              <a:t> core </a:t>
            </a:r>
            <a:r>
              <a:rPr lang="pt-PT" dirty="0" err="1"/>
              <a:t>definitions</a:t>
            </a:r>
            <a:endParaRPr lang="pt-PT" dirty="0"/>
          </a:p>
        </p:txBody>
      </p:sp>
    </p:spTree>
    <p:extLst>
      <p:ext uri="{BB962C8B-B14F-4D97-AF65-F5344CB8AC3E}">
        <p14:creationId xmlns:p14="http://schemas.microsoft.com/office/powerpoint/2010/main" val="1954198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3B070D-045D-2066-F95C-83E29316378F}"/>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FB40B1A3-6B73-AA69-44C0-FE1B8A620524}"/>
              </a:ext>
            </a:extLst>
          </p:cNvPr>
          <p:cNvSpPr>
            <a:spLocks noGrp="1"/>
          </p:cNvSpPr>
          <p:nvPr>
            <p:ph type="title"/>
          </p:nvPr>
        </p:nvSpPr>
        <p:spPr>
          <a:xfrm>
            <a:off x="492370" y="516835"/>
            <a:ext cx="3084844" cy="5772840"/>
          </a:xfrm>
        </p:spPr>
        <p:txBody>
          <a:bodyPr anchor="ctr">
            <a:normAutofit/>
          </a:bodyPr>
          <a:lstStyle/>
          <a:p>
            <a:r>
              <a:rPr lang="pt-PT" sz="3600" dirty="0" err="1">
                <a:solidFill>
                  <a:srgbClr val="FFFFFF"/>
                </a:solidFill>
              </a:rPr>
              <a:t>Why</a:t>
            </a:r>
            <a:r>
              <a:rPr lang="pt-PT" sz="3600" dirty="0">
                <a:solidFill>
                  <a:srgbClr val="FFFFFF"/>
                </a:solidFill>
              </a:rPr>
              <a:t> </a:t>
            </a:r>
            <a:r>
              <a:rPr lang="pt-PT" sz="3600" dirty="0" err="1">
                <a:solidFill>
                  <a:srgbClr val="FFFFFF"/>
                </a:solidFill>
              </a:rPr>
              <a:t>disinformation</a:t>
            </a:r>
            <a:r>
              <a:rPr lang="pt-PT" sz="3600" dirty="0">
                <a:solidFill>
                  <a:srgbClr val="FFFFFF"/>
                </a:solidFill>
              </a:rPr>
              <a:t> </a:t>
            </a:r>
            <a:r>
              <a:rPr lang="pt-PT" sz="3600" dirty="0" err="1">
                <a:solidFill>
                  <a:srgbClr val="FFFFFF"/>
                </a:solidFill>
              </a:rPr>
              <a:t>works</a:t>
            </a:r>
            <a:r>
              <a:rPr lang="pt-PT" sz="3600" dirty="0">
                <a:solidFill>
                  <a:srgbClr val="FFFFFF"/>
                </a:solidFill>
              </a:rPr>
              <a:t> (2/2)</a:t>
            </a:r>
          </a:p>
        </p:txBody>
      </p:sp>
      <p:sp>
        <p:nvSpPr>
          <p:cNvPr id="29" name="Rectangle 2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21" name="Marcador de Posição de Conteúdo 2">
            <a:extLst>
              <a:ext uri="{FF2B5EF4-FFF2-40B4-BE49-F238E27FC236}">
                <a16:creationId xmlns:a16="http://schemas.microsoft.com/office/drawing/2014/main" id="{20E5D426-B3FF-59B0-0274-B6119C0851C5}"/>
              </a:ext>
            </a:extLst>
          </p:cNvPr>
          <p:cNvGraphicFramePr>
            <a:graphicFrameLocks noGrp="1"/>
          </p:cNvGraphicFramePr>
          <p:nvPr>
            <p:ph idx="1"/>
            <p:extLst>
              <p:ext uri="{D42A27DB-BD31-4B8C-83A1-F6EECF244321}">
                <p14:modId xmlns:p14="http://schemas.microsoft.com/office/powerpoint/2010/main" val="386188440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6972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0BC5F-B1CF-334A-E9A6-DB4575E0D6D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5BA4C96-6A8B-8908-75A4-A24194BC3EA1}"/>
              </a:ext>
            </a:extLst>
          </p:cNvPr>
          <p:cNvSpPr>
            <a:spLocks noGrp="1"/>
          </p:cNvSpPr>
          <p:nvPr>
            <p:ph type="title"/>
          </p:nvPr>
        </p:nvSpPr>
        <p:spPr/>
        <p:txBody>
          <a:bodyPr/>
          <a:lstStyle/>
          <a:p>
            <a:r>
              <a:rPr lang="pt-PT" dirty="0"/>
              <a:t>3. </a:t>
            </a:r>
            <a:r>
              <a:rPr lang="pt-PT" dirty="0" err="1"/>
              <a:t>Eunope</a:t>
            </a:r>
            <a:r>
              <a:rPr lang="pt-PT" dirty="0"/>
              <a:t> videogame</a:t>
            </a:r>
          </a:p>
        </p:txBody>
      </p:sp>
      <p:sp>
        <p:nvSpPr>
          <p:cNvPr id="3" name="Marcador de Posição do Texto 2">
            <a:extLst>
              <a:ext uri="{FF2B5EF4-FFF2-40B4-BE49-F238E27FC236}">
                <a16:creationId xmlns:a16="http://schemas.microsoft.com/office/drawing/2014/main" id="{0BDAC8AA-A24A-FB4D-9561-7246FD2250B8}"/>
              </a:ext>
            </a:extLst>
          </p:cNvPr>
          <p:cNvSpPr>
            <a:spLocks noGrp="1"/>
          </p:cNvSpPr>
          <p:nvPr>
            <p:ph type="body" idx="1"/>
          </p:nvPr>
        </p:nvSpPr>
        <p:spPr/>
        <p:txBody>
          <a:bodyPr>
            <a:normAutofit fontScale="92500" lnSpcReduction="10000"/>
          </a:bodyPr>
          <a:lstStyle/>
          <a:p>
            <a:r>
              <a:rPr lang="en-US" dirty="0"/>
              <a:t>Fact-check, videogame, final questionnaire</a:t>
            </a:r>
            <a:endParaRPr lang="pt-PT" dirty="0"/>
          </a:p>
          <a:p>
            <a:pPr lvl="0"/>
            <a:r>
              <a:rPr lang="en-US" dirty="0"/>
              <a:t>Conclusions on digital citizenship and how to become smart </a:t>
            </a:r>
            <a:r>
              <a:rPr lang="en-US" sz="2400" dirty="0"/>
              <a:t>about Democratic challenges </a:t>
            </a:r>
          </a:p>
        </p:txBody>
      </p:sp>
    </p:spTree>
    <p:extLst>
      <p:ext uri="{BB962C8B-B14F-4D97-AF65-F5344CB8AC3E}">
        <p14:creationId xmlns:p14="http://schemas.microsoft.com/office/powerpoint/2010/main" val="295709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7EB8A573-406D-2CA3-F763-178BB74808C1}"/>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CE48717F-C3AD-FE43-E609-73C8690EF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80B898C3-3C5E-2671-471D-F72EB5B79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FDC3CEC9-D890-A36E-284B-368FEDAF82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80C69546-4AD4-EC56-1342-6B02F70A3C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AFFF4B-1A1F-0F11-E747-9031505AB411}"/>
              </a:ext>
            </a:extLst>
          </p:cNvPr>
          <p:cNvSpPr>
            <a:spLocks noGrp="1"/>
          </p:cNvSpPr>
          <p:nvPr>
            <p:ph type="title"/>
          </p:nvPr>
        </p:nvSpPr>
        <p:spPr>
          <a:xfrm>
            <a:off x="4348952" y="643467"/>
            <a:ext cx="7172487" cy="5054008"/>
          </a:xfrm>
        </p:spPr>
        <p:txBody>
          <a:bodyPr vert="horz" lIns="91440" tIns="45720" rIns="91440" bIns="45720" rtlCol="0" anchor="ctr">
            <a:noAutofit/>
          </a:bodyPr>
          <a:lstStyle/>
          <a:p>
            <a:r>
              <a:rPr lang="en-US" sz="6600" dirty="0"/>
              <a:t>What can be done to counter disinformation via algorithms and AI? </a:t>
            </a:r>
          </a:p>
        </p:txBody>
      </p:sp>
      <p:cxnSp>
        <p:nvCxnSpPr>
          <p:cNvPr id="23" name="Straight Connector 14">
            <a:extLst>
              <a:ext uri="{FF2B5EF4-FFF2-40B4-BE49-F238E27FC236}">
                <a16:creationId xmlns:a16="http://schemas.microsoft.com/office/drawing/2014/main" id="{165F3187-50B9-73CF-D8EB-8A52446E36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F3E49E1C-D671-DDB4-9A38-E1B1623A1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306742950"/>
      </p:ext>
    </p:extLst>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a:extLst>
            <a:ext uri="{FF2B5EF4-FFF2-40B4-BE49-F238E27FC236}">
              <a16:creationId xmlns:a16="http://schemas.microsoft.com/office/drawing/2014/main" id="{FB056A14-5787-844C-A042-323DD9C8EA7F}"/>
            </a:ext>
          </a:extLst>
        </p:cNvPr>
        <p:cNvGrpSpPr/>
        <p:nvPr/>
      </p:nvGrpSpPr>
      <p:grpSpPr>
        <a:xfrm>
          <a:off x="0" y="0"/>
          <a:ext cx="0" cy="0"/>
          <a:chOff x="0" y="0"/>
          <a:chExt cx="0" cy="0"/>
        </a:xfrm>
      </p:grpSpPr>
      <p:sp>
        <p:nvSpPr>
          <p:cNvPr id="19" name="Rectangle 6">
            <a:extLst>
              <a:ext uri="{FF2B5EF4-FFF2-40B4-BE49-F238E27FC236}">
                <a16:creationId xmlns:a16="http://schemas.microsoft.com/office/drawing/2014/main" id="{0D369960-D4BD-0ED9-D994-40C363E65E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 name="Rectangle 8">
            <a:extLst>
              <a:ext uri="{FF2B5EF4-FFF2-40B4-BE49-F238E27FC236}">
                <a16:creationId xmlns:a16="http://schemas.microsoft.com/office/drawing/2014/main" id="{90EFC2F8-8CCB-4B61-3524-49BB4E46A8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1" name="Straight Connector 10">
            <a:extLst>
              <a:ext uri="{FF2B5EF4-FFF2-40B4-BE49-F238E27FC236}">
                <a16:creationId xmlns:a16="http://schemas.microsoft.com/office/drawing/2014/main" id="{309F88A4-381C-4189-2075-6732A103AA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2" name="Rectangle 12">
            <a:extLst>
              <a:ext uri="{FF2B5EF4-FFF2-40B4-BE49-F238E27FC236}">
                <a16:creationId xmlns:a16="http://schemas.microsoft.com/office/drawing/2014/main" id="{F0CD46A1-402A-C218-B681-D5B8D508B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D7CC65-4277-F0BD-56C7-76668C26EFA1}"/>
              </a:ext>
            </a:extLst>
          </p:cNvPr>
          <p:cNvSpPr>
            <a:spLocks noGrp="1"/>
          </p:cNvSpPr>
          <p:nvPr>
            <p:ph type="title"/>
          </p:nvPr>
        </p:nvSpPr>
        <p:spPr>
          <a:xfrm>
            <a:off x="4348952" y="643467"/>
            <a:ext cx="7172487" cy="5054008"/>
          </a:xfrm>
        </p:spPr>
        <p:txBody>
          <a:bodyPr vert="horz" lIns="91440" tIns="45720" rIns="91440" bIns="45720" rtlCol="0" anchor="ctr">
            <a:noAutofit/>
          </a:bodyPr>
          <a:lstStyle/>
          <a:p>
            <a:r>
              <a:rPr lang="en-US" sz="6600" dirty="0"/>
              <a:t>What can be done to hinder the spread of </a:t>
            </a:r>
            <a:r>
              <a:rPr lang="en-US" sz="6600" dirty="0" err="1"/>
              <a:t>rumours</a:t>
            </a:r>
            <a:r>
              <a:rPr lang="en-US" sz="6600" dirty="0"/>
              <a:t> and fake news? </a:t>
            </a:r>
          </a:p>
        </p:txBody>
      </p:sp>
      <p:cxnSp>
        <p:nvCxnSpPr>
          <p:cNvPr id="23" name="Straight Connector 14">
            <a:extLst>
              <a:ext uri="{FF2B5EF4-FFF2-40B4-BE49-F238E27FC236}">
                <a16:creationId xmlns:a16="http://schemas.microsoft.com/office/drawing/2014/main" id="{56E21326-B69E-3509-32E5-8CDF401FAE5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4" name="Rectangle 16">
            <a:extLst>
              <a:ext uri="{FF2B5EF4-FFF2-40B4-BE49-F238E27FC236}">
                <a16:creationId xmlns:a16="http://schemas.microsoft.com/office/drawing/2014/main" id="{AC11C4AC-EFBC-AE7F-DD50-09610BE09B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155964712"/>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62FA0AB-A1B1-11A4-125A-9357AF970B31}"/>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3B6D794C-B481-B4E4-2C41-03A81A60E072}"/>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Think and act like a fact-checker</a:t>
            </a:r>
            <a:endParaRPr lang="pt-PT" sz="3600">
              <a:solidFill>
                <a:srgbClr val="FFFFFF"/>
              </a:solidFill>
            </a:endParaRPr>
          </a:p>
        </p:txBody>
      </p:sp>
      <p:sp>
        <p:nvSpPr>
          <p:cNvPr id="50" name="Rectangle 49">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graphicFrame>
        <p:nvGraphicFramePr>
          <p:cNvPr id="32" name="Marcador de Posição de Conteúdo 2">
            <a:extLst>
              <a:ext uri="{FF2B5EF4-FFF2-40B4-BE49-F238E27FC236}">
                <a16:creationId xmlns:a16="http://schemas.microsoft.com/office/drawing/2014/main" id="{313B3A33-1FE4-F54C-B793-BE2A1A1EC643}"/>
              </a:ext>
            </a:extLst>
          </p:cNvPr>
          <p:cNvGraphicFramePr>
            <a:graphicFrameLocks noGrp="1"/>
          </p:cNvGraphicFramePr>
          <p:nvPr>
            <p:ph idx="1"/>
            <p:extLst>
              <p:ext uri="{D42A27DB-BD31-4B8C-83A1-F6EECF244321}">
                <p14:modId xmlns:p14="http://schemas.microsoft.com/office/powerpoint/2010/main" val="181557842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6027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C62361-326E-0894-8750-CC89D5002F3B}"/>
            </a:ext>
          </a:extLst>
        </p:cNvPr>
        <p:cNvGrpSpPr/>
        <p:nvPr/>
      </p:nvGrpSpPr>
      <p:grpSpPr>
        <a:xfrm>
          <a:off x="0" y="0"/>
          <a:ext cx="0" cy="0"/>
          <a:chOff x="0" y="0"/>
          <a:chExt cx="0" cy="0"/>
        </a:xfrm>
      </p:grpSpPr>
      <p:sp>
        <p:nvSpPr>
          <p:cNvPr id="2072" name="Rectangle 207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074" name="Rectangle 207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2076" name="Straight Connector 207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78" name="Rectangle 2077">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5B878F-CC5F-0152-2282-9401573423AA}"/>
              </a:ext>
            </a:extLst>
          </p:cNvPr>
          <p:cNvSpPr>
            <a:spLocks noGrp="1"/>
          </p:cNvSpPr>
          <p:nvPr>
            <p:ph type="title"/>
          </p:nvPr>
        </p:nvSpPr>
        <p:spPr>
          <a:xfrm>
            <a:off x="6502400" y="639097"/>
            <a:ext cx="5040671" cy="3686015"/>
          </a:xfrm>
        </p:spPr>
        <p:txBody>
          <a:bodyPr vert="horz" lIns="91440" tIns="45720" rIns="91440" bIns="45720" rtlCol="0" anchor="b">
            <a:normAutofit/>
          </a:bodyPr>
          <a:lstStyle/>
          <a:p>
            <a:r>
              <a:rPr lang="en-US" sz="8000" dirty="0">
                <a:solidFill>
                  <a:schemeClr val="tx1">
                    <a:lumMod val="85000"/>
                    <a:lumOff val="15000"/>
                  </a:schemeClr>
                </a:solidFill>
              </a:rPr>
              <a:t>Keep your checklist! </a:t>
            </a:r>
          </a:p>
        </p:txBody>
      </p:sp>
      <p:pic>
        <p:nvPicPr>
          <p:cNvPr id="2050" name="Picture 2" descr="4 resources for fighting fake news : Innovative Education in VT">
            <a:hlinkClick r:id="rId2"/>
            <a:extLst>
              <a:ext uri="{FF2B5EF4-FFF2-40B4-BE49-F238E27FC236}">
                <a16:creationId xmlns:a16="http://schemas.microsoft.com/office/drawing/2014/main" id="{87FB060B-EE9D-4734-DAF2-8E18305E20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p:blipFill>
        <p:spPr bwMode="auto">
          <a:xfrm>
            <a:off x="-1" y="-3"/>
            <a:ext cx="5147733" cy="6863644"/>
          </a:xfrm>
          <a:prstGeom prst="rect">
            <a:avLst/>
          </a:prstGeom>
          <a:noFill/>
          <a:extLst>
            <a:ext uri="{909E8E84-426E-40DD-AFC4-6F175D3DCCD1}">
              <a14:hiddenFill xmlns:a14="http://schemas.microsoft.com/office/drawing/2010/main">
                <a:solidFill>
                  <a:srgbClr val="FFFFFF"/>
                </a:solidFill>
              </a14:hiddenFill>
            </a:ext>
          </a:extLst>
        </p:spPr>
      </p:pic>
      <p:cxnSp>
        <p:nvCxnSpPr>
          <p:cNvPr id="2080" name="Straight Connector 2079">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12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966A1653-1753-F849-6665-F6C8BEBD4E46}"/>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Playing the video game </a:t>
            </a:r>
            <a:r>
              <a:rPr lang="en-US" sz="3600" b="1" dirty="0" err="1">
                <a:solidFill>
                  <a:srgbClr val="FFFFFF"/>
                </a:solidFill>
              </a:rPr>
              <a:t>Eunope</a:t>
            </a:r>
            <a:endParaRPr lang="en-US" b="1" dirty="0"/>
          </a:p>
        </p:txBody>
      </p:sp>
      <p:pic>
        <p:nvPicPr>
          <p:cNvPr id="5" name="Image 1" descr="Une image contenant Animation, Dessin animé, illustration, clipart&#10;&#10;Description générée automatiquement">
            <a:extLst>
              <a:ext uri="{FF2B5EF4-FFF2-40B4-BE49-F238E27FC236}">
                <a16:creationId xmlns:a16="http://schemas.microsoft.com/office/drawing/2014/main" id="{F012F582-380A-F636-8325-4ED0401F0C4D}"/>
              </a:ext>
            </a:extLst>
          </p:cNvPr>
          <p:cNvPicPr>
            <a:picLocks noGrp="1" noChangeAspect="1"/>
          </p:cNvPicPr>
          <p:nvPr>
            <p:ph type="pic" idx="1"/>
          </p:nvPr>
        </p:nvPicPr>
        <p:blipFill>
          <a:blip r:embed="rId3"/>
          <a:srcRect l="5546" r="5546"/>
          <a:stretch>
            <a:fillRect/>
          </a:stretch>
        </p:blipFill>
        <p:spPr>
          <a:xfrm>
            <a:off x="-3486" y="0"/>
            <a:ext cx="12195192" cy="4903700"/>
          </a:xfrm>
          <a:prstGeom prst="rect">
            <a:avLst/>
          </a:prstGeom>
        </p:spPr>
      </p:pic>
      <p:sp>
        <p:nvSpPr>
          <p:cNvPr id="20" name="Rectangle 19">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40217571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A53BE0-B621-9BAF-DE0B-277A64C31EEA}"/>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C42D84AA-57A4-E235-1A0A-8D7C44CE7131}"/>
              </a:ext>
            </a:extLst>
          </p:cNvPr>
          <p:cNvSpPr>
            <a:spLocks noGrp="1"/>
          </p:cNvSpPr>
          <p:nvPr>
            <p:ph type="title"/>
          </p:nvPr>
        </p:nvSpPr>
        <p:spPr>
          <a:xfrm>
            <a:off x="492370" y="516835"/>
            <a:ext cx="3084844" cy="2103875"/>
          </a:xfrm>
        </p:spPr>
        <p:txBody>
          <a:bodyPr vert="horz" lIns="91440" tIns="45720" rIns="91440" bIns="45720" rtlCol="0">
            <a:normAutofit/>
          </a:bodyPr>
          <a:lstStyle/>
          <a:p>
            <a:r>
              <a:rPr lang="en-US" dirty="0">
                <a:solidFill>
                  <a:srgbClr val="FFFFFF"/>
                </a:solidFill>
              </a:rPr>
              <a:t>Playing </a:t>
            </a:r>
            <a:r>
              <a:rPr lang="en-US" dirty="0" err="1">
                <a:solidFill>
                  <a:srgbClr val="FFFFFF"/>
                </a:solidFill>
              </a:rPr>
              <a:t>Eunope</a:t>
            </a:r>
            <a:endParaRPr lang="en-US" dirty="0">
              <a:solidFill>
                <a:srgbClr val="FFFFFF"/>
              </a:solidFill>
            </a:endParaRPr>
          </a:p>
        </p:txBody>
      </p:sp>
      <p:sp>
        <p:nvSpPr>
          <p:cNvPr id="25" name="Content Placeholder 23">
            <a:extLst>
              <a:ext uri="{FF2B5EF4-FFF2-40B4-BE49-F238E27FC236}">
                <a16:creationId xmlns:a16="http://schemas.microsoft.com/office/drawing/2014/main" id="{40716E01-8075-708F-0D1C-E3ED9FC42DA0}"/>
              </a:ext>
            </a:extLst>
          </p:cNvPr>
          <p:cNvSpPr>
            <a:spLocks noGrp="1"/>
          </p:cNvSpPr>
          <p:nvPr>
            <p:ph idx="1"/>
          </p:nvPr>
        </p:nvSpPr>
        <p:spPr>
          <a:xfrm>
            <a:off x="492371" y="2653800"/>
            <a:ext cx="3084844" cy="3335519"/>
          </a:xfrm>
        </p:spPr>
        <p:txBody>
          <a:bodyPr>
            <a:noAutofit/>
          </a:bodyPr>
          <a:lstStyle/>
          <a:p>
            <a:r>
              <a:rPr lang="en-US" sz="2800" dirty="0">
                <a:solidFill>
                  <a:schemeClr val="tx1"/>
                </a:solidFill>
              </a:rPr>
              <a:t>Set in an open-world, the game’s objective is to uncover the truth behind various </a:t>
            </a:r>
            <a:r>
              <a:rPr lang="en-US" sz="2800" dirty="0" err="1">
                <a:solidFill>
                  <a:schemeClr val="tx1"/>
                </a:solidFill>
              </a:rPr>
              <a:t>rumours</a:t>
            </a:r>
            <a:r>
              <a:rPr lang="en-US" sz="2800" dirty="0">
                <a:solidFill>
                  <a:schemeClr val="tx1"/>
                </a:solidFill>
              </a:rPr>
              <a:t> received by the player while interacting with the aliens. </a:t>
            </a:r>
          </a:p>
        </p:txBody>
      </p:sp>
      <p:pic>
        <p:nvPicPr>
          <p:cNvPr id="5" name="Marcador de Posição de Conteúdo 4">
            <a:extLst>
              <a:ext uri="{FF2B5EF4-FFF2-40B4-BE49-F238E27FC236}">
                <a16:creationId xmlns:a16="http://schemas.microsoft.com/office/drawing/2014/main" id="{31D35E24-7CD8-7939-5DD2-FBBCD0DBA67F}"/>
              </a:ext>
            </a:extLst>
          </p:cNvPr>
          <p:cNvPicPr>
            <a:picLocks noChangeAspect="1"/>
          </p:cNvPicPr>
          <p:nvPr/>
        </p:nvPicPr>
        <p:blipFill>
          <a:blip r:embed="rId3"/>
          <a:srcRect l="10578" t="3485" r="26736"/>
          <a:stretch/>
        </p:blipFill>
        <p:spPr>
          <a:xfrm>
            <a:off x="4075043" y="0"/>
            <a:ext cx="8111272" cy="6857999"/>
          </a:xfrm>
          <a:prstGeom prst="rect">
            <a:avLst/>
          </a:prstGeom>
        </p:spPr>
      </p:pic>
      <p:sp>
        <p:nvSpPr>
          <p:cNvPr id="35" name="Rectangle 3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581341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53" name="Rectangle 41">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54" name="Rectangle 43">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55" name="Straight Connector 45">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Graphic 6" descr="Pessoa a utilizar a caneta digital">
            <a:extLst>
              <a:ext uri="{FF2B5EF4-FFF2-40B4-BE49-F238E27FC236}">
                <a16:creationId xmlns:a16="http://schemas.microsoft.com/office/drawing/2014/main" id="{CEF36D94-8ADF-8EA7-D711-86FB9E4E0B5B}"/>
              </a:ext>
            </a:extLst>
          </p:cNvPr>
          <p:cNvPicPr>
            <a:picLocks noChangeAspect="1"/>
          </p:cNvPicPr>
          <p:nvPr/>
        </p:nvPicPr>
        <p:blipFill>
          <a:blip r:embed="rId2">
            <a:alphaModFix amt="35000"/>
          </a:blip>
          <a:srcRect t="9286" b="6445"/>
          <a:stretch/>
        </p:blipFill>
        <p:spPr>
          <a:xfrm>
            <a:off x="20" y="10"/>
            <a:ext cx="12191980" cy="6857990"/>
          </a:xfrm>
          <a:prstGeom prst="rect">
            <a:avLst/>
          </a:prstGeom>
        </p:spPr>
      </p:pic>
      <p:sp>
        <p:nvSpPr>
          <p:cNvPr id="3" name="CaixaDeTexto 2">
            <a:extLst>
              <a:ext uri="{FF2B5EF4-FFF2-40B4-BE49-F238E27FC236}">
                <a16:creationId xmlns:a16="http://schemas.microsoft.com/office/drawing/2014/main" id="{110F4E8A-2E4E-BB52-9F1C-FCA63B2D2460}"/>
              </a:ext>
            </a:extLst>
          </p:cNvPr>
          <p:cNvSpPr txBox="1"/>
          <p:nvPr/>
        </p:nvSpPr>
        <p:spPr>
          <a:xfrm>
            <a:off x="1097280" y="758952"/>
            <a:ext cx="10058400"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6800" spc="-50">
                <a:solidFill>
                  <a:srgbClr val="FFFFFF"/>
                </a:solidFill>
                <a:latin typeface="+mj-lt"/>
                <a:ea typeface="+mj-ea"/>
                <a:cs typeface="+mj-cs"/>
              </a:rPr>
              <a:t>Do you feel more informed about democratic challenges and disinformation now?</a:t>
            </a:r>
          </a:p>
        </p:txBody>
      </p:sp>
      <p:cxnSp>
        <p:nvCxnSpPr>
          <p:cNvPr id="56" name="Straight Connector 47">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7" name="Rectangle 49">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52" name="Rectangle 51">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20731002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Imagem 4" descr="Pessoa a escrever operações matemáticas num quadro">
            <a:extLst>
              <a:ext uri="{FF2B5EF4-FFF2-40B4-BE49-F238E27FC236}">
                <a16:creationId xmlns:a16="http://schemas.microsoft.com/office/drawing/2014/main" id="{12C3E0F8-3A4C-8C65-AEC9-7E171AA2E734}"/>
              </a:ext>
            </a:extLst>
          </p:cNvPr>
          <p:cNvPicPr>
            <a:picLocks noChangeAspect="1"/>
          </p:cNvPicPr>
          <p:nvPr/>
        </p:nvPicPr>
        <p:blipFill>
          <a:blip r:embed="rId2">
            <a:alphaModFix amt="35000"/>
          </a:blip>
          <a:srcRect t="954" b="14776"/>
          <a:stretch/>
        </p:blipFill>
        <p:spPr>
          <a:xfrm>
            <a:off x="20" y="10"/>
            <a:ext cx="12191980" cy="6857990"/>
          </a:xfrm>
          <a:prstGeom prst="rect">
            <a:avLst/>
          </a:prstGeom>
        </p:spPr>
      </p:pic>
      <p:cxnSp>
        <p:nvCxnSpPr>
          <p:cNvPr id="19" name="Straight Connector 1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B72C2F68-A10D-CB0E-0E64-FCE87D47E4E4}"/>
              </a:ext>
            </a:extLst>
          </p:cNvPr>
          <p:cNvSpPr>
            <a:spLocks noGrp="1"/>
          </p:cNvSpPr>
          <p:nvPr>
            <p:ph type="title"/>
          </p:nvPr>
        </p:nvSpPr>
        <p:spPr>
          <a:xfrm>
            <a:off x="1097280" y="286603"/>
            <a:ext cx="10058400" cy="1450757"/>
          </a:xfrm>
        </p:spPr>
        <p:txBody>
          <a:bodyPr>
            <a:normAutofit/>
          </a:bodyPr>
          <a:lstStyle/>
          <a:p>
            <a:r>
              <a:rPr lang="sv-SE">
                <a:solidFill>
                  <a:schemeClr val="tx1"/>
                </a:solidFill>
              </a:rPr>
              <a:t>Be smart about algorithms!</a:t>
            </a:r>
            <a:endParaRPr lang="pt-PT">
              <a:solidFill>
                <a:schemeClr val="tx1"/>
              </a:solidFill>
            </a:endParaRPr>
          </a:p>
        </p:txBody>
      </p:sp>
      <p:sp>
        <p:nvSpPr>
          <p:cNvPr id="3" name="Marcador de Posição de Conteúdo 2">
            <a:extLst>
              <a:ext uri="{FF2B5EF4-FFF2-40B4-BE49-F238E27FC236}">
                <a16:creationId xmlns:a16="http://schemas.microsoft.com/office/drawing/2014/main" id="{D23CA48A-E2A2-57E5-4882-31C8B385A345}"/>
              </a:ext>
            </a:extLst>
          </p:cNvPr>
          <p:cNvSpPr>
            <a:spLocks noGrp="1"/>
          </p:cNvSpPr>
          <p:nvPr>
            <p:ph idx="1"/>
          </p:nvPr>
        </p:nvSpPr>
        <p:spPr>
          <a:xfrm>
            <a:off x="1097280" y="1845734"/>
            <a:ext cx="10058400" cy="4023360"/>
          </a:xfrm>
        </p:spPr>
        <p:txBody>
          <a:bodyPr>
            <a:normAutofit/>
          </a:bodyPr>
          <a:lstStyle/>
          <a:p>
            <a:pPr marL="228600" lvl="0" indent="-50800" rtl="0">
              <a:spcBef>
                <a:spcPts val="1000"/>
              </a:spcBef>
              <a:spcAft>
                <a:spcPts val="0"/>
              </a:spcAft>
              <a:buClr>
                <a:schemeClr val="dk1"/>
              </a:buClr>
              <a:buSzPts val="2800"/>
              <a:buNone/>
            </a:pPr>
            <a:r>
              <a:rPr lang="en-US" sz="2400" dirty="0">
                <a:solidFill>
                  <a:schemeClr val="tx1"/>
                </a:solidFill>
              </a:rPr>
              <a:t>Ethics: Algorithms and fake news sometimes form dangerous relationships</a:t>
            </a:r>
          </a:p>
          <a:p>
            <a:pPr marL="228600" lvl="0" indent="-50800" rtl="0">
              <a:spcBef>
                <a:spcPts val="1000"/>
              </a:spcBef>
              <a:spcAft>
                <a:spcPts val="0"/>
              </a:spcAft>
              <a:buClr>
                <a:schemeClr val="dk1"/>
              </a:buClr>
              <a:buSzPts val="2800"/>
              <a:buNone/>
            </a:pPr>
            <a:r>
              <a:rPr lang="en-US" sz="2400" dirty="0">
                <a:solidFill>
                  <a:schemeClr val="tx1"/>
                </a:solidFill>
              </a:rPr>
              <a:t>Sources: Fake news  can destabilize democracies</a:t>
            </a:r>
          </a:p>
          <a:p>
            <a:pPr marL="228600" lvl="0" indent="-50800" rtl="0">
              <a:spcBef>
                <a:spcPts val="1000"/>
              </a:spcBef>
              <a:spcAft>
                <a:spcPts val="0"/>
              </a:spcAft>
              <a:buClr>
                <a:schemeClr val="dk1"/>
              </a:buClr>
              <a:buSzPts val="2800"/>
              <a:buNone/>
            </a:pPr>
            <a:r>
              <a:rPr lang="en-US" sz="2400" dirty="0">
                <a:solidFill>
                  <a:schemeClr val="tx1"/>
                </a:solidFill>
              </a:rPr>
              <a:t>Pluralism: Not all algorithms are the same (ranking, recommendation, prediction)</a:t>
            </a:r>
          </a:p>
          <a:p>
            <a:pPr marL="228600" lvl="0" indent="-50800" rtl="0">
              <a:spcBef>
                <a:spcPts val="1000"/>
              </a:spcBef>
              <a:spcAft>
                <a:spcPts val="0"/>
              </a:spcAft>
              <a:buClr>
                <a:schemeClr val="dk1"/>
              </a:buClr>
              <a:buSzPts val="2800"/>
              <a:buNone/>
            </a:pPr>
            <a:endParaRPr lang="en-US" sz="2400" dirty="0">
              <a:solidFill>
                <a:schemeClr val="tx1"/>
              </a:solidFill>
            </a:endParaRPr>
          </a:p>
          <a:p>
            <a:pPr marL="228600" lvl="0" indent="-50800" rtl="0">
              <a:spcBef>
                <a:spcPts val="1000"/>
              </a:spcBef>
              <a:spcAft>
                <a:spcPts val="0"/>
              </a:spcAft>
              <a:buClr>
                <a:schemeClr val="dk1"/>
              </a:buClr>
              <a:buSzPts val="2800"/>
              <a:buNone/>
            </a:pPr>
            <a:r>
              <a:rPr lang="en-US" sz="2400" dirty="0">
                <a:solidFill>
                  <a:schemeClr val="tx1"/>
                </a:solidFill>
              </a:rPr>
              <a:t>Remember that algorithms are very smart at making profits</a:t>
            </a:r>
          </a:p>
          <a:p>
            <a:pPr marL="228600" lvl="0" indent="-50800" rtl="0">
              <a:spcBef>
                <a:spcPts val="1000"/>
              </a:spcBef>
              <a:spcAft>
                <a:spcPts val="0"/>
              </a:spcAft>
              <a:buClr>
                <a:schemeClr val="dk1"/>
              </a:buClr>
              <a:buSzPts val="2800"/>
              <a:buNone/>
            </a:pPr>
            <a:r>
              <a:rPr lang="en-US" sz="2400" dirty="0">
                <a:solidFill>
                  <a:schemeClr val="tx1"/>
                </a:solidFill>
              </a:rPr>
              <a:t>It's possible to act rather than cope. Take action!</a:t>
            </a:r>
            <a:endParaRPr lang="pt-PT" sz="2400" dirty="0">
              <a:solidFill>
                <a:schemeClr val="tx1"/>
              </a:solidFill>
            </a:endParaRPr>
          </a:p>
        </p:txBody>
      </p:sp>
      <p:sp>
        <p:nvSpPr>
          <p:cNvPr id="21" name="Rectangle 2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3" name="Rectangle 2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381302884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4" name="Rectangle 1073">
            <a:extLst>
              <a:ext uri="{FF2B5EF4-FFF2-40B4-BE49-F238E27FC236}">
                <a16:creationId xmlns:a16="http://schemas.microsoft.com/office/drawing/2014/main" id="{CF6BB2E5-F5C5-4876-9282-B0246E035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076" name="Rectangle 1075">
            <a:extLst>
              <a:ext uri="{FF2B5EF4-FFF2-40B4-BE49-F238E27FC236}">
                <a16:creationId xmlns:a16="http://schemas.microsoft.com/office/drawing/2014/main" id="{6E53EAE7-3851-4CE7-BE81-EF90F19EF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078" name="Straight Connector 1077">
            <a:extLst>
              <a:ext uri="{FF2B5EF4-FFF2-40B4-BE49-F238E27FC236}">
                <a16:creationId xmlns:a16="http://schemas.microsoft.com/office/drawing/2014/main" id="{5C5EFB6A-0AF1-46B2-B103-4AA6C7B310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80" name="Rectangle 1079">
            <a:extLst>
              <a:ext uri="{FF2B5EF4-FFF2-40B4-BE49-F238E27FC236}">
                <a16:creationId xmlns:a16="http://schemas.microsoft.com/office/drawing/2014/main" id="{40B389FD-456D-4B47-AC92-DE24BBA3F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2" name="Rectangle 1081">
            <a:extLst>
              <a:ext uri="{FF2B5EF4-FFF2-40B4-BE49-F238E27FC236}">
                <a16:creationId xmlns:a16="http://schemas.microsoft.com/office/drawing/2014/main" id="{970BDFF1-89F0-4493-BC72-692927D52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CaixaDeTexto 1">
            <a:extLst>
              <a:ext uri="{FF2B5EF4-FFF2-40B4-BE49-F238E27FC236}">
                <a16:creationId xmlns:a16="http://schemas.microsoft.com/office/drawing/2014/main" id="{AE32F9A4-DBE3-8B24-9C87-69D4E1818AB5}"/>
              </a:ext>
            </a:extLst>
          </p:cNvPr>
          <p:cNvSpPr txBox="1"/>
          <p:nvPr/>
        </p:nvSpPr>
        <p:spPr>
          <a:xfrm>
            <a:off x="1065197" y="5120640"/>
            <a:ext cx="10058400" cy="822960"/>
          </a:xfrm>
          <a:prstGeom prst="rect">
            <a:avLst/>
          </a:prstGeom>
        </p:spPr>
        <p:txBody>
          <a:bodyPr vert="horz" lIns="91440" tIns="45720" rIns="91440" bIns="45720" rtlCol="0" anchor="b">
            <a:normAutofit/>
          </a:bodyPr>
          <a:lstStyle/>
          <a:p>
            <a:pPr defTabSz="914400">
              <a:lnSpc>
                <a:spcPct val="85000"/>
              </a:lnSpc>
              <a:spcBef>
                <a:spcPct val="0"/>
              </a:spcBef>
              <a:spcAft>
                <a:spcPts val="600"/>
              </a:spcAft>
              <a:buClr>
                <a:schemeClr val="accent1"/>
              </a:buClr>
            </a:pPr>
            <a:r>
              <a:rPr lang="en-US" sz="3600" spc="-50" dirty="0">
                <a:solidFill>
                  <a:srgbClr val="FFFFFF"/>
                </a:solidFill>
                <a:latin typeface="+mj-lt"/>
                <a:ea typeface="+mj-ea"/>
                <a:cs typeface="+mj-cs"/>
              </a:rPr>
              <a:t>Initial questionnaire</a:t>
            </a:r>
          </a:p>
        </p:txBody>
      </p:sp>
      <p:pic>
        <p:nvPicPr>
          <p:cNvPr id="4" name="Picture 3" descr="Caneta preta relativamente a uma folha com números sombreadas">
            <a:extLst>
              <a:ext uri="{FF2B5EF4-FFF2-40B4-BE49-F238E27FC236}">
                <a16:creationId xmlns:a16="http://schemas.microsoft.com/office/drawing/2014/main" id="{5C6046AE-214A-9A8C-4A79-55CFBF4F1A4D}"/>
              </a:ext>
            </a:extLst>
          </p:cNvPr>
          <p:cNvPicPr>
            <a:picLocks noChangeAspect="1"/>
          </p:cNvPicPr>
          <p:nvPr/>
        </p:nvPicPr>
        <p:blipFill>
          <a:blip r:embed="rId3"/>
          <a:srcRect t="10001" b="14401"/>
          <a:stretch/>
        </p:blipFill>
        <p:spPr>
          <a:xfrm>
            <a:off x="625036" y="677333"/>
            <a:ext cx="7710796" cy="3891046"/>
          </a:xfrm>
          <a:prstGeom prst="rect">
            <a:avLst/>
          </a:prstGeom>
        </p:spPr>
      </p:pic>
      <p:sp>
        <p:nvSpPr>
          <p:cNvPr id="1084" name="Rectangle 1083">
            <a:extLst>
              <a:ext uri="{FF2B5EF4-FFF2-40B4-BE49-F238E27FC236}">
                <a16:creationId xmlns:a16="http://schemas.microsoft.com/office/drawing/2014/main" id="{EC639061-BB2E-42D9-8137-6F0803D34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ZoneTexte 2">
            <a:extLst>
              <a:ext uri="{FF2B5EF4-FFF2-40B4-BE49-F238E27FC236}">
                <a16:creationId xmlns:a16="http://schemas.microsoft.com/office/drawing/2014/main" id="{E6A9B156-CB50-3FA8-B4BA-352EED568000}"/>
              </a:ext>
            </a:extLst>
          </p:cNvPr>
          <p:cNvSpPr txBox="1"/>
          <p:nvPr/>
        </p:nvSpPr>
        <p:spPr>
          <a:xfrm>
            <a:off x="9047018" y="2535382"/>
            <a:ext cx="2254784" cy="646331"/>
          </a:xfrm>
          <a:prstGeom prst="rect">
            <a:avLst/>
          </a:prstGeom>
          <a:noFill/>
        </p:spPr>
        <p:txBody>
          <a:bodyPr wrap="none" rtlCol="0">
            <a:spAutoFit/>
          </a:bodyPr>
          <a:lstStyle/>
          <a:p>
            <a:r>
              <a:rPr lang="en-US" b="1" dirty="0"/>
              <a:t>Link to questionnaire </a:t>
            </a:r>
          </a:p>
          <a:p>
            <a:endParaRPr lang="en-US" b="1" dirty="0"/>
          </a:p>
        </p:txBody>
      </p:sp>
    </p:spTree>
    <p:extLst>
      <p:ext uri="{BB962C8B-B14F-4D97-AF65-F5344CB8AC3E}">
        <p14:creationId xmlns:p14="http://schemas.microsoft.com/office/powerpoint/2010/main" val="733980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A720AD19-9E17-DBA6-0C9F-67244018660E}"/>
            </a:ext>
          </a:extLst>
        </p:cNvPr>
        <p:cNvGrpSpPr/>
        <p:nvPr/>
      </p:nvGrpSpPr>
      <p:grpSpPr>
        <a:xfrm>
          <a:off x="0" y="0"/>
          <a:ext cx="0" cy="0"/>
          <a:chOff x="0" y="0"/>
          <a:chExt cx="0" cy="0"/>
        </a:xfrm>
      </p:grpSpPr>
      <p:pic>
        <p:nvPicPr>
          <p:cNvPr id="5" name="Imagem 4" descr="Grande plano de peças de xadrez num tabuleiro de xadrez">
            <a:extLst>
              <a:ext uri="{FF2B5EF4-FFF2-40B4-BE49-F238E27FC236}">
                <a16:creationId xmlns:a16="http://schemas.microsoft.com/office/drawing/2014/main" id="{DF61D01B-7DA7-4840-D841-0A26E050BB00}"/>
              </a:ext>
            </a:extLst>
          </p:cNvPr>
          <p:cNvPicPr>
            <a:picLocks noChangeAspect="1"/>
          </p:cNvPicPr>
          <p:nvPr/>
        </p:nvPicPr>
        <p:blipFill>
          <a:blip r:embed="rId2">
            <a:alphaModFix amt="35000"/>
          </a:blip>
          <a:srcRect t="15413"/>
          <a:stretch/>
        </p:blipFill>
        <p:spPr>
          <a:xfrm>
            <a:off x="20" y="10"/>
            <a:ext cx="12191980" cy="6857990"/>
          </a:xfrm>
          <a:prstGeom prst="rect">
            <a:avLst/>
          </a:prstGeom>
        </p:spPr>
      </p:pic>
      <p:cxnSp>
        <p:nvCxnSpPr>
          <p:cNvPr id="28" name="Straight Connector 27">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06EEFDB-AF08-AC3E-8104-BDE528B3710C}"/>
              </a:ext>
            </a:extLst>
          </p:cNvPr>
          <p:cNvSpPr>
            <a:spLocks noGrp="1"/>
          </p:cNvSpPr>
          <p:nvPr>
            <p:ph type="title"/>
          </p:nvPr>
        </p:nvSpPr>
        <p:spPr>
          <a:xfrm>
            <a:off x="1097280" y="286603"/>
            <a:ext cx="10058400" cy="1450757"/>
          </a:xfrm>
        </p:spPr>
        <p:txBody>
          <a:bodyPr>
            <a:normAutofit/>
          </a:bodyPr>
          <a:lstStyle/>
          <a:p>
            <a:r>
              <a:rPr lang="sv-SE">
                <a:solidFill>
                  <a:schemeClr val="tx1"/>
                </a:solidFill>
              </a:rPr>
              <a:t>Be smart about AI!</a:t>
            </a:r>
            <a:endParaRPr lang="pt-PT">
              <a:solidFill>
                <a:schemeClr val="tx1"/>
              </a:solidFill>
            </a:endParaRPr>
          </a:p>
        </p:txBody>
      </p:sp>
      <p:sp>
        <p:nvSpPr>
          <p:cNvPr id="3" name="Marcador de Posição de Conteúdo 2">
            <a:extLst>
              <a:ext uri="{FF2B5EF4-FFF2-40B4-BE49-F238E27FC236}">
                <a16:creationId xmlns:a16="http://schemas.microsoft.com/office/drawing/2014/main" id="{BBC54C23-BD23-CC11-6955-C35D3B35660D}"/>
              </a:ext>
            </a:extLst>
          </p:cNvPr>
          <p:cNvSpPr>
            <a:spLocks noGrp="1"/>
          </p:cNvSpPr>
          <p:nvPr>
            <p:ph idx="1"/>
          </p:nvPr>
        </p:nvSpPr>
        <p:spPr>
          <a:xfrm>
            <a:off x="1097280" y="1845734"/>
            <a:ext cx="10058400" cy="4023360"/>
          </a:xfrm>
        </p:spPr>
        <p:txBody>
          <a:bodyPr>
            <a:normAutofit/>
          </a:bodyPr>
          <a:lstStyle/>
          <a:p>
            <a:pPr marL="228600" lvl="0" indent="-50800" rtl="0">
              <a:spcBef>
                <a:spcPts val="1000"/>
              </a:spcBef>
              <a:spcAft>
                <a:spcPts val="0"/>
              </a:spcAft>
              <a:buClr>
                <a:schemeClr val="dk1"/>
              </a:buClr>
              <a:buSzPts val="2800"/>
              <a:buNone/>
            </a:pPr>
            <a:r>
              <a:rPr lang="en-US" sz="2400" dirty="0">
                <a:solidFill>
                  <a:schemeClr val="tx1"/>
                </a:solidFill>
              </a:rPr>
              <a:t>Ethics : check the quality of information input to any AI system (it guarantees the output)</a:t>
            </a:r>
          </a:p>
          <a:p>
            <a:pPr marL="228600" lvl="0" indent="-50800" rtl="0">
              <a:spcBef>
                <a:spcPts val="1000"/>
              </a:spcBef>
              <a:spcAft>
                <a:spcPts val="0"/>
              </a:spcAft>
              <a:buClr>
                <a:schemeClr val="dk1"/>
              </a:buClr>
              <a:buSzPts val="2800"/>
              <a:buNone/>
            </a:pPr>
            <a:r>
              <a:rPr lang="en-US" sz="2400" dirty="0">
                <a:solidFill>
                  <a:schemeClr val="tx1"/>
                </a:solidFill>
              </a:rPr>
              <a:t>Sources: always conclude your prompt by asking the AI for its source (and double-check it)</a:t>
            </a:r>
          </a:p>
          <a:p>
            <a:pPr marL="228600" lvl="0" indent="-50800" rtl="0">
              <a:spcBef>
                <a:spcPts val="1000"/>
              </a:spcBef>
              <a:spcAft>
                <a:spcPts val="0"/>
              </a:spcAft>
              <a:buClr>
                <a:schemeClr val="dk1"/>
              </a:buClr>
              <a:buSzPts val="2800"/>
              <a:buNone/>
            </a:pPr>
            <a:r>
              <a:rPr lang="en-US" sz="2400" dirty="0">
                <a:solidFill>
                  <a:schemeClr val="tx1"/>
                </a:solidFill>
              </a:rPr>
              <a:t>Pluralism: avoid relying on a single AI system (not just ChatGPT, but  also Llama, Mistral, …)</a:t>
            </a:r>
          </a:p>
          <a:p>
            <a:pPr marL="228600" lvl="0" indent="-50800" rtl="0">
              <a:spcBef>
                <a:spcPts val="1000"/>
              </a:spcBef>
              <a:spcAft>
                <a:spcPts val="0"/>
              </a:spcAft>
              <a:buClr>
                <a:schemeClr val="dk1"/>
              </a:buClr>
              <a:buSzPts val="2800"/>
              <a:buNone/>
            </a:pPr>
            <a:endParaRPr lang="en-US" sz="2400" dirty="0">
              <a:solidFill>
                <a:schemeClr val="tx1"/>
              </a:solidFill>
            </a:endParaRPr>
          </a:p>
          <a:p>
            <a:pPr marL="228600" lvl="0" indent="-50800" rtl="0">
              <a:spcBef>
                <a:spcPts val="1000"/>
              </a:spcBef>
              <a:spcAft>
                <a:spcPts val="0"/>
              </a:spcAft>
              <a:buClr>
                <a:schemeClr val="dk1"/>
              </a:buClr>
              <a:buSzPts val="2800"/>
              <a:buNone/>
            </a:pPr>
            <a:r>
              <a:rPr lang="en-US" sz="2400" dirty="0">
                <a:solidFill>
                  <a:schemeClr val="tx1"/>
                </a:solidFill>
              </a:rPr>
              <a:t>Remember that AI systems are a tool (they are not human, they have no feelings, …)</a:t>
            </a:r>
          </a:p>
          <a:p>
            <a:pPr marL="228600" lvl="0" indent="-50800" rtl="0">
              <a:spcBef>
                <a:spcPts val="1000"/>
              </a:spcBef>
              <a:spcAft>
                <a:spcPts val="0"/>
              </a:spcAft>
              <a:buClr>
                <a:schemeClr val="dk1"/>
              </a:buClr>
              <a:buSzPts val="2800"/>
              <a:buNone/>
            </a:pPr>
            <a:r>
              <a:rPr lang="en-US" sz="2400" dirty="0">
                <a:solidFill>
                  <a:schemeClr val="tx1"/>
                </a:solidFill>
              </a:rPr>
              <a:t>AI does not pursue truth and lacks emotions (so be wary of disinformation)</a:t>
            </a:r>
          </a:p>
          <a:p>
            <a:endParaRPr lang="pt-PT" dirty="0">
              <a:solidFill>
                <a:schemeClr val="tx1"/>
              </a:solidFill>
            </a:endParaRPr>
          </a:p>
        </p:txBody>
      </p:sp>
      <p:sp>
        <p:nvSpPr>
          <p:cNvPr id="30" name="Rectangle 29">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2" name="Rectangle 31">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63572952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3FF823-81F7-512D-1D82-279B4665D57A}"/>
            </a:ext>
          </a:extLst>
        </p:cNvPr>
        <p:cNvGrpSpPr/>
        <p:nvPr/>
      </p:nvGrpSpPr>
      <p:grpSpPr>
        <a:xfrm>
          <a:off x="0" y="0"/>
          <a:ext cx="0" cy="0"/>
          <a:chOff x="0" y="0"/>
          <a:chExt cx="0" cy="0"/>
        </a:xfrm>
      </p:grpSpPr>
      <p:sp>
        <p:nvSpPr>
          <p:cNvPr id="1057" name="Rectangle 1056">
            <a:extLst>
              <a:ext uri="{FF2B5EF4-FFF2-40B4-BE49-F238E27FC236}">
                <a16:creationId xmlns:a16="http://schemas.microsoft.com/office/drawing/2014/main" id="{BA0960D5-DE80-B93D-4ECA-A0B0E64CE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059" name="Rectangle 1058">
            <a:extLst>
              <a:ext uri="{FF2B5EF4-FFF2-40B4-BE49-F238E27FC236}">
                <a16:creationId xmlns:a16="http://schemas.microsoft.com/office/drawing/2014/main" id="{23AC1225-6F5A-EC29-6130-72C800B8C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cxnSp>
        <p:nvCxnSpPr>
          <p:cNvPr id="1061" name="Straight Connector 1060">
            <a:extLst>
              <a:ext uri="{FF2B5EF4-FFF2-40B4-BE49-F238E27FC236}">
                <a16:creationId xmlns:a16="http://schemas.microsoft.com/office/drawing/2014/main" id="{B965244E-CA09-04D5-1A26-0AD18E1DE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63" name="Rectangle 1062">
            <a:extLst>
              <a:ext uri="{FF2B5EF4-FFF2-40B4-BE49-F238E27FC236}">
                <a16:creationId xmlns:a16="http://schemas.microsoft.com/office/drawing/2014/main" id="{C8939313-E656-A77C-92A7-7F539E9CD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065" name="Rectangle 1064">
            <a:extLst>
              <a:ext uri="{FF2B5EF4-FFF2-40B4-BE49-F238E27FC236}">
                <a16:creationId xmlns:a16="http://schemas.microsoft.com/office/drawing/2014/main" id="{7424EA13-84DE-BF78-0AF2-8C61A007F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1067" name="Rectangle 1066">
            <a:extLst>
              <a:ext uri="{FF2B5EF4-FFF2-40B4-BE49-F238E27FC236}">
                <a16:creationId xmlns:a16="http://schemas.microsoft.com/office/drawing/2014/main" id="{E392A14B-1658-F104-9C4C-3BA3E1296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CaixaDeTexto 1">
            <a:extLst>
              <a:ext uri="{FF2B5EF4-FFF2-40B4-BE49-F238E27FC236}">
                <a16:creationId xmlns:a16="http://schemas.microsoft.com/office/drawing/2014/main" id="{C44B170E-8816-FC31-2840-1D44AF4972ED}"/>
              </a:ext>
            </a:extLst>
          </p:cNvPr>
          <p:cNvSpPr txBox="1"/>
          <p:nvPr/>
        </p:nvSpPr>
        <p:spPr>
          <a:xfrm>
            <a:off x="5961344" y="758952"/>
            <a:ext cx="5542398" cy="3566160"/>
          </a:xfrm>
          <a:prstGeom prst="rect">
            <a:avLst/>
          </a:prstGeom>
        </p:spPr>
        <p:txBody>
          <a:bodyPr vert="horz" lIns="91440" tIns="45720" rIns="91440" bIns="45720" rtlCol="0" anchor="b">
            <a:normAutofit/>
          </a:bodyPr>
          <a:lstStyle/>
          <a:p>
            <a:pPr defTabSz="914400">
              <a:lnSpc>
                <a:spcPct val="85000"/>
              </a:lnSpc>
              <a:spcBef>
                <a:spcPct val="0"/>
              </a:spcBef>
              <a:spcAft>
                <a:spcPts val="600"/>
              </a:spcAft>
              <a:buClr>
                <a:schemeClr val="accent1"/>
              </a:buClr>
            </a:pPr>
            <a:r>
              <a:rPr lang="en-US" sz="7200" spc="-50" dirty="0">
                <a:solidFill>
                  <a:srgbClr val="FFFFFF"/>
                </a:solidFill>
                <a:latin typeface="+mj-lt"/>
                <a:ea typeface="+mj-ea"/>
                <a:cs typeface="+mj-cs"/>
              </a:rPr>
              <a:t>Final questionnaire</a:t>
            </a:r>
          </a:p>
        </p:txBody>
      </p:sp>
      <p:cxnSp>
        <p:nvCxnSpPr>
          <p:cNvPr id="1069" name="Straight Connector 1068">
            <a:extLst>
              <a:ext uri="{FF2B5EF4-FFF2-40B4-BE49-F238E27FC236}">
                <a16:creationId xmlns:a16="http://schemas.microsoft.com/office/drawing/2014/main" id="{ED420AD6-03FF-7E10-6F40-3908ADD89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Caneta preta relativamente a uma folha com números sombreadas">
            <a:extLst>
              <a:ext uri="{FF2B5EF4-FFF2-40B4-BE49-F238E27FC236}">
                <a16:creationId xmlns:a16="http://schemas.microsoft.com/office/drawing/2014/main" id="{03ACDD92-FBA0-0B7C-429A-168C4D9AACD0}"/>
              </a:ext>
            </a:extLst>
          </p:cNvPr>
          <p:cNvPicPr>
            <a:picLocks noChangeAspect="1"/>
          </p:cNvPicPr>
          <p:nvPr/>
        </p:nvPicPr>
        <p:blipFill>
          <a:blip r:embed="rId2"/>
          <a:srcRect t="15046" r="3" b="19448"/>
          <a:stretch/>
        </p:blipFill>
        <p:spPr>
          <a:xfrm>
            <a:off x="627779" y="4451929"/>
            <a:ext cx="4020297" cy="1757919"/>
          </a:xfrm>
          <a:prstGeom prst="rect">
            <a:avLst/>
          </a:prstGeom>
        </p:spPr>
      </p:pic>
      <p:sp>
        <p:nvSpPr>
          <p:cNvPr id="5" name="ZoneTexte 4">
            <a:extLst>
              <a:ext uri="{FF2B5EF4-FFF2-40B4-BE49-F238E27FC236}">
                <a16:creationId xmlns:a16="http://schemas.microsoft.com/office/drawing/2014/main" id="{3A0BBD2E-5884-A6DF-AF24-EEEA8670B6F0}"/>
              </a:ext>
            </a:extLst>
          </p:cNvPr>
          <p:cNvSpPr txBox="1"/>
          <p:nvPr/>
        </p:nvSpPr>
        <p:spPr>
          <a:xfrm>
            <a:off x="2138766" y="1921790"/>
            <a:ext cx="516488" cy="369332"/>
          </a:xfrm>
          <a:prstGeom prst="rect">
            <a:avLst/>
          </a:prstGeom>
          <a:noFill/>
        </p:spPr>
        <p:txBody>
          <a:bodyPr wrap="none" rtlCol="0">
            <a:spAutoFit/>
          </a:bodyPr>
          <a:lstStyle/>
          <a:p>
            <a:r>
              <a:rPr lang="en-US" dirty="0"/>
              <a:t>link</a:t>
            </a:r>
          </a:p>
        </p:txBody>
      </p:sp>
    </p:spTree>
    <p:extLst>
      <p:ext uri="{BB962C8B-B14F-4D97-AF65-F5344CB8AC3E}">
        <p14:creationId xmlns:p14="http://schemas.microsoft.com/office/powerpoint/2010/main" val="2313518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a:extLst>
            <a:ext uri="{FF2B5EF4-FFF2-40B4-BE49-F238E27FC236}">
              <a16:creationId xmlns:a16="http://schemas.microsoft.com/office/drawing/2014/main" id="{1738B733-7889-E46C-D272-F6D6284180F2}"/>
            </a:ext>
          </a:extLst>
        </p:cNvPr>
        <p:cNvGrpSpPr/>
        <p:nvPr/>
      </p:nvGrpSpPr>
      <p:grpSpPr>
        <a:xfrm>
          <a:off x="0" y="0"/>
          <a:ext cx="0" cy="0"/>
          <a:chOff x="0" y="0"/>
          <a:chExt cx="0" cy="0"/>
        </a:xfrm>
      </p:grpSpPr>
      <p:pic>
        <p:nvPicPr>
          <p:cNvPr id="5" name="Marcador de Posição de Conteúdo 4" descr="Juiz martelo descansar no bloco">
            <a:hlinkClick r:id="rId3"/>
            <a:extLst>
              <a:ext uri="{FF2B5EF4-FFF2-40B4-BE49-F238E27FC236}">
                <a16:creationId xmlns:a16="http://schemas.microsoft.com/office/drawing/2014/main" id="{97A3BF0F-FBBD-BD0C-1A98-E5937193D909}"/>
              </a:ext>
            </a:extLst>
          </p:cNvPr>
          <p:cNvPicPr>
            <a:picLocks noChangeAspect="1"/>
          </p:cNvPicPr>
          <p:nvPr/>
        </p:nvPicPr>
        <p:blipFill>
          <a:blip r:embed="rId4">
            <a:alphaModFix amt="35000"/>
          </a:blip>
          <a:srcRect t="643" b="15088"/>
          <a:stretch/>
        </p:blipFill>
        <p:spPr>
          <a:xfrm>
            <a:off x="20" y="10"/>
            <a:ext cx="12191980" cy="6857990"/>
          </a:xfrm>
          <a:prstGeom prst="rect">
            <a:avLst/>
          </a:prstGeom>
        </p:spPr>
      </p:pic>
      <p:cxnSp>
        <p:nvCxnSpPr>
          <p:cNvPr id="56" name="Straight Connector 55">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ítulo 1">
            <a:extLst>
              <a:ext uri="{FF2B5EF4-FFF2-40B4-BE49-F238E27FC236}">
                <a16:creationId xmlns:a16="http://schemas.microsoft.com/office/drawing/2014/main" id="{4AD96751-8C85-BCFE-8647-E27A2B771656}"/>
              </a:ext>
            </a:extLst>
          </p:cNvPr>
          <p:cNvSpPr>
            <a:spLocks noGrp="1"/>
          </p:cNvSpPr>
          <p:nvPr>
            <p:ph type="title"/>
          </p:nvPr>
        </p:nvSpPr>
        <p:spPr>
          <a:xfrm>
            <a:off x="1097280" y="286603"/>
            <a:ext cx="10058400" cy="1450757"/>
          </a:xfrm>
        </p:spPr>
        <p:txBody>
          <a:bodyPr vert="horz" lIns="91440" tIns="45720" rIns="91440" bIns="45720" rtlCol="0">
            <a:normAutofit/>
          </a:bodyPr>
          <a:lstStyle/>
          <a:p>
            <a:r>
              <a:rPr lang="en-US" dirty="0">
                <a:solidFill>
                  <a:schemeClr val="tx1"/>
                </a:solidFill>
              </a:rPr>
              <a:t>Debate</a:t>
            </a:r>
          </a:p>
        </p:txBody>
      </p:sp>
      <p:sp>
        <p:nvSpPr>
          <p:cNvPr id="24" name="Content Placeholder 23">
            <a:extLst>
              <a:ext uri="{FF2B5EF4-FFF2-40B4-BE49-F238E27FC236}">
                <a16:creationId xmlns:a16="http://schemas.microsoft.com/office/drawing/2014/main" id="{C0AB04FA-246F-7265-DFE4-44CF8DFAEA64}"/>
              </a:ext>
            </a:extLst>
          </p:cNvPr>
          <p:cNvSpPr>
            <a:spLocks noGrp="1"/>
          </p:cNvSpPr>
          <p:nvPr>
            <p:ph idx="1"/>
          </p:nvPr>
        </p:nvSpPr>
        <p:spPr>
          <a:xfrm>
            <a:off x="1193532" y="3124274"/>
            <a:ext cx="3891086" cy="2847547"/>
          </a:xfrm>
        </p:spPr>
        <p:txBody>
          <a:bodyPr>
            <a:normAutofit/>
          </a:bodyPr>
          <a:lstStyle/>
          <a:p>
            <a:pPr>
              <a:buFont typeface="Arial" panose="020B0604020202020204" pitchFamily="34" charset="0"/>
              <a:buChar char="•"/>
            </a:pPr>
            <a:r>
              <a:rPr lang="en-US" sz="2800" dirty="0">
                <a:solidFill>
                  <a:schemeClr val="tx1"/>
                </a:solidFill>
              </a:rPr>
              <a:t> If an AI system were to take power in the world, what would be the first law it would introduce? </a:t>
            </a:r>
          </a:p>
        </p:txBody>
      </p:sp>
      <p:sp>
        <p:nvSpPr>
          <p:cNvPr id="58" name="Rectangle 57">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60" name="Rectangle 59">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Tree>
    <p:extLst>
      <p:ext uri="{BB962C8B-B14F-4D97-AF65-F5344CB8AC3E}">
        <p14:creationId xmlns:p14="http://schemas.microsoft.com/office/powerpoint/2010/main" val="21994735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24B06F-6BA0-078B-3CFD-44A9B792BFA3}"/>
              </a:ext>
            </a:extLst>
          </p:cNvPr>
          <p:cNvSpPr>
            <a:spLocks noGrp="1"/>
          </p:cNvSpPr>
          <p:nvPr>
            <p:ph type="title"/>
          </p:nvPr>
        </p:nvSpPr>
        <p:spPr/>
        <p:txBody>
          <a:bodyPr/>
          <a:lstStyle/>
          <a:p>
            <a:r>
              <a:rPr lang="pt-PT" dirty="0"/>
              <a:t>H</a:t>
            </a:r>
            <a:r>
              <a:rPr lang="en-US" dirty="0"/>
              <a:t>ow does the recommendation system work?</a:t>
            </a:r>
            <a:endParaRPr lang="pt-PT" dirty="0"/>
          </a:p>
        </p:txBody>
      </p:sp>
      <p:pic>
        <p:nvPicPr>
          <p:cNvPr id="6" name="Marcador de Posição da Imagem 5">
            <a:extLst>
              <a:ext uri="{FF2B5EF4-FFF2-40B4-BE49-F238E27FC236}">
                <a16:creationId xmlns:a16="http://schemas.microsoft.com/office/drawing/2014/main" id="{C4B57CF2-5F26-8520-1B79-7EC9990FEBA9}"/>
              </a:ext>
            </a:extLst>
          </p:cNvPr>
          <p:cNvPicPr>
            <a:picLocks noGrp="1" noChangeAspect="1"/>
          </p:cNvPicPr>
          <p:nvPr>
            <p:ph type="pic" idx="1"/>
          </p:nvPr>
        </p:nvPicPr>
        <p:blipFill>
          <a:blip r:embed="rId3"/>
          <a:srcRect t="1527" b="1527"/>
          <a:stretch/>
        </p:blipFill>
        <p:spPr/>
      </p:pic>
    </p:spTree>
    <p:extLst>
      <p:ext uri="{BB962C8B-B14F-4D97-AF65-F5344CB8AC3E}">
        <p14:creationId xmlns:p14="http://schemas.microsoft.com/office/powerpoint/2010/main" val="153689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DE262F-B5D4-5939-32A3-6FCFB25715DA}"/>
              </a:ext>
            </a:extLst>
          </p:cNvPr>
          <p:cNvSpPr>
            <a:spLocks noGrp="1"/>
          </p:cNvSpPr>
          <p:nvPr>
            <p:ph type="title"/>
          </p:nvPr>
        </p:nvSpPr>
        <p:spPr>
          <a:xfrm>
            <a:off x="1097280" y="286603"/>
            <a:ext cx="10058400" cy="1450757"/>
          </a:xfrm>
        </p:spPr>
        <p:txBody>
          <a:bodyPr>
            <a:normAutofit/>
          </a:bodyPr>
          <a:lstStyle/>
          <a:p>
            <a:r>
              <a:rPr lang="en-US" dirty="0"/>
              <a:t>Display results </a:t>
            </a:r>
            <a:r>
              <a:rPr lang="en-GB" noProof="0" dirty="0"/>
              <a:t>following</a:t>
            </a:r>
            <a:r>
              <a:rPr lang="en-US" dirty="0"/>
              <a:t>…</a:t>
            </a:r>
            <a:endParaRPr lang="pt-PT" dirty="0"/>
          </a:p>
        </p:txBody>
      </p:sp>
      <p:graphicFrame>
        <p:nvGraphicFramePr>
          <p:cNvPr id="5" name="Marcador de Posição de Conteúdo 2">
            <a:extLst>
              <a:ext uri="{FF2B5EF4-FFF2-40B4-BE49-F238E27FC236}">
                <a16:creationId xmlns:a16="http://schemas.microsoft.com/office/drawing/2014/main" id="{07D27F95-0EA4-ED8B-7B63-7EC1E246CBD4}"/>
              </a:ext>
            </a:extLst>
          </p:cNvPr>
          <p:cNvGraphicFramePr>
            <a:graphicFrameLocks noGrp="1"/>
          </p:cNvGraphicFramePr>
          <p:nvPr>
            <p:ph idx="1"/>
            <p:extLst>
              <p:ext uri="{D42A27DB-BD31-4B8C-83A1-F6EECF244321}">
                <p14:modId xmlns:p14="http://schemas.microsoft.com/office/powerpoint/2010/main" val="256886396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0516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72DCA066-66CB-A215-EA8B-C4E7A66DE1EB}"/>
              </a:ext>
            </a:extLst>
          </p:cNvPr>
          <p:cNvPicPr>
            <a:picLocks noChangeAspect="1"/>
          </p:cNvPicPr>
          <p:nvPr/>
        </p:nvPicPr>
        <p:blipFill>
          <a:blip r:embed="rId3"/>
          <a:srcRect t="3694" b="3694"/>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F4C359F3-25B2-4E2B-8713-5583EAF4C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8E81C5B3-449B-CEE8-5398-580E5454E48D}"/>
              </a:ext>
            </a:extLst>
          </p:cNvPr>
          <p:cNvSpPr>
            <a:spLocks noGrp="1"/>
          </p:cNvSpPr>
          <p:nvPr>
            <p:ph type="title"/>
          </p:nvPr>
        </p:nvSpPr>
        <p:spPr>
          <a:xfrm>
            <a:off x="5124206" y="324922"/>
            <a:ext cx="6339840" cy="1666501"/>
          </a:xfrm>
        </p:spPr>
        <p:txBody>
          <a:bodyPr>
            <a:normAutofit/>
          </a:bodyPr>
          <a:lstStyle/>
          <a:p>
            <a:r>
              <a:rPr lang="pt-PT" dirty="0" err="1">
                <a:solidFill>
                  <a:schemeClr val="tx1"/>
                </a:solidFill>
              </a:rPr>
              <a:t>Algorithm</a:t>
            </a:r>
            <a:endParaRPr lang="pt-PT" dirty="0">
              <a:solidFill>
                <a:schemeClr val="tx1"/>
              </a:solidFill>
            </a:endParaRPr>
          </a:p>
        </p:txBody>
      </p:sp>
      <p:sp>
        <p:nvSpPr>
          <p:cNvPr id="15" name="Rectangle 10">
            <a:extLst>
              <a:ext uri="{FF2B5EF4-FFF2-40B4-BE49-F238E27FC236}">
                <a16:creationId xmlns:a16="http://schemas.microsoft.com/office/drawing/2014/main" id="{B026EB53-A064-438C-B0CD-AC150363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88F2B0C2-6349-513D-CE7F-26E87F45555A}"/>
              </a:ext>
            </a:extLst>
          </p:cNvPr>
          <p:cNvSpPr>
            <a:spLocks noGrp="1"/>
          </p:cNvSpPr>
          <p:nvPr>
            <p:ph idx="1"/>
          </p:nvPr>
        </p:nvSpPr>
        <p:spPr>
          <a:xfrm>
            <a:off x="5124206" y="2236304"/>
            <a:ext cx="6339840" cy="2132496"/>
          </a:xfrm>
        </p:spPr>
        <p:txBody>
          <a:bodyPr>
            <a:normAutofit lnSpcReduction="10000"/>
          </a:bodyPr>
          <a:lstStyle/>
          <a:p>
            <a:r>
              <a:rPr lang="en-US" sz="2800" dirty="0">
                <a:solidFill>
                  <a:schemeClr val="tx1"/>
                </a:solidFill>
              </a:rPr>
              <a:t>As related to digital platforms, algorithms are tools that select what content is displayed for users </a:t>
            </a:r>
            <a:r>
              <a:rPr lang="en-US" sz="2800" b="1" dirty="0">
                <a:solidFill>
                  <a:schemeClr val="tx1"/>
                </a:solidFill>
              </a:rPr>
              <a:t>based on relevance and preferences</a:t>
            </a:r>
            <a:r>
              <a:rPr lang="en-US" sz="2800" dirty="0">
                <a:solidFill>
                  <a:schemeClr val="tx1"/>
                </a:solidFill>
              </a:rPr>
              <a:t>.</a:t>
            </a:r>
          </a:p>
          <a:p>
            <a:pPr algn="r"/>
            <a:r>
              <a:rPr lang="en-US" sz="2800" dirty="0">
                <a:solidFill>
                  <a:schemeClr val="tx1"/>
                </a:solidFill>
              </a:rPr>
              <a:t>(European Commission, 2022)</a:t>
            </a:r>
          </a:p>
          <a:p>
            <a:pPr marL="0" indent="0">
              <a:buNone/>
            </a:pPr>
            <a:endParaRPr lang="en-US" sz="1800" dirty="0">
              <a:solidFill>
                <a:srgbClr val="FFFFFF"/>
              </a:solidFill>
            </a:endParaRPr>
          </a:p>
        </p:txBody>
      </p:sp>
      <p:sp>
        <p:nvSpPr>
          <p:cNvPr id="4" name="CaixaDeTexto 3">
            <a:extLst>
              <a:ext uri="{FF2B5EF4-FFF2-40B4-BE49-F238E27FC236}">
                <a16:creationId xmlns:a16="http://schemas.microsoft.com/office/drawing/2014/main" id="{DF12052D-F249-43F9-2331-45083087DCCD}"/>
              </a:ext>
            </a:extLst>
          </p:cNvPr>
          <p:cNvSpPr txBox="1"/>
          <p:nvPr/>
        </p:nvSpPr>
        <p:spPr>
          <a:xfrm>
            <a:off x="4639733" y="6533078"/>
            <a:ext cx="7488238" cy="276999"/>
          </a:xfrm>
          <a:prstGeom prst="rect">
            <a:avLst/>
          </a:prstGeom>
          <a:noFill/>
        </p:spPr>
        <p:txBody>
          <a:bodyPr wrap="square" rtlCol="0">
            <a:spAutoFit/>
          </a:bodyPr>
          <a:lstStyle/>
          <a:p>
            <a:r>
              <a:rPr lang="pt-PT" sz="1200" dirty="0" err="1"/>
              <a:t>Photo</a:t>
            </a:r>
            <a:r>
              <a:rPr lang="pt-PT" sz="1200" dirty="0"/>
              <a:t>: </a:t>
            </a:r>
            <a:r>
              <a:rPr lang="pt-PT" sz="1200" dirty="0" err="1"/>
              <a:t>Sanu</a:t>
            </a:r>
            <a:r>
              <a:rPr lang="pt-PT" sz="1200" dirty="0"/>
              <a:t> N, CC BY-SA 4.0 &lt;https://creativecommons.org/licenses/by-sa/4.0&gt;, via Wikimedia </a:t>
            </a:r>
            <a:r>
              <a:rPr lang="pt-PT" sz="1200" dirty="0" err="1"/>
              <a:t>Commons</a:t>
            </a:r>
            <a:endParaRPr lang="pt-PT" sz="1200" dirty="0"/>
          </a:p>
        </p:txBody>
      </p:sp>
    </p:spTree>
    <p:extLst>
      <p:ext uri="{BB962C8B-B14F-4D97-AF65-F5344CB8AC3E}">
        <p14:creationId xmlns:p14="http://schemas.microsoft.com/office/powerpoint/2010/main" val="1836216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9C978D4-D1C3-97C2-9389-CF7F0FFC0E89}"/>
            </a:ext>
          </a:extLst>
        </p:cNvPr>
        <p:cNvGrpSpPr/>
        <p:nvPr/>
      </p:nvGrpSpPr>
      <p:grpSpPr>
        <a:xfrm>
          <a:off x="0" y="0"/>
          <a:ext cx="0" cy="0"/>
          <a:chOff x="0" y="0"/>
          <a:chExt cx="0" cy="0"/>
        </a:xfrm>
      </p:grpSpPr>
      <p:pic>
        <p:nvPicPr>
          <p:cNvPr id="13" name="Picture 4">
            <a:extLst>
              <a:ext uri="{FF2B5EF4-FFF2-40B4-BE49-F238E27FC236}">
                <a16:creationId xmlns:a16="http://schemas.microsoft.com/office/drawing/2014/main" id="{871FC7FF-7F2C-2229-9430-BBC30A718680}"/>
              </a:ext>
            </a:extLst>
          </p:cNvPr>
          <p:cNvPicPr>
            <a:picLocks noChangeAspect="1"/>
          </p:cNvPicPr>
          <p:nvPr/>
        </p:nvPicPr>
        <p:blipFill>
          <a:blip r:embed="rId3"/>
          <a:srcRect t="696" b="696"/>
          <a:stretch/>
        </p:blipFill>
        <p:spPr>
          <a:xfrm>
            <a:off x="20" y="10"/>
            <a:ext cx="4578952" cy="6857990"/>
          </a:xfrm>
          <a:prstGeom prst="rect">
            <a:avLst/>
          </a:prstGeom>
        </p:spPr>
      </p:pic>
      <p:sp>
        <p:nvSpPr>
          <p:cNvPr id="14" name="Rectangle 8">
            <a:extLst>
              <a:ext uri="{FF2B5EF4-FFF2-40B4-BE49-F238E27FC236}">
                <a16:creationId xmlns:a16="http://schemas.microsoft.com/office/drawing/2014/main" id="{3014D5CB-77E9-C810-C196-F7F10DF69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9733" y="0"/>
            <a:ext cx="7552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2" name="Título 1">
            <a:extLst>
              <a:ext uri="{FF2B5EF4-FFF2-40B4-BE49-F238E27FC236}">
                <a16:creationId xmlns:a16="http://schemas.microsoft.com/office/drawing/2014/main" id="{5962EF8C-D543-6F50-2BA1-807511FD4AA5}"/>
              </a:ext>
            </a:extLst>
          </p:cNvPr>
          <p:cNvSpPr>
            <a:spLocks noGrp="1"/>
          </p:cNvSpPr>
          <p:nvPr>
            <p:ph type="title"/>
          </p:nvPr>
        </p:nvSpPr>
        <p:spPr>
          <a:xfrm>
            <a:off x="5124206" y="324922"/>
            <a:ext cx="6339840" cy="1666501"/>
          </a:xfrm>
        </p:spPr>
        <p:txBody>
          <a:bodyPr>
            <a:normAutofit/>
          </a:bodyPr>
          <a:lstStyle/>
          <a:p>
            <a:r>
              <a:rPr lang="en-US" sz="4800" dirty="0">
                <a:solidFill>
                  <a:schemeClr val="tx1"/>
                </a:solidFill>
              </a:rPr>
              <a:t>Recommendation algorithms</a:t>
            </a:r>
            <a:endParaRPr lang="pt-PT" dirty="0">
              <a:solidFill>
                <a:schemeClr val="tx1"/>
              </a:solidFill>
            </a:endParaRPr>
          </a:p>
        </p:txBody>
      </p:sp>
      <p:sp>
        <p:nvSpPr>
          <p:cNvPr id="15" name="Rectangle 10">
            <a:extLst>
              <a:ext uri="{FF2B5EF4-FFF2-40B4-BE49-F238E27FC236}">
                <a16:creationId xmlns:a16="http://schemas.microsoft.com/office/drawing/2014/main" id="{0EEC463B-95C1-DFC9-BF86-6412BF060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8972"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t-PT"/>
          </a:p>
        </p:txBody>
      </p:sp>
      <p:sp>
        <p:nvSpPr>
          <p:cNvPr id="3" name="Marcador de Posição de Conteúdo 2">
            <a:extLst>
              <a:ext uri="{FF2B5EF4-FFF2-40B4-BE49-F238E27FC236}">
                <a16:creationId xmlns:a16="http://schemas.microsoft.com/office/drawing/2014/main" id="{19FF09E7-6776-9C85-B99C-6139AD30C4E2}"/>
              </a:ext>
            </a:extLst>
          </p:cNvPr>
          <p:cNvSpPr>
            <a:spLocks noGrp="1"/>
          </p:cNvSpPr>
          <p:nvPr>
            <p:ph idx="1"/>
          </p:nvPr>
        </p:nvSpPr>
        <p:spPr>
          <a:xfrm>
            <a:off x="5124206" y="2236304"/>
            <a:ext cx="6339840" cy="1884140"/>
          </a:xfrm>
        </p:spPr>
        <p:txBody>
          <a:bodyPr>
            <a:normAutofit/>
          </a:bodyPr>
          <a:lstStyle/>
          <a:p>
            <a:r>
              <a:rPr lang="en-US" sz="2800" dirty="0">
                <a:solidFill>
                  <a:schemeClr val="tx1"/>
                </a:solidFill>
              </a:rPr>
              <a:t>Highlight personalized content according to each </a:t>
            </a:r>
            <a:r>
              <a:rPr lang="en-US" sz="2800" b="1" dirty="0">
                <a:solidFill>
                  <a:schemeClr val="tx1"/>
                </a:solidFill>
              </a:rPr>
              <a:t>user’s reactions, engagement and navigation history</a:t>
            </a:r>
          </a:p>
        </p:txBody>
      </p:sp>
    </p:spTree>
    <p:extLst>
      <p:ext uri="{BB962C8B-B14F-4D97-AF65-F5344CB8AC3E}">
        <p14:creationId xmlns:p14="http://schemas.microsoft.com/office/powerpoint/2010/main" val="571232776"/>
      </p:ext>
    </p:extLst>
  </p:cSld>
  <p:clrMapOvr>
    <a:masterClrMapping/>
  </p:clrMapOvr>
</p:sld>
</file>

<file path=ppt/theme/theme1.xml><?xml version="1.0" encoding="utf-8"?>
<a:theme xmlns:a="http://schemas.openxmlformats.org/drawingml/2006/main" name="Retrospetiva">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2051</TotalTime>
  <Words>2690</Words>
  <Application>Microsoft Office PowerPoint</Application>
  <PresentationFormat>Ecrã Panorâmico</PresentationFormat>
  <Paragraphs>195</Paragraphs>
  <Slides>41</Slides>
  <Notes>25</Notes>
  <HiddenSlides>0</HiddenSlides>
  <MMClips>0</MMClips>
  <ScaleCrop>false</ScaleCrop>
  <HeadingPairs>
    <vt:vector size="6" baseType="variant">
      <vt:variant>
        <vt:lpstr>Tipos de letra usados</vt:lpstr>
      </vt:variant>
      <vt:variant>
        <vt:i4>5</vt:i4>
      </vt:variant>
      <vt:variant>
        <vt:lpstr>Tema</vt:lpstr>
      </vt:variant>
      <vt:variant>
        <vt:i4>1</vt:i4>
      </vt:variant>
      <vt:variant>
        <vt:lpstr>Títulos dos diapositivos</vt:lpstr>
      </vt:variant>
      <vt:variant>
        <vt:i4>41</vt:i4>
      </vt:variant>
    </vt:vector>
  </HeadingPairs>
  <TitlesOfParts>
    <vt:vector size="47" baseType="lpstr">
      <vt:lpstr>Aptos</vt:lpstr>
      <vt:lpstr>Arial</vt:lpstr>
      <vt:lpstr>Calibri</vt:lpstr>
      <vt:lpstr>Calibri Light</vt:lpstr>
      <vt:lpstr>Inter</vt:lpstr>
      <vt:lpstr>Retrospetiva</vt:lpstr>
      <vt:lpstr>Becoming smart about Democratic challenges and disinformation</vt:lpstr>
      <vt:lpstr>Table of contents (All the images used are copyright free)</vt:lpstr>
      <vt:lpstr>1. Concepts and ideas</vt:lpstr>
      <vt:lpstr>Apresentação do PowerPoint</vt:lpstr>
      <vt:lpstr>Debate</vt:lpstr>
      <vt:lpstr>How does the recommendation system work?</vt:lpstr>
      <vt:lpstr>Display results following…</vt:lpstr>
      <vt:lpstr>Algorithm</vt:lpstr>
      <vt:lpstr>Recommendation algorithms</vt:lpstr>
      <vt:lpstr>Browsing</vt:lpstr>
      <vt:lpstr>Engagement</vt:lpstr>
      <vt:lpstr>Apresentação do PowerPoint</vt:lpstr>
      <vt:lpstr>AI  &amp; AI systems</vt:lpstr>
      <vt:lpstr>Prompt</vt:lpstr>
      <vt:lpstr>AI systems can…</vt:lpstr>
      <vt:lpstr>Prompt</vt:lpstr>
      <vt:lpstr>Apresentação do PowerPoint</vt:lpstr>
      <vt:lpstr>AI  Act</vt:lpstr>
      <vt:lpstr>Apresentação do PowerPoint</vt:lpstr>
      <vt:lpstr>What did you discover ? What do you remember ? </vt:lpstr>
      <vt:lpstr>2. Exploring quizzes</vt:lpstr>
      <vt:lpstr>Disinformation</vt:lpstr>
      <vt:lpstr>Apresentação do PowerPoint</vt:lpstr>
      <vt:lpstr>Fake news  fuel conflicts</vt:lpstr>
      <vt:lpstr>Deep fake</vt:lpstr>
      <vt:lpstr>Code of Practice on Disinformation of EU</vt:lpstr>
      <vt:lpstr>Playing with the quizzes</vt:lpstr>
      <vt:lpstr>What did you discover ? What do you remember ? </vt:lpstr>
      <vt:lpstr>Why disinformation works (I/2)</vt:lpstr>
      <vt:lpstr>Why disinformation works (2/2)</vt:lpstr>
      <vt:lpstr>3. Eunope videogame</vt:lpstr>
      <vt:lpstr>What can be done to counter disinformation via algorithms and AI? </vt:lpstr>
      <vt:lpstr>What can be done to hinder the spread of rumours and fake news? </vt:lpstr>
      <vt:lpstr>Think and act like a fact-checker</vt:lpstr>
      <vt:lpstr>Keep your checklist! </vt:lpstr>
      <vt:lpstr>Playing the video game Eunope</vt:lpstr>
      <vt:lpstr>Playing Eunope</vt:lpstr>
      <vt:lpstr>Apresentação do PowerPoint</vt:lpstr>
      <vt:lpstr>Be smart about algorithms!</vt:lpstr>
      <vt:lpstr>Be smart about AI!</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Vitor Tome</dc:creator>
  <cp:lastModifiedBy>Ana Pinto Martinho</cp:lastModifiedBy>
  <cp:revision>85</cp:revision>
  <dcterms:created xsi:type="dcterms:W3CDTF">2024-01-23T11:31:30Z</dcterms:created>
  <dcterms:modified xsi:type="dcterms:W3CDTF">2025-06-07T12:32:15Z</dcterms:modified>
</cp:coreProperties>
</file>