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drawingml.diagramData+xml" PartName="/ppt/diagrams/data2.xml"/>
  <Override ContentType="application/vnd.openxmlformats-officedocument.drawingml.diagramLayout+xml" PartName="/ppt/diagrams/layout2.xml"/>
  <Override ContentType="application/vnd.openxmlformats-officedocument.drawingml.diagramStyle+xml" PartName="/ppt/diagrams/quickStyle2.xml"/>
  <Override ContentType="application/vnd.openxmlformats-officedocument.drawingml.diagramColors+xml" PartName="/ppt/diagrams/colors2.xml"/>
  <Override ContentType="application/vnd.ms-office.drawingml.diagramDrawing+xml" PartName="/ppt/diagrams/drawing2.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drawingml.diagramData+xml" PartName="/ppt/diagrams/data3.xml"/>
  <Override ContentType="application/vnd.openxmlformats-officedocument.drawingml.diagramLayout+xml" PartName="/ppt/diagrams/layout3.xml"/>
  <Override ContentType="application/vnd.openxmlformats-officedocument.drawingml.diagramStyle+xml" PartName="/ppt/diagrams/quickStyle3.xml"/>
  <Override ContentType="application/vnd.openxmlformats-officedocument.drawingml.diagramColors+xml" PartName="/ppt/diagrams/colors3.xml"/>
  <Override ContentType="application/vnd.ms-office.drawingml.diagramDrawing+xml" PartName="/ppt/diagrams/drawing3.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drawingml.diagramData+xml" PartName="/ppt/diagrams/data4.xml"/>
  <Override ContentType="application/vnd.openxmlformats-officedocument.drawingml.diagramLayout+xml" PartName="/ppt/diagrams/layout4.xml"/>
  <Override ContentType="application/vnd.openxmlformats-officedocument.drawingml.diagramStyle+xml" PartName="/ppt/diagrams/quickStyle4.xml"/>
  <Override ContentType="application/vnd.openxmlformats-officedocument.drawingml.diagramColors+xml" PartName="/ppt/diagrams/colors4.xml"/>
  <Override ContentType="application/vnd.ms-office.drawingml.diagramDrawing+xml" PartName="/ppt/diagrams/drawing4.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drawingml.diagramData+xml" PartName="/ppt/diagrams/data5.xml"/>
  <Override ContentType="application/vnd.openxmlformats-officedocument.drawingml.diagramLayout+xml" PartName="/ppt/diagrams/layout5.xml"/>
  <Override ContentType="application/vnd.openxmlformats-officedocument.drawingml.diagramStyle+xml" PartName="/ppt/diagrams/quickStyle5.xml"/>
  <Override ContentType="application/vnd.openxmlformats-officedocument.drawingml.diagramColors+xml" PartName="/ppt/diagrams/colors5.xml"/>
  <Override ContentType="application/vnd.ms-office.drawingml.diagramDrawing+xml" PartName="/ppt/diagrams/drawing5.xml"/>
  <Override ContentType="application/vnd.openxmlformats-officedocument.drawingml.diagramData+xml" PartName="/ppt/diagrams/data6.xml"/>
  <Override ContentType="application/vnd.openxmlformats-officedocument.drawingml.diagramLayout+xml" PartName="/ppt/diagrams/layout6.xml"/>
  <Override ContentType="application/vnd.openxmlformats-officedocument.drawingml.diagramStyle+xml" PartName="/ppt/diagrams/quickStyle6.xml"/>
  <Override ContentType="application/vnd.openxmlformats-officedocument.drawingml.diagramColors+xml" PartName="/ppt/diagrams/colors6.xml"/>
  <Override ContentType="application/vnd.ms-office.drawingml.diagramDrawing+xml" PartName="/ppt/diagrams/drawing6.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drawingml.diagramData+xml" PartName="/ppt/diagrams/data7.xml"/>
  <Override ContentType="application/vnd.openxmlformats-officedocument.drawingml.diagramLayout+xml" PartName="/ppt/diagrams/layout7.xml"/>
  <Override ContentType="application/vnd.openxmlformats-officedocument.drawingml.diagramStyle+xml" PartName="/ppt/diagrams/quickStyle7.xml"/>
  <Override ContentType="application/vnd.openxmlformats-officedocument.drawingml.diagramColors+xml" PartName="/ppt/diagrams/colors7.xml"/>
  <Override ContentType="application/vnd.ms-office.drawingml.diagramDrawing+xml" PartName="/ppt/diagrams/drawing7.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ms-powerpoint.authors+xml" PartName="/ppt/authors.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0"/>
  </p:notesMasterIdLst>
  <p:sldIdLst>
    <p:sldId id="256" r:id="rId2"/>
    <p:sldId id="391" r:id="rId3"/>
    <p:sldId id="264" r:id="rId4"/>
    <p:sldId id="307" r:id="rId5"/>
    <p:sldId id="309" r:id="rId6"/>
    <p:sldId id="364" r:id="rId7"/>
    <p:sldId id="365" r:id="rId8"/>
    <p:sldId id="366" r:id="rId9"/>
    <p:sldId id="372" r:id="rId10"/>
    <p:sldId id="368" r:id="rId11"/>
    <p:sldId id="392" r:id="rId12"/>
    <p:sldId id="370" r:id="rId13"/>
    <p:sldId id="323" r:id="rId14"/>
    <p:sldId id="373" r:id="rId15"/>
    <p:sldId id="374" r:id="rId16"/>
    <p:sldId id="375" r:id="rId17"/>
    <p:sldId id="376" r:id="rId18"/>
    <p:sldId id="386" r:id="rId19"/>
    <p:sldId id="359" r:id="rId20"/>
    <p:sldId id="292" r:id="rId21"/>
    <p:sldId id="327" r:id="rId22"/>
    <p:sldId id="395" r:id="rId23"/>
    <p:sldId id="402" r:id="rId24"/>
    <p:sldId id="397" r:id="rId25"/>
    <p:sldId id="404" r:id="rId26"/>
    <p:sldId id="335" r:id="rId27"/>
    <p:sldId id="380" r:id="rId28"/>
    <p:sldId id="302" r:id="rId29"/>
    <p:sldId id="384" r:id="rId30"/>
    <p:sldId id="385" r:id="rId31"/>
    <p:sldId id="337" r:id="rId32"/>
    <p:sldId id="361" r:id="rId33"/>
    <p:sldId id="355" r:id="rId34"/>
    <p:sldId id="304" r:id="rId35"/>
    <p:sldId id="344" r:id="rId36"/>
    <p:sldId id="352" r:id="rId37"/>
    <p:sldId id="353" r:id="rId38"/>
    <p:sldId id="308"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E013C82-7D75-1E69-2E91-2087A44DBE8C}" name="divina meigs" initials="dm" userId="dcecd7d68bc94541" providerId="Windows Live"/>
  <p188:author id="{070468F7-CA25-9EB3-8E12-A41AF9434767}" name="Vitor Tomé" initials="VT" userId="S::vtome@autonoma.pt::50e5a79a-88fb-4822-bbbd-b47ce05962f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Destaqu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84" autoAdjust="0"/>
    <p:restoredTop sz="86989" autoAdjust="0"/>
  </p:normalViewPr>
  <p:slideViewPr>
    <p:cSldViewPr snapToGrid="0">
      <p:cViewPr varScale="1">
        <p:scale>
          <a:sx n="62" d="100"/>
          <a:sy n="62" d="100"/>
        </p:scale>
        <p:origin x="1128" y="78"/>
      </p:cViewPr>
      <p:guideLst/>
    </p:cSldViewPr>
  </p:slideViewPr>
  <p:outlineViewPr>
    <p:cViewPr>
      <p:scale>
        <a:sx n="33" d="100"/>
        <a:sy n="33" d="100"/>
      </p:scale>
      <p:origin x="0" y="-10134"/>
    </p:cViewPr>
  </p:outlineViewPr>
  <p:notesTextViewPr>
    <p:cViewPr>
      <p:scale>
        <a:sx n="1" d="1"/>
        <a:sy n="1" d="1"/>
      </p:scale>
      <p:origin x="0" y="0"/>
    </p:cViewPr>
  </p:notesTextViewPr>
  <p:sorterViewPr>
    <p:cViewPr>
      <p:scale>
        <a:sx n="100" d="100"/>
        <a:sy n="100" d="100"/>
      </p:scale>
      <p:origin x="0" y="-125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13CAF1-12F8-480D-AB41-3C85F56F3A89}"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DE13CC6-B213-4054-9FB0-24BB12CE3FE8}">
      <dgm:prSet/>
      <dgm:spPr/>
      <dgm:t>
        <a:bodyPr/>
        <a:lstStyle/>
        <a:p>
          <a:pPr>
            <a:defRPr cap="all"/>
          </a:pPr>
          <a:r>
            <a:rPr lang="hr-HR" noProof="0" dirty="0"/>
            <a:t>1 DIO – koncept i ideje</a:t>
          </a:r>
        </a:p>
      </dgm:t>
    </dgm:pt>
    <dgm:pt modelId="{82283A8A-5437-482A-9CBF-65D6A04E316E}" type="parTrans" cxnId="{CEF55DAF-954E-4636-931F-7AB1C4FB0F18}">
      <dgm:prSet/>
      <dgm:spPr/>
      <dgm:t>
        <a:bodyPr/>
        <a:lstStyle/>
        <a:p>
          <a:endParaRPr lang="en-US"/>
        </a:p>
      </dgm:t>
    </dgm:pt>
    <dgm:pt modelId="{A2BED732-EA21-4463-A21A-3A062B366998}" type="sibTrans" cxnId="{CEF55DAF-954E-4636-931F-7AB1C4FB0F18}">
      <dgm:prSet/>
      <dgm:spPr/>
      <dgm:t>
        <a:bodyPr/>
        <a:lstStyle/>
        <a:p>
          <a:endParaRPr lang="en-US"/>
        </a:p>
      </dgm:t>
    </dgm:pt>
    <dgm:pt modelId="{76B88503-5586-4CF2-BFF1-8039878F403C}">
      <dgm:prSet/>
      <dgm:spPr/>
      <dgm:t>
        <a:bodyPr/>
        <a:lstStyle/>
        <a:p>
          <a:pPr>
            <a:defRPr cap="all"/>
          </a:pPr>
          <a:r>
            <a:rPr lang="hr-HR" noProof="0" dirty="0"/>
            <a:t>2 DIO - Istraživanje kvizova</a:t>
          </a:r>
        </a:p>
      </dgm:t>
    </dgm:pt>
    <dgm:pt modelId="{3461A9E3-79CC-42B3-9A6E-8A2600C595C0}" type="parTrans" cxnId="{40F5F3DF-3F27-4521-AEA5-24FDAF26E752}">
      <dgm:prSet/>
      <dgm:spPr/>
      <dgm:t>
        <a:bodyPr/>
        <a:lstStyle/>
        <a:p>
          <a:endParaRPr lang="en-US"/>
        </a:p>
      </dgm:t>
    </dgm:pt>
    <dgm:pt modelId="{FC88F7C3-2784-44F6-831F-F2308FCD6833}" type="sibTrans" cxnId="{40F5F3DF-3F27-4521-AEA5-24FDAF26E752}">
      <dgm:prSet/>
      <dgm:spPr/>
      <dgm:t>
        <a:bodyPr/>
        <a:lstStyle/>
        <a:p>
          <a:endParaRPr lang="en-US"/>
        </a:p>
      </dgm:t>
    </dgm:pt>
    <dgm:pt modelId="{B1F61604-36F9-4AC5-8164-26A8B055B3A8}">
      <dgm:prSet/>
      <dgm:spPr/>
      <dgm:t>
        <a:bodyPr/>
        <a:lstStyle/>
        <a:p>
          <a:pPr>
            <a:defRPr cap="all"/>
          </a:pPr>
          <a:r>
            <a:rPr lang="hr-HR" noProof="0" dirty="0"/>
            <a:t>3 DIO - </a:t>
          </a:r>
          <a:r>
            <a:rPr lang="hr-HR" noProof="0" dirty="0" err="1"/>
            <a:t>Eunope</a:t>
          </a:r>
          <a:r>
            <a:rPr lang="hr-HR" noProof="0" dirty="0"/>
            <a:t> </a:t>
          </a:r>
          <a:r>
            <a:rPr lang="hr-HR" noProof="0" dirty="0" err="1"/>
            <a:t>videoIGRA</a:t>
          </a:r>
          <a:endParaRPr lang="hr-HR" noProof="0" dirty="0"/>
        </a:p>
      </dgm:t>
    </dgm:pt>
    <dgm:pt modelId="{A9941E21-60F1-4499-9502-35720ABF53DF}" type="parTrans" cxnId="{088263D2-B05D-4E3F-9515-3B8D0F8D60E6}">
      <dgm:prSet/>
      <dgm:spPr/>
      <dgm:t>
        <a:bodyPr/>
        <a:lstStyle/>
        <a:p>
          <a:endParaRPr lang="en-US"/>
        </a:p>
      </dgm:t>
    </dgm:pt>
    <dgm:pt modelId="{FC58A28B-43C1-4040-8A9C-3217CABAF645}" type="sibTrans" cxnId="{088263D2-B05D-4E3F-9515-3B8D0F8D60E6}">
      <dgm:prSet/>
      <dgm:spPr/>
      <dgm:t>
        <a:bodyPr/>
        <a:lstStyle/>
        <a:p>
          <a:endParaRPr lang="en-US"/>
        </a:p>
      </dgm:t>
    </dgm:pt>
    <dgm:pt modelId="{01F9BA0F-293D-434C-8281-53F380B895FA}" type="pres">
      <dgm:prSet presAssocID="{C713CAF1-12F8-480D-AB41-3C85F56F3A89}" presName="root" presStyleCnt="0">
        <dgm:presLayoutVars>
          <dgm:dir/>
          <dgm:resizeHandles val="exact"/>
        </dgm:presLayoutVars>
      </dgm:prSet>
      <dgm:spPr/>
    </dgm:pt>
    <dgm:pt modelId="{33F8BD02-2E9A-4D40-BD5E-2828CE6D0C46}" type="pres">
      <dgm:prSet presAssocID="{EDE13CC6-B213-4054-9FB0-24BB12CE3FE8}" presName="compNode" presStyleCnt="0"/>
      <dgm:spPr/>
    </dgm:pt>
    <dgm:pt modelId="{7CE43C28-EC90-4C7F-A368-165F1B6602A4}" type="pres">
      <dgm:prSet presAssocID="{EDE13CC6-B213-4054-9FB0-24BB12CE3FE8}" presName="iconBgRect" presStyleLbl="bgShp" presStyleIdx="0" presStyleCnt="3"/>
      <dgm:spPr>
        <a:prstGeom prst="round2DiagRect">
          <a:avLst>
            <a:gd name="adj1" fmla="val 29727"/>
            <a:gd name="adj2" fmla="val 0"/>
          </a:avLst>
        </a:prstGeom>
      </dgm:spPr>
    </dgm:pt>
    <dgm:pt modelId="{8BAC13FB-5C6A-438A-8D82-4AC722015875}" type="pres">
      <dgm:prSet presAssocID="{EDE13CC6-B213-4054-9FB0-24BB12CE3F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Brainstorm"/>
        </a:ext>
      </dgm:extLst>
    </dgm:pt>
    <dgm:pt modelId="{DDE502AE-E6DE-48D8-85FB-8A06C367B6FF}" type="pres">
      <dgm:prSet presAssocID="{EDE13CC6-B213-4054-9FB0-24BB12CE3FE8}" presName="spaceRect" presStyleCnt="0"/>
      <dgm:spPr/>
    </dgm:pt>
    <dgm:pt modelId="{1ACB31E0-38FD-44E7-A2D3-70F4C6BDFB70}" type="pres">
      <dgm:prSet presAssocID="{EDE13CC6-B213-4054-9FB0-24BB12CE3FE8}" presName="textRect" presStyleLbl="revTx" presStyleIdx="0" presStyleCnt="3">
        <dgm:presLayoutVars>
          <dgm:chMax val="1"/>
          <dgm:chPref val="1"/>
        </dgm:presLayoutVars>
      </dgm:prSet>
      <dgm:spPr/>
    </dgm:pt>
    <dgm:pt modelId="{0A1F7180-58D6-4325-AF4D-9662B637BFDF}" type="pres">
      <dgm:prSet presAssocID="{A2BED732-EA21-4463-A21A-3A062B366998}" presName="sibTrans" presStyleCnt="0"/>
      <dgm:spPr/>
    </dgm:pt>
    <dgm:pt modelId="{D99E8528-DC68-4390-AC9E-5563D6CFAD41}" type="pres">
      <dgm:prSet presAssocID="{76B88503-5586-4CF2-BFF1-8039878F403C}" presName="compNode" presStyleCnt="0"/>
      <dgm:spPr/>
    </dgm:pt>
    <dgm:pt modelId="{9A973A95-0F4F-47AD-9B47-E99EB5C4E814}" type="pres">
      <dgm:prSet presAssocID="{76B88503-5586-4CF2-BFF1-8039878F403C}" presName="iconBgRect" presStyleLbl="bgShp" presStyleIdx="1" presStyleCnt="3"/>
      <dgm:spPr>
        <a:prstGeom prst="round2DiagRect">
          <a:avLst>
            <a:gd name="adj1" fmla="val 29727"/>
            <a:gd name="adj2" fmla="val 0"/>
          </a:avLst>
        </a:prstGeom>
      </dgm:spPr>
    </dgm:pt>
    <dgm:pt modelId="{83D9922E-95FA-447F-9B03-DEC01A0F2D75}" type="pres">
      <dgm:prSet presAssocID="{76B88503-5586-4CF2-BFF1-8039878F403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E3F03D11-039A-4CF3-9FD1-E929471F4C72}" type="pres">
      <dgm:prSet presAssocID="{76B88503-5586-4CF2-BFF1-8039878F403C}" presName="spaceRect" presStyleCnt="0"/>
      <dgm:spPr/>
    </dgm:pt>
    <dgm:pt modelId="{B5CF8CAE-4B53-4DB5-AB4E-F0907A59C498}" type="pres">
      <dgm:prSet presAssocID="{76B88503-5586-4CF2-BFF1-8039878F403C}" presName="textRect" presStyleLbl="revTx" presStyleIdx="1" presStyleCnt="3">
        <dgm:presLayoutVars>
          <dgm:chMax val="1"/>
          <dgm:chPref val="1"/>
        </dgm:presLayoutVars>
      </dgm:prSet>
      <dgm:spPr/>
    </dgm:pt>
    <dgm:pt modelId="{FB8B86EA-0346-4CD0-BC0E-894F6A01F72D}" type="pres">
      <dgm:prSet presAssocID="{FC88F7C3-2784-44F6-831F-F2308FCD6833}" presName="sibTrans" presStyleCnt="0"/>
      <dgm:spPr/>
    </dgm:pt>
    <dgm:pt modelId="{B1005E71-C2BD-40C7-A835-8C241C233052}" type="pres">
      <dgm:prSet presAssocID="{B1F61604-36F9-4AC5-8164-26A8B055B3A8}" presName="compNode" presStyleCnt="0"/>
      <dgm:spPr/>
    </dgm:pt>
    <dgm:pt modelId="{4A1C1731-EC4A-4D44-9FE5-A286BF2B9FFE}" type="pres">
      <dgm:prSet presAssocID="{B1F61604-36F9-4AC5-8164-26A8B055B3A8}" presName="iconBgRect" presStyleLbl="bgShp" presStyleIdx="2" presStyleCnt="3"/>
      <dgm:spPr>
        <a:prstGeom prst="round2DiagRect">
          <a:avLst>
            <a:gd name="adj1" fmla="val 29727"/>
            <a:gd name="adj2" fmla="val 0"/>
          </a:avLst>
        </a:prstGeom>
      </dgm:spPr>
    </dgm:pt>
    <dgm:pt modelId="{C8F53EA5-A63B-42DE-9FB6-FD27B6CA5059}" type="pres">
      <dgm:prSet presAssocID="{B1F61604-36F9-4AC5-8164-26A8B055B3A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me controller"/>
        </a:ext>
      </dgm:extLst>
    </dgm:pt>
    <dgm:pt modelId="{6FA47D82-EB18-4AB3-A006-19E66CDDABB7}" type="pres">
      <dgm:prSet presAssocID="{B1F61604-36F9-4AC5-8164-26A8B055B3A8}" presName="spaceRect" presStyleCnt="0"/>
      <dgm:spPr/>
    </dgm:pt>
    <dgm:pt modelId="{964CB6C6-D26E-4FFC-BC88-AD6ADDDAFDF9}" type="pres">
      <dgm:prSet presAssocID="{B1F61604-36F9-4AC5-8164-26A8B055B3A8}" presName="textRect" presStyleLbl="revTx" presStyleIdx="2" presStyleCnt="3">
        <dgm:presLayoutVars>
          <dgm:chMax val="1"/>
          <dgm:chPref val="1"/>
        </dgm:presLayoutVars>
      </dgm:prSet>
      <dgm:spPr/>
    </dgm:pt>
  </dgm:ptLst>
  <dgm:cxnLst>
    <dgm:cxn modelId="{DDB0640B-9DE7-44F8-A922-25E354488EFC}" type="presOf" srcId="{EDE13CC6-B213-4054-9FB0-24BB12CE3FE8}" destId="{1ACB31E0-38FD-44E7-A2D3-70F4C6BDFB70}" srcOrd="0" destOrd="0" presId="urn:microsoft.com/office/officeart/2018/5/layout/IconLeafLabelList"/>
    <dgm:cxn modelId="{285B468A-8D80-41B0-A7D5-A85E4D8B17CF}" type="presOf" srcId="{76B88503-5586-4CF2-BFF1-8039878F403C}" destId="{B5CF8CAE-4B53-4DB5-AB4E-F0907A59C498}" srcOrd="0" destOrd="0" presId="urn:microsoft.com/office/officeart/2018/5/layout/IconLeafLabelList"/>
    <dgm:cxn modelId="{EA1CE3A7-47B5-4529-AE31-2BBE48DA77D2}" type="presOf" srcId="{C713CAF1-12F8-480D-AB41-3C85F56F3A89}" destId="{01F9BA0F-293D-434C-8281-53F380B895FA}" srcOrd="0" destOrd="0" presId="urn:microsoft.com/office/officeart/2018/5/layout/IconLeafLabelList"/>
    <dgm:cxn modelId="{CEF55DAF-954E-4636-931F-7AB1C4FB0F18}" srcId="{C713CAF1-12F8-480D-AB41-3C85F56F3A89}" destId="{EDE13CC6-B213-4054-9FB0-24BB12CE3FE8}" srcOrd="0" destOrd="0" parTransId="{82283A8A-5437-482A-9CBF-65D6A04E316E}" sibTransId="{A2BED732-EA21-4463-A21A-3A062B366998}"/>
    <dgm:cxn modelId="{088263D2-B05D-4E3F-9515-3B8D0F8D60E6}" srcId="{C713CAF1-12F8-480D-AB41-3C85F56F3A89}" destId="{B1F61604-36F9-4AC5-8164-26A8B055B3A8}" srcOrd="2" destOrd="0" parTransId="{A9941E21-60F1-4499-9502-35720ABF53DF}" sibTransId="{FC58A28B-43C1-4040-8A9C-3217CABAF645}"/>
    <dgm:cxn modelId="{B8C6C6D4-1F2F-452D-BFB4-92DE6255D921}" type="presOf" srcId="{B1F61604-36F9-4AC5-8164-26A8B055B3A8}" destId="{964CB6C6-D26E-4FFC-BC88-AD6ADDDAFDF9}" srcOrd="0" destOrd="0" presId="urn:microsoft.com/office/officeart/2018/5/layout/IconLeafLabelList"/>
    <dgm:cxn modelId="{40F5F3DF-3F27-4521-AEA5-24FDAF26E752}" srcId="{C713CAF1-12F8-480D-AB41-3C85F56F3A89}" destId="{76B88503-5586-4CF2-BFF1-8039878F403C}" srcOrd="1" destOrd="0" parTransId="{3461A9E3-79CC-42B3-9A6E-8A2600C595C0}" sibTransId="{FC88F7C3-2784-44F6-831F-F2308FCD6833}"/>
    <dgm:cxn modelId="{5F675D00-4A6C-4F3F-A087-EA68C3A9E160}" type="presParOf" srcId="{01F9BA0F-293D-434C-8281-53F380B895FA}" destId="{33F8BD02-2E9A-4D40-BD5E-2828CE6D0C46}" srcOrd="0" destOrd="0" presId="urn:microsoft.com/office/officeart/2018/5/layout/IconLeafLabelList"/>
    <dgm:cxn modelId="{CD89D9C4-D7C9-4F5E-A2CB-67F5C7396105}" type="presParOf" srcId="{33F8BD02-2E9A-4D40-BD5E-2828CE6D0C46}" destId="{7CE43C28-EC90-4C7F-A368-165F1B6602A4}" srcOrd="0" destOrd="0" presId="urn:microsoft.com/office/officeart/2018/5/layout/IconLeafLabelList"/>
    <dgm:cxn modelId="{849FE206-77EB-4C46-9309-2663FD8E8246}" type="presParOf" srcId="{33F8BD02-2E9A-4D40-BD5E-2828CE6D0C46}" destId="{8BAC13FB-5C6A-438A-8D82-4AC722015875}" srcOrd="1" destOrd="0" presId="urn:microsoft.com/office/officeart/2018/5/layout/IconLeafLabelList"/>
    <dgm:cxn modelId="{69B3ADFA-3BC6-463F-AAA1-7EF04F625A89}" type="presParOf" srcId="{33F8BD02-2E9A-4D40-BD5E-2828CE6D0C46}" destId="{DDE502AE-E6DE-48D8-85FB-8A06C367B6FF}" srcOrd="2" destOrd="0" presId="urn:microsoft.com/office/officeart/2018/5/layout/IconLeafLabelList"/>
    <dgm:cxn modelId="{7D4E39CB-3073-45C7-BA7A-48BC760701AA}" type="presParOf" srcId="{33F8BD02-2E9A-4D40-BD5E-2828CE6D0C46}" destId="{1ACB31E0-38FD-44E7-A2D3-70F4C6BDFB70}" srcOrd="3" destOrd="0" presId="urn:microsoft.com/office/officeart/2018/5/layout/IconLeafLabelList"/>
    <dgm:cxn modelId="{290485AA-4A9E-4446-BE92-C7B63DFC7ABD}" type="presParOf" srcId="{01F9BA0F-293D-434C-8281-53F380B895FA}" destId="{0A1F7180-58D6-4325-AF4D-9662B637BFDF}" srcOrd="1" destOrd="0" presId="urn:microsoft.com/office/officeart/2018/5/layout/IconLeafLabelList"/>
    <dgm:cxn modelId="{3B7DEDA3-46DE-4A29-A728-5A64AAF54992}" type="presParOf" srcId="{01F9BA0F-293D-434C-8281-53F380B895FA}" destId="{D99E8528-DC68-4390-AC9E-5563D6CFAD41}" srcOrd="2" destOrd="0" presId="urn:microsoft.com/office/officeart/2018/5/layout/IconLeafLabelList"/>
    <dgm:cxn modelId="{975C9DE0-528F-4475-9EB1-241C2A5B373E}" type="presParOf" srcId="{D99E8528-DC68-4390-AC9E-5563D6CFAD41}" destId="{9A973A95-0F4F-47AD-9B47-E99EB5C4E814}" srcOrd="0" destOrd="0" presId="urn:microsoft.com/office/officeart/2018/5/layout/IconLeafLabelList"/>
    <dgm:cxn modelId="{4AF79F25-74E5-4C83-A22F-2D1C01F850E7}" type="presParOf" srcId="{D99E8528-DC68-4390-AC9E-5563D6CFAD41}" destId="{83D9922E-95FA-447F-9B03-DEC01A0F2D75}" srcOrd="1" destOrd="0" presId="urn:microsoft.com/office/officeart/2018/5/layout/IconLeafLabelList"/>
    <dgm:cxn modelId="{BB30D0AC-5685-4A03-992E-59663357DFD7}" type="presParOf" srcId="{D99E8528-DC68-4390-AC9E-5563D6CFAD41}" destId="{E3F03D11-039A-4CF3-9FD1-E929471F4C72}" srcOrd="2" destOrd="0" presId="urn:microsoft.com/office/officeart/2018/5/layout/IconLeafLabelList"/>
    <dgm:cxn modelId="{F9D23F27-9C99-4FAD-8C03-6BE1AFFDF767}" type="presParOf" srcId="{D99E8528-DC68-4390-AC9E-5563D6CFAD41}" destId="{B5CF8CAE-4B53-4DB5-AB4E-F0907A59C498}" srcOrd="3" destOrd="0" presId="urn:microsoft.com/office/officeart/2018/5/layout/IconLeafLabelList"/>
    <dgm:cxn modelId="{74C50C05-CE3D-4A85-9597-61396C478EB4}" type="presParOf" srcId="{01F9BA0F-293D-434C-8281-53F380B895FA}" destId="{FB8B86EA-0346-4CD0-BC0E-894F6A01F72D}" srcOrd="3" destOrd="0" presId="urn:microsoft.com/office/officeart/2018/5/layout/IconLeafLabelList"/>
    <dgm:cxn modelId="{7FC57F10-AD9B-4693-AB24-71E85593200D}" type="presParOf" srcId="{01F9BA0F-293D-434C-8281-53F380B895FA}" destId="{B1005E71-C2BD-40C7-A835-8C241C233052}" srcOrd="4" destOrd="0" presId="urn:microsoft.com/office/officeart/2018/5/layout/IconLeafLabelList"/>
    <dgm:cxn modelId="{9D1E2211-85F8-4033-A2A8-3ADBAC92A82E}" type="presParOf" srcId="{B1005E71-C2BD-40C7-A835-8C241C233052}" destId="{4A1C1731-EC4A-4D44-9FE5-A286BF2B9FFE}" srcOrd="0" destOrd="0" presId="urn:microsoft.com/office/officeart/2018/5/layout/IconLeafLabelList"/>
    <dgm:cxn modelId="{F61F5698-8E1B-443B-ABAD-75500E9CD92B}" type="presParOf" srcId="{B1005E71-C2BD-40C7-A835-8C241C233052}" destId="{C8F53EA5-A63B-42DE-9FB6-FD27B6CA5059}" srcOrd="1" destOrd="0" presId="urn:microsoft.com/office/officeart/2018/5/layout/IconLeafLabelList"/>
    <dgm:cxn modelId="{599FD6B4-FD83-4D8A-BB8A-E328FA25CFD9}" type="presParOf" srcId="{B1005E71-C2BD-40C7-A835-8C241C233052}" destId="{6FA47D82-EB18-4AB3-A006-19E66CDDABB7}" srcOrd="2" destOrd="0" presId="urn:microsoft.com/office/officeart/2018/5/layout/IconLeafLabelList"/>
    <dgm:cxn modelId="{BD79DB00-E04E-4208-8792-F16495D63FA3}" type="presParOf" srcId="{B1005E71-C2BD-40C7-A835-8C241C233052}" destId="{964CB6C6-D26E-4FFC-BC88-AD6ADDDAFDF9}"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43BC83-36BC-4E41-85B5-BDCE37EF7F83}"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717A128A-1166-4CBD-BBFB-211AB7384938}">
      <dgm:prSet custT="1"/>
      <dgm:spPr/>
      <dgm:t>
        <a:bodyPr/>
        <a:lstStyle/>
        <a:p>
          <a:r>
            <a:rPr lang="hr-HR" sz="3200" dirty="0"/>
            <a:t>Tvoje povijesti pretraživanja</a:t>
          </a:r>
          <a:endParaRPr lang="en-US" sz="3200" dirty="0"/>
        </a:p>
      </dgm:t>
    </dgm:pt>
    <dgm:pt modelId="{020FE5C5-0734-4857-9A9C-10E91FD5E1C4}" type="parTrans" cxnId="{57D18C2E-4B26-4D26-84B8-B37DC5F5E7DA}">
      <dgm:prSet/>
      <dgm:spPr/>
      <dgm:t>
        <a:bodyPr/>
        <a:lstStyle/>
        <a:p>
          <a:endParaRPr lang="en-US" sz="3200"/>
        </a:p>
      </dgm:t>
    </dgm:pt>
    <dgm:pt modelId="{DC6E731D-4189-4853-BB2E-C43D98D62866}" type="sibTrans" cxnId="{57D18C2E-4B26-4D26-84B8-B37DC5F5E7DA}">
      <dgm:prSet/>
      <dgm:spPr/>
      <dgm:t>
        <a:bodyPr/>
        <a:lstStyle/>
        <a:p>
          <a:endParaRPr lang="en-US" sz="3200"/>
        </a:p>
      </dgm:t>
    </dgm:pt>
    <dgm:pt modelId="{F57B010B-0D70-4392-B6F0-F514A8E0EFD1}">
      <dgm:prSet custT="1"/>
      <dgm:spPr/>
      <dgm:t>
        <a:bodyPr/>
        <a:lstStyle/>
        <a:p>
          <a:r>
            <a:rPr lang="hr-HR" sz="3200" dirty="0"/>
            <a:t>Medija koje si preskočio/ preskočila</a:t>
          </a:r>
          <a:endParaRPr lang="en-US" sz="3200" dirty="0"/>
        </a:p>
      </dgm:t>
    </dgm:pt>
    <dgm:pt modelId="{5DC4C7BE-8D69-4489-B42D-1893781C37F1}" type="parTrans" cxnId="{68C92945-6BAE-4E4B-BB98-A4CE83E4AC27}">
      <dgm:prSet/>
      <dgm:spPr/>
      <dgm:t>
        <a:bodyPr/>
        <a:lstStyle/>
        <a:p>
          <a:endParaRPr lang="en-US" sz="3200"/>
        </a:p>
      </dgm:t>
    </dgm:pt>
    <dgm:pt modelId="{F330B373-05AF-418F-B2D0-8B652E5785E1}" type="sibTrans" cxnId="{68C92945-6BAE-4E4B-BB98-A4CE83E4AC27}">
      <dgm:prSet/>
      <dgm:spPr/>
      <dgm:t>
        <a:bodyPr/>
        <a:lstStyle/>
        <a:p>
          <a:endParaRPr lang="en-US" sz="3200"/>
        </a:p>
      </dgm:t>
    </dgm:pt>
    <dgm:pt modelId="{409CD138-FE9E-4DA6-8D71-BC134D26A779}">
      <dgm:prSet custT="1"/>
      <dgm:spPr/>
      <dgm:t>
        <a:bodyPr/>
        <a:lstStyle/>
        <a:p>
          <a:r>
            <a:rPr lang="hr-HR" sz="3200" dirty="0"/>
            <a:t>Medije koje si lajkao/lajkala</a:t>
          </a:r>
          <a:endParaRPr lang="en-US" sz="3200" dirty="0"/>
        </a:p>
      </dgm:t>
    </dgm:pt>
    <dgm:pt modelId="{669AB33E-B273-4206-8BA5-977D4204E2C2}" type="parTrans" cxnId="{5A2286D1-FFA7-4B89-BB47-59F1F6EFF3D0}">
      <dgm:prSet/>
      <dgm:spPr/>
      <dgm:t>
        <a:bodyPr/>
        <a:lstStyle/>
        <a:p>
          <a:endParaRPr lang="en-US" sz="3200"/>
        </a:p>
      </dgm:t>
    </dgm:pt>
    <dgm:pt modelId="{C3FBC188-02E3-42D9-AB3D-2C5FA53957E4}" type="sibTrans" cxnId="{5A2286D1-FFA7-4B89-BB47-59F1F6EFF3D0}">
      <dgm:prSet/>
      <dgm:spPr/>
      <dgm:t>
        <a:bodyPr/>
        <a:lstStyle/>
        <a:p>
          <a:endParaRPr lang="en-US" sz="3200"/>
        </a:p>
      </dgm:t>
    </dgm:pt>
    <dgm:pt modelId="{81559CE4-5821-4172-AE8A-F4BB0F405686}">
      <dgm:prSet custT="1"/>
      <dgm:spPr/>
      <dgm:t>
        <a:bodyPr/>
        <a:lstStyle/>
        <a:p>
          <a:r>
            <a:rPr lang="hr-HR" sz="2400" dirty="0"/>
            <a:t>Objava koje si podijelio/ podijelila na društvenim mrežama</a:t>
          </a:r>
          <a:endParaRPr lang="en-US" sz="2400" dirty="0"/>
        </a:p>
      </dgm:t>
    </dgm:pt>
    <dgm:pt modelId="{348E9CBD-A15B-4C3B-9BD1-88EEA7BEB56A}" type="parTrans" cxnId="{0EA2AB54-825D-42FE-8F25-7DF328931FAA}">
      <dgm:prSet/>
      <dgm:spPr/>
      <dgm:t>
        <a:bodyPr/>
        <a:lstStyle/>
        <a:p>
          <a:endParaRPr lang="en-US" sz="3200"/>
        </a:p>
      </dgm:t>
    </dgm:pt>
    <dgm:pt modelId="{A8ED1B5E-86CA-4231-AEF2-90EC323F3DE3}" type="sibTrans" cxnId="{0EA2AB54-825D-42FE-8F25-7DF328931FAA}">
      <dgm:prSet/>
      <dgm:spPr/>
      <dgm:t>
        <a:bodyPr/>
        <a:lstStyle/>
        <a:p>
          <a:endParaRPr lang="en-US" sz="3200"/>
        </a:p>
      </dgm:t>
    </dgm:pt>
    <dgm:pt modelId="{11FA45F9-C0AD-4BDE-84EB-B3A1FBDE6554}">
      <dgm:prSet custT="1"/>
      <dgm:spPr/>
      <dgm:t>
        <a:bodyPr/>
        <a:lstStyle/>
        <a:p>
          <a:r>
            <a:rPr lang="hr-HR" sz="3200" dirty="0"/>
            <a:t>Tvoje osobne liste za reprodukciju glazbe</a:t>
          </a:r>
          <a:endParaRPr lang="en-US" sz="3200" dirty="0"/>
        </a:p>
      </dgm:t>
    </dgm:pt>
    <dgm:pt modelId="{3375616A-FC25-47E7-9051-591FEA39FD66}" type="parTrans" cxnId="{B6F793C4-BBB7-4948-A10C-BF5D61DE16F7}">
      <dgm:prSet/>
      <dgm:spPr/>
      <dgm:t>
        <a:bodyPr/>
        <a:lstStyle/>
        <a:p>
          <a:endParaRPr lang="en-US" sz="3200"/>
        </a:p>
      </dgm:t>
    </dgm:pt>
    <dgm:pt modelId="{9055EFDE-F124-4911-AA43-F02D8871AEB5}" type="sibTrans" cxnId="{B6F793C4-BBB7-4948-A10C-BF5D61DE16F7}">
      <dgm:prSet/>
      <dgm:spPr/>
      <dgm:t>
        <a:bodyPr/>
        <a:lstStyle/>
        <a:p>
          <a:endParaRPr lang="en-US" sz="3200"/>
        </a:p>
      </dgm:t>
    </dgm:pt>
    <dgm:pt modelId="{993CD3FA-EEDF-48F3-BC94-E45A00A24D83}">
      <dgm:prSet custT="1"/>
      <dgm:spPr/>
      <dgm:t>
        <a:bodyPr/>
        <a:lstStyle/>
        <a:p>
          <a:r>
            <a:rPr lang="hr-HR" sz="3200" dirty="0"/>
            <a:t>Tvoje lokacije</a:t>
          </a:r>
          <a:endParaRPr lang="en-US" sz="3200" dirty="0"/>
        </a:p>
      </dgm:t>
    </dgm:pt>
    <dgm:pt modelId="{D0CBEBB6-DC88-4B93-86BD-D8DACCC63F66}" type="parTrans" cxnId="{7CF6C21B-0083-42FE-89DC-74315E23DA40}">
      <dgm:prSet/>
      <dgm:spPr/>
      <dgm:t>
        <a:bodyPr/>
        <a:lstStyle/>
        <a:p>
          <a:endParaRPr lang="en-US" sz="3200"/>
        </a:p>
      </dgm:t>
    </dgm:pt>
    <dgm:pt modelId="{99B6A89C-497F-46AA-9450-FED5BC5DA167}" type="sibTrans" cxnId="{7CF6C21B-0083-42FE-89DC-74315E23DA40}">
      <dgm:prSet/>
      <dgm:spPr/>
      <dgm:t>
        <a:bodyPr/>
        <a:lstStyle/>
        <a:p>
          <a:endParaRPr lang="en-US" sz="3200"/>
        </a:p>
      </dgm:t>
    </dgm:pt>
    <dgm:pt modelId="{FABD2195-794E-4141-8FB2-E5C9B4A708C3}" type="pres">
      <dgm:prSet presAssocID="{2243BC83-36BC-4E41-85B5-BDCE37EF7F83}" presName="diagram" presStyleCnt="0">
        <dgm:presLayoutVars>
          <dgm:dir/>
          <dgm:resizeHandles val="exact"/>
        </dgm:presLayoutVars>
      </dgm:prSet>
      <dgm:spPr/>
    </dgm:pt>
    <dgm:pt modelId="{AB4E8036-E9FC-4997-8F86-26FB4A2B3030}" type="pres">
      <dgm:prSet presAssocID="{717A128A-1166-4CBD-BBFB-211AB7384938}" presName="node" presStyleLbl="node1" presStyleIdx="0" presStyleCnt="6">
        <dgm:presLayoutVars>
          <dgm:bulletEnabled val="1"/>
        </dgm:presLayoutVars>
      </dgm:prSet>
      <dgm:spPr/>
    </dgm:pt>
    <dgm:pt modelId="{3E0436DB-7C75-4DBC-82F5-499C52129C24}" type="pres">
      <dgm:prSet presAssocID="{DC6E731D-4189-4853-BB2E-C43D98D62866}" presName="sibTrans" presStyleCnt="0"/>
      <dgm:spPr/>
    </dgm:pt>
    <dgm:pt modelId="{618DBD6F-268F-4FBF-9F41-63EA789EFE85}" type="pres">
      <dgm:prSet presAssocID="{F57B010B-0D70-4392-B6F0-F514A8E0EFD1}" presName="node" presStyleLbl="node1" presStyleIdx="1" presStyleCnt="6">
        <dgm:presLayoutVars>
          <dgm:bulletEnabled val="1"/>
        </dgm:presLayoutVars>
      </dgm:prSet>
      <dgm:spPr/>
    </dgm:pt>
    <dgm:pt modelId="{7DFD6A77-A3AA-4921-B065-6220555C85D6}" type="pres">
      <dgm:prSet presAssocID="{F330B373-05AF-418F-B2D0-8B652E5785E1}" presName="sibTrans" presStyleCnt="0"/>
      <dgm:spPr/>
    </dgm:pt>
    <dgm:pt modelId="{D5E6F1E4-C3AD-4455-B3D2-7BA2790DCD48}" type="pres">
      <dgm:prSet presAssocID="{409CD138-FE9E-4DA6-8D71-BC134D26A779}" presName="node" presStyleLbl="node1" presStyleIdx="2" presStyleCnt="6">
        <dgm:presLayoutVars>
          <dgm:bulletEnabled val="1"/>
        </dgm:presLayoutVars>
      </dgm:prSet>
      <dgm:spPr/>
    </dgm:pt>
    <dgm:pt modelId="{F280520A-C6A7-43EF-8836-B3A22D026CDA}" type="pres">
      <dgm:prSet presAssocID="{C3FBC188-02E3-42D9-AB3D-2C5FA53957E4}" presName="sibTrans" presStyleCnt="0"/>
      <dgm:spPr/>
    </dgm:pt>
    <dgm:pt modelId="{640070BE-27C5-412E-803F-C451E746D817}" type="pres">
      <dgm:prSet presAssocID="{81559CE4-5821-4172-AE8A-F4BB0F405686}" presName="node" presStyleLbl="node1" presStyleIdx="3" presStyleCnt="6">
        <dgm:presLayoutVars>
          <dgm:bulletEnabled val="1"/>
        </dgm:presLayoutVars>
      </dgm:prSet>
      <dgm:spPr/>
    </dgm:pt>
    <dgm:pt modelId="{657E0AFA-5409-47BC-959A-B87EC8136975}" type="pres">
      <dgm:prSet presAssocID="{A8ED1B5E-86CA-4231-AEF2-90EC323F3DE3}" presName="sibTrans" presStyleCnt="0"/>
      <dgm:spPr/>
    </dgm:pt>
    <dgm:pt modelId="{99119E9F-1F42-4004-9864-09F5916BFE20}" type="pres">
      <dgm:prSet presAssocID="{11FA45F9-C0AD-4BDE-84EB-B3A1FBDE6554}" presName="node" presStyleLbl="node1" presStyleIdx="4" presStyleCnt="6">
        <dgm:presLayoutVars>
          <dgm:bulletEnabled val="1"/>
        </dgm:presLayoutVars>
      </dgm:prSet>
      <dgm:spPr/>
    </dgm:pt>
    <dgm:pt modelId="{C5F08846-E1D7-48E1-882D-0FE18CFE1044}" type="pres">
      <dgm:prSet presAssocID="{9055EFDE-F124-4911-AA43-F02D8871AEB5}" presName="sibTrans" presStyleCnt="0"/>
      <dgm:spPr/>
    </dgm:pt>
    <dgm:pt modelId="{D8680DB1-7EE0-4F68-A4B7-FB22954EE53B}" type="pres">
      <dgm:prSet presAssocID="{993CD3FA-EEDF-48F3-BC94-E45A00A24D83}" presName="node" presStyleLbl="node1" presStyleIdx="5" presStyleCnt="6">
        <dgm:presLayoutVars>
          <dgm:bulletEnabled val="1"/>
        </dgm:presLayoutVars>
      </dgm:prSet>
      <dgm:spPr/>
    </dgm:pt>
  </dgm:ptLst>
  <dgm:cxnLst>
    <dgm:cxn modelId="{DA3AE314-48DB-480B-B01D-11C8545A0C26}" type="presOf" srcId="{11FA45F9-C0AD-4BDE-84EB-B3A1FBDE6554}" destId="{99119E9F-1F42-4004-9864-09F5916BFE20}" srcOrd="0" destOrd="0" presId="urn:microsoft.com/office/officeart/2005/8/layout/default"/>
    <dgm:cxn modelId="{7CF6C21B-0083-42FE-89DC-74315E23DA40}" srcId="{2243BC83-36BC-4E41-85B5-BDCE37EF7F83}" destId="{993CD3FA-EEDF-48F3-BC94-E45A00A24D83}" srcOrd="5" destOrd="0" parTransId="{D0CBEBB6-DC88-4B93-86BD-D8DACCC63F66}" sibTransId="{99B6A89C-497F-46AA-9450-FED5BC5DA167}"/>
    <dgm:cxn modelId="{57D18C2E-4B26-4D26-84B8-B37DC5F5E7DA}" srcId="{2243BC83-36BC-4E41-85B5-BDCE37EF7F83}" destId="{717A128A-1166-4CBD-BBFB-211AB7384938}" srcOrd="0" destOrd="0" parTransId="{020FE5C5-0734-4857-9A9C-10E91FD5E1C4}" sibTransId="{DC6E731D-4189-4853-BB2E-C43D98D62866}"/>
    <dgm:cxn modelId="{68C92945-6BAE-4E4B-BB98-A4CE83E4AC27}" srcId="{2243BC83-36BC-4E41-85B5-BDCE37EF7F83}" destId="{F57B010B-0D70-4392-B6F0-F514A8E0EFD1}" srcOrd="1" destOrd="0" parTransId="{5DC4C7BE-8D69-4489-B42D-1893781C37F1}" sibTransId="{F330B373-05AF-418F-B2D0-8B652E5785E1}"/>
    <dgm:cxn modelId="{4FA0F150-D857-4CFD-9579-8597A1108481}" type="presOf" srcId="{2243BC83-36BC-4E41-85B5-BDCE37EF7F83}" destId="{FABD2195-794E-4141-8FB2-E5C9B4A708C3}" srcOrd="0" destOrd="0" presId="urn:microsoft.com/office/officeart/2005/8/layout/default"/>
    <dgm:cxn modelId="{0EA2AB54-825D-42FE-8F25-7DF328931FAA}" srcId="{2243BC83-36BC-4E41-85B5-BDCE37EF7F83}" destId="{81559CE4-5821-4172-AE8A-F4BB0F405686}" srcOrd="3" destOrd="0" parTransId="{348E9CBD-A15B-4C3B-9BD1-88EEA7BEB56A}" sibTransId="{A8ED1B5E-86CA-4231-AEF2-90EC323F3DE3}"/>
    <dgm:cxn modelId="{2AEE9F95-B96D-45A1-BCF8-13362EC6D868}" type="presOf" srcId="{993CD3FA-EEDF-48F3-BC94-E45A00A24D83}" destId="{D8680DB1-7EE0-4F68-A4B7-FB22954EE53B}" srcOrd="0" destOrd="0" presId="urn:microsoft.com/office/officeart/2005/8/layout/default"/>
    <dgm:cxn modelId="{5347CB96-7471-4795-BA4C-C4E3B73EC23E}" type="presOf" srcId="{409CD138-FE9E-4DA6-8D71-BC134D26A779}" destId="{D5E6F1E4-C3AD-4455-B3D2-7BA2790DCD48}" srcOrd="0" destOrd="0" presId="urn:microsoft.com/office/officeart/2005/8/layout/default"/>
    <dgm:cxn modelId="{87D7F098-3354-4A90-98C6-AF0C14CBF8C4}" type="presOf" srcId="{717A128A-1166-4CBD-BBFB-211AB7384938}" destId="{AB4E8036-E9FC-4997-8F86-26FB4A2B3030}" srcOrd="0" destOrd="0" presId="urn:microsoft.com/office/officeart/2005/8/layout/default"/>
    <dgm:cxn modelId="{2F5D05A2-8C2D-4FE1-A080-182D1C7034B7}" type="presOf" srcId="{F57B010B-0D70-4392-B6F0-F514A8E0EFD1}" destId="{618DBD6F-268F-4FBF-9F41-63EA789EFE85}" srcOrd="0" destOrd="0" presId="urn:microsoft.com/office/officeart/2005/8/layout/default"/>
    <dgm:cxn modelId="{B6F793C4-BBB7-4948-A10C-BF5D61DE16F7}" srcId="{2243BC83-36BC-4E41-85B5-BDCE37EF7F83}" destId="{11FA45F9-C0AD-4BDE-84EB-B3A1FBDE6554}" srcOrd="4" destOrd="0" parTransId="{3375616A-FC25-47E7-9051-591FEA39FD66}" sibTransId="{9055EFDE-F124-4911-AA43-F02D8871AEB5}"/>
    <dgm:cxn modelId="{5A2286D1-FFA7-4B89-BB47-59F1F6EFF3D0}" srcId="{2243BC83-36BC-4E41-85B5-BDCE37EF7F83}" destId="{409CD138-FE9E-4DA6-8D71-BC134D26A779}" srcOrd="2" destOrd="0" parTransId="{669AB33E-B273-4206-8BA5-977D4204E2C2}" sibTransId="{C3FBC188-02E3-42D9-AB3D-2C5FA53957E4}"/>
    <dgm:cxn modelId="{A19A93D7-15F7-418D-8690-6E44A8CF2A8E}" type="presOf" srcId="{81559CE4-5821-4172-AE8A-F4BB0F405686}" destId="{640070BE-27C5-412E-803F-C451E746D817}" srcOrd="0" destOrd="0" presId="urn:microsoft.com/office/officeart/2005/8/layout/default"/>
    <dgm:cxn modelId="{E9086F28-FA50-4909-93F9-4A8AA9D3820D}" type="presParOf" srcId="{FABD2195-794E-4141-8FB2-E5C9B4A708C3}" destId="{AB4E8036-E9FC-4997-8F86-26FB4A2B3030}" srcOrd="0" destOrd="0" presId="urn:microsoft.com/office/officeart/2005/8/layout/default"/>
    <dgm:cxn modelId="{02F92A52-BCBF-4621-9E68-06D52C37A249}" type="presParOf" srcId="{FABD2195-794E-4141-8FB2-E5C9B4A708C3}" destId="{3E0436DB-7C75-4DBC-82F5-499C52129C24}" srcOrd="1" destOrd="0" presId="urn:microsoft.com/office/officeart/2005/8/layout/default"/>
    <dgm:cxn modelId="{C5D58FD6-83DD-4CB6-A622-90A77E3D9532}" type="presParOf" srcId="{FABD2195-794E-4141-8FB2-E5C9B4A708C3}" destId="{618DBD6F-268F-4FBF-9F41-63EA789EFE85}" srcOrd="2" destOrd="0" presId="urn:microsoft.com/office/officeart/2005/8/layout/default"/>
    <dgm:cxn modelId="{7E9D2D53-D5B5-4A3D-B52D-C0F357B99D91}" type="presParOf" srcId="{FABD2195-794E-4141-8FB2-E5C9B4A708C3}" destId="{7DFD6A77-A3AA-4921-B065-6220555C85D6}" srcOrd="3" destOrd="0" presId="urn:microsoft.com/office/officeart/2005/8/layout/default"/>
    <dgm:cxn modelId="{2CF88C8B-3354-490B-978B-4B6706EE0246}" type="presParOf" srcId="{FABD2195-794E-4141-8FB2-E5C9B4A708C3}" destId="{D5E6F1E4-C3AD-4455-B3D2-7BA2790DCD48}" srcOrd="4" destOrd="0" presId="urn:microsoft.com/office/officeart/2005/8/layout/default"/>
    <dgm:cxn modelId="{04507961-58AB-4A1A-9793-965781426616}" type="presParOf" srcId="{FABD2195-794E-4141-8FB2-E5C9B4A708C3}" destId="{F280520A-C6A7-43EF-8836-B3A22D026CDA}" srcOrd="5" destOrd="0" presId="urn:microsoft.com/office/officeart/2005/8/layout/default"/>
    <dgm:cxn modelId="{C62C5B4C-9BB9-45E7-807E-B6D995E03D97}" type="presParOf" srcId="{FABD2195-794E-4141-8FB2-E5C9B4A708C3}" destId="{640070BE-27C5-412E-803F-C451E746D817}" srcOrd="6" destOrd="0" presId="urn:microsoft.com/office/officeart/2005/8/layout/default"/>
    <dgm:cxn modelId="{4AF5BE76-82D5-4F24-B080-1609A289A29C}" type="presParOf" srcId="{FABD2195-794E-4141-8FB2-E5C9B4A708C3}" destId="{657E0AFA-5409-47BC-959A-B87EC8136975}" srcOrd="7" destOrd="0" presId="urn:microsoft.com/office/officeart/2005/8/layout/default"/>
    <dgm:cxn modelId="{DC35F11F-71EE-4604-9E4F-4E004CF58F3B}" type="presParOf" srcId="{FABD2195-794E-4141-8FB2-E5C9B4A708C3}" destId="{99119E9F-1F42-4004-9864-09F5916BFE20}" srcOrd="8" destOrd="0" presId="urn:microsoft.com/office/officeart/2005/8/layout/default"/>
    <dgm:cxn modelId="{DA0E6F35-2F5A-462D-B375-939BE6CD89B7}" type="presParOf" srcId="{FABD2195-794E-4141-8FB2-E5C9B4A708C3}" destId="{C5F08846-E1D7-48E1-882D-0FE18CFE1044}" srcOrd="9" destOrd="0" presId="urn:microsoft.com/office/officeart/2005/8/layout/default"/>
    <dgm:cxn modelId="{26EDB107-AB6D-4CBF-80AF-C0988D6CFCED}" type="presParOf" srcId="{FABD2195-794E-4141-8FB2-E5C9B4A708C3}" destId="{D8680DB1-7EE0-4F68-A4B7-FB22954EE53B}"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C8B76C-25BC-4C7A-912A-F3F43C43C82B}"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33C800D3-3FE3-4C74-93DF-8F2F2C444F27}">
      <dgm:prSet/>
      <dgm:spPr/>
      <dgm:t>
        <a:bodyPr/>
        <a:lstStyle/>
        <a:p>
          <a:r>
            <a:rPr lang="hr-HR" dirty="0"/>
            <a:t>Biti pristrani</a:t>
          </a:r>
          <a:endParaRPr lang="en-US" dirty="0"/>
        </a:p>
      </dgm:t>
    </dgm:pt>
    <dgm:pt modelId="{37F5F1CD-210F-4D6F-ADF8-0D48A664900F}" type="parTrans" cxnId="{05217B20-DB8B-4AA0-B760-E4F8495D3AC2}">
      <dgm:prSet/>
      <dgm:spPr/>
      <dgm:t>
        <a:bodyPr/>
        <a:lstStyle/>
        <a:p>
          <a:endParaRPr lang="en-US"/>
        </a:p>
      </dgm:t>
    </dgm:pt>
    <dgm:pt modelId="{9CA0E3B6-2434-4473-B429-C2BBA4CA36E0}" type="sibTrans" cxnId="{05217B20-DB8B-4AA0-B760-E4F8495D3AC2}">
      <dgm:prSet/>
      <dgm:spPr/>
      <dgm:t>
        <a:bodyPr/>
        <a:lstStyle/>
        <a:p>
          <a:endParaRPr lang="en-US"/>
        </a:p>
      </dgm:t>
    </dgm:pt>
    <dgm:pt modelId="{AC3DB2D0-13B2-45CE-8E98-CD0FF541F14E}">
      <dgm:prSet/>
      <dgm:spPr/>
      <dgm:t>
        <a:bodyPr/>
        <a:lstStyle/>
        <a:p>
          <a:r>
            <a:rPr lang="hr-HR" dirty="0"/>
            <a:t>Poticati diskriminaciju</a:t>
          </a:r>
          <a:endParaRPr lang="en-US" dirty="0"/>
        </a:p>
      </dgm:t>
    </dgm:pt>
    <dgm:pt modelId="{C4AAED0C-86EB-4077-B440-6AF28137BDC2}" type="parTrans" cxnId="{CA09C4B5-4D92-4F59-BC00-D5AAB48190B4}">
      <dgm:prSet/>
      <dgm:spPr/>
      <dgm:t>
        <a:bodyPr/>
        <a:lstStyle/>
        <a:p>
          <a:endParaRPr lang="en-US"/>
        </a:p>
      </dgm:t>
    </dgm:pt>
    <dgm:pt modelId="{1E9BAC95-33CB-4948-B7C3-7B89B0D5D4DF}" type="sibTrans" cxnId="{CA09C4B5-4D92-4F59-BC00-D5AAB48190B4}">
      <dgm:prSet/>
      <dgm:spPr/>
      <dgm:t>
        <a:bodyPr/>
        <a:lstStyle/>
        <a:p>
          <a:endParaRPr lang="en-US"/>
        </a:p>
      </dgm:t>
    </dgm:pt>
    <dgm:pt modelId="{B02EAE72-F373-4841-804B-8DA3A8CB70AB}">
      <dgm:prSet/>
      <dgm:spPr/>
      <dgm:t>
        <a:bodyPr/>
        <a:lstStyle/>
        <a:p>
          <a:r>
            <a:rPr lang="hr-HR" dirty="0"/>
            <a:t>Griješiti</a:t>
          </a:r>
          <a:endParaRPr lang="en-US" dirty="0"/>
        </a:p>
      </dgm:t>
    </dgm:pt>
    <dgm:pt modelId="{6B95157F-E7AC-47C9-922F-F7A0DE3BE269}" type="parTrans" cxnId="{2CB30F78-2D5F-4F11-B2C8-7A505F455C0D}">
      <dgm:prSet/>
      <dgm:spPr/>
      <dgm:t>
        <a:bodyPr/>
        <a:lstStyle/>
        <a:p>
          <a:endParaRPr lang="en-US"/>
        </a:p>
      </dgm:t>
    </dgm:pt>
    <dgm:pt modelId="{F1343E32-ED7F-4801-88FF-A7BDDB13EF12}" type="sibTrans" cxnId="{2CB30F78-2D5F-4F11-B2C8-7A505F455C0D}">
      <dgm:prSet/>
      <dgm:spPr/>
      <dgm:t>
        <a:bodyPr/>
        <a:lstStyle/>
        <a:p>
          <a:endParaRPr lang="en-US"/>
        </a:p>
      </dgm:t>
    </dgm:pt>
    <dgm:pt modelId="{BF140E56-9A0D-40D7-B531-0CEB27306864}">
      <dgm:prSet/>
      <dgm:spPr/>
      <dgm:t>
        <a:bodyPr/>
        <a:lstStyle/>
        <a:p>
          <a:r>
            <a:rPr lang="hr-HR" dirty="0"/>
            <a:t>Koristiti podatke koji pripadaju vama ili drugima bez traženja dopuštenja</a:t>
          </a:r>
          <a:endParaRPr lang="en-US" dirty="0"/>
        </a:p>
      </dgm:t>
    </dgm:pt>
    <dgm:pt modelId="{737C110D-C33B-412C-9514-94C466AB3C97}" type="parTrans" cxnId="{28D6D761-74DE-4F7A-AC2E-F888CA2A1E8F}">
      <dgm:prSet/>
      <dgm:spPr/>
      <dgm:t>
        <a:bodyPr/>
        <a:lstStyle/>
        <a:p>
          <a:endParaRPr lang="en-US"/>
        </a:p>
      </dgm:t>
    </dgm:pt>
    <dgm:pt modelId="{A9E154E0-10E7-4058-ACAE-890AE82ACD3F}" type="sibTrans" cxnId="{28D6D761-74DE-4F7A-AC2E-F888CA2A1E8F}">
      <dgm:prSet/>
      <dgm:spPr/>
      <dgm:t>
        <a:bodyPr/>
        <a:lstStyle/>
        <a:p>
          <a:endParaRPr lang="en-US"/>
        </a:p>
      </dgm:t>
    </dgm:pt>
    <dgm:pt modelId="{477F1FFD-0C3C-450F-922E-703FDF5BA95D}" type="pres">
      <dgm:prSet presAssocID="{69C8B76C-25BC-4C7A-912A-F3F43C43C82B}" presName="outerComposite" presStyleCnt="0">
        <dgm:presLayoutVars>
          <dgm:chMax val="5"/>
          <dgm:dir/>
          <dgm:resizeHandles val="exact"/>
        </dgm:presLayoutVars>
      </dgm:prSet>
      <dgm:spPr/>
    </dgm:pt>
    <dgm:pt modelId="{3D58E02E-4940-4946-B705-B15C9109743C}" type="pres">
      <dgm:prSet presAssocID="{69C8B76C-25BC-4C7A-912A-F3F43C43C82B}" presName="dummyMaxCanvas" presStyleCnt="0">
        <dgm:presLayoutVars/>
      </dgm:prSet>
      <dgm:spPr/>
    </dgm:pt>
    <dgm:pt modelId="{9EE36336-D149-49E2-B9C6-0B1153CF3CB5}" type="pres">
      <dgm:prSet presAssocID="{69C8B76C-25BC-4C7A-912A-F3F43C43C82B}" presName="FourNodes_1" presStyleLbl="node1" presStyleIdx="0" presStyleCnt="4">
        <dgm:presLayoutVars>
          <dgm:bulletEnabled val="1"/>
        </dgm:presLayoutVars>
      </dgm:prSet>
      <dgm:spPr/>
    </dgm:pt>
    <dgm:pt modelId="{15BA50DC-5385-4D0E-833E-5126F4DC37F3}" type="pres">
      <dgm:prSet presAssocID="{69C8B76C-25BC-4C7A-912A-F3F43C43C82B}" presName="FourNodes_2" presStyleLbl="node1" presStyleIdx="1" presStyleCnt="4">
        <dgm:presLayoutVars>
          <dgm:bulletEnabled val="1"/>
        </dgm:presLayoutVars>
      </dgm:prSet>
      <dgm:spPr/>
    </dgm:pt>
    <dgm:pt modelId="{A525A611-F78F-488D-B6C1-431CFD6542F3}" type="pres">
      <dgm:prSet presAssocID="{69C8B76C-25BC-4C7A-912A-F3F43C43C82B}" presName="FourNodes_3" presStyleLbl="node1" presStyleIdx="2" presStyleCnt="4">
        <dgm:presLayoutVars>
          <dgm:bulletEnabled val="1"/>
        </dgm:presLayoutVars>
      </dgm:prSet>
      <dgm:spPr/>
    </dgm:pt>
    <dgm:pt modelId="{537A1596-27BA-462A-8027-0DE2A90292F7}" type="pres">
      <dgm:prSet presAssocID="{69C8B76C-25BC-4C7A-912A-F3F43C43C82B}" presName="FourNodes_4" presStyleLbl="node1" presStyleIdx="3" presStyleCnt="4">
        <dgm:presLayoutVars>
          <dgm:bulletEnabled val="1"/>
        </dgm:presLayoutVars>
      </dgm:prSet>
      <dgm:spPr/>
    </dgm:pt>
    <dgm:pt modelId="{A1081327-BA71-43AE-8C1B-C15F5A018439}" type="pres">
      <dgm:prSet presAssocID="{69C8B76C-25BC-4C7A-912A-F3F43C43C82B}" presName="FourConn_1-2" presStyleLbl="fgAccFollowNode1" presStyleIdx="0" presStyleCnt="3">
        <dgm:presLayoutVars>
          <dgm:bulletEnabled val="1"/>
        </dgm:presLayoutVars>
      </dgm:prSet>
      <dgm:spPr/>
    </dgm:pt>
    <dgm:pt modelId="{DFE5915D-E79F-4ECD-AB2F-106DB1919AFE}" type="pres">
      <dgm:prSet presAssocID="{69C8B76C-25BC-4C7A-912A-F3F43C43C82B}" presName="FourConn_2-3" presStyleLbl="fgAccFollowNode1" presStyleIdx="1" presStyleCnt="3">
        <dgm:presLayoutVars>
          <dgm:bulletEnabled val="1"/>
        </dgm:presLayoutVars>
      </dgm:prSet>
      <dgm:spPr/>
    </dgm:pt>
    <dgm:pt modelId="{8D2BED80-1613-4402-9FF2-961D89F05A44}" type="pres">
      <dgm:prSet presAssocID="{69C8B76C-25BC-4C7A-912A-F3F43C43C82B}" presName="FourConn_3-4" presStyleLbl="fgAccFollowNode1" presStyleIdx="2" presStyleCnt="3">
        <dgm:presLayoutVars>
          <dgm:bulletEnabled val="1"/>
        </dgm:presLayoutVars>
      </dgm:prSet>
      <dgm:spPr/>
    </dgm:pt>
    <dgm:pt modelId="{2295735C-5949-4D47-9013-7E76437563D2}" type="pres">
      <dgm:prSet presAssocID="{69C8B76C-25BC-4C7A-912A-F3F43C43C82B}" presName="FourNodes_1_text" presStyleLbl="node1" presStyleIdx="3" presStyleCnt="4">
        <dgm:presLayoutVars>
          <dgm:bulletEnabled val="1"/>
        </dgm:presLayoutVars>
      </dgm:prSet>
      <dgm:spPr/>
    </dgm:pt>
    <dgm:pt modelId="{F34F9B02-A9A4-4C39-9F07-3ECC9E4813DC}" type="pres">
      <dgm:prSet presAssocID="{69C8B76C-25BC-4C7A-912A-F3F43C43C82B}" presName="FourNodes_2_text" presStyleLbl="node1" presStyleIdx="3" presStyleCnt="4">
        <dgm:presLayoutVars>
          <dgm:bulletEnabled val="1"/>
        </dgm:presLayoutVars>
      </dgm:prSet>
      <dgm:spPr/>
    </dgm:pt>
    <dgm:pt modelId="{F7239927-92C0-4F70-B240-1F76A8A0DE65}" type="pres">
      <dgm:prSet presAssocID="{69C8B76C-25BC-4C7A-912A-F3F43C43C82B}" presName="FourNodes_3_text" presStyleLbl="node1" presStyleIdx="3" presStyleCnt="4">
        <dgm:presLayoutVars>
          <dgm:bulletEnabled val="1"/>
        </dgm:presLayoutVars>
      </dgm:prSet>
      <dgm:spPr/>
    </dgm:pt>
    <dgm:pt modelId="{B2A6F192-622D-4900-A981-D5D5F08A915F}" type="pres">
      <dgm:prSet presAssocID="{69C8B76C-25BC-4C7A-912A-F3F43C43C82B}" presName="FourNodes_4_text" presStyleLbl="node1" presStyleIdx="3" presStyleCnt="4">
        <dgm:presLayoutVars>
          <dgm:bulletEnabled val="1"/>
        </dgm:presLayoutVars>
      </dgm:prSet>
      <dgm:spPr/>
    </dgm:pt>
  </dgm:ptLst>
  <dgm:cxnLst>
    <dgm:cxn modelId="{0D410B06-17F5-4E43-8AA2-CB47616DED9B}" type="presOf" srcId="{33C800D3-3FE3-4C74-93DF-8F2F2C444F27}" destId="{2295735C-5949-4D47-9013-7E76437563D2}" srcOrd="1" destOrd="0" presId="urn:microsoft.com/office/officeart/2005/8/layout/vProcess5"/>
    <dgm:cxn modelId="{D1F7C50D-EC4C-4F39-8B7B-AE2AB3649FD8}" type="presOf" srcId="{9CA0E3B6-2434-4473-B429-C2BBA4CA36E0}" destId="{A1081327-BA71-43AE-8C1B-C15F5A018439}" srcOrd="0" destOrd="0" presId="urn:microsoft.com/office/officeart/2005/8/layout/vProcess5"/>
    <dgm:cxn modelId="{EB33171F-F9EF-4F79-8189-958D29018A52}" type="presOf" srcId="{BF140E56-9A0D-40D7-B531-0CEB27306864}" destId="{B2A6F192-622D-4900-A981-D5D5F08A915F}" srcOrd="1" destOrd="0" presId="urn:microsoft.com/office/officeart/2005/8/layout/vProcess5"/>
    <dgm:cxn modelId="{05217B20-DB8B-4AA0-B760-E4F8495D3AC2}" srcId="{69C8B76C-25BC-4C7A-912A-F3F43C43C82B}" destId="{33C800D3-3FE3-4C74-93DF-8F2F2C444F27}" srcOrd="0" destOrd="0" parTransId="{37F5F1CD-210F-4D6F-ADF8-0D48A664900F}" sibTransId="{9CA0E3B6-2434-4473-B429-C2BBA4CA36E0}"/>
    <dgm:cxn modelId="{6DBC325F-C6B8-4EEA-8C4F-4F2594845A74}" type="presOf" srcId="{F1343E32-ED7F-4801-88FF-A7BDDB13EF12}" destId="{8D2BED80-1613-4402-9FF2-961D89F05A44}" srcOrd="0" destOrd="0" presId="urn:microsoft.com/office/officeart/2005/8/layout/vProcess5"/>
    <dgm:cxn modelId="{28D6D761-74DE-4F7A-AC2E-F888CA2A1E8F}" srcId="{69C8B76C-25BC-4C7A-912A-F3F43C43C82B}" destId="{BF140E56-9A0D-40D7-B531-0CEB27306864}" srcOrd="3" destOrd="0" parTransId="{737C110D-C33B-412C-9514-94C466AB3C97}" sibTransId="{A9E154E0-10E7-4058-ACAE-890AE82ACD3F}"/>
    <dgm:cxn modelId="{0825B645-2375-4BED-BAE1-893817CED949}" type="presOf" srcId="{AC3DB2D0-13B2-45CE-8E98-CD0FF541F14E}" destId="{F34F9B02-A9A4-4C39-9F07-3ECC9E4813DC}" srcOrd="1" destOrd="0" presId="urn:microsoft.com/office/officeart/2005/8/layout/vProcess5"/>
    <dgm:cxn modelId="{FE596C67-C113-42C2-BEA5-D078C3BFB479}" type="presOf" srcId="{B02EAE72-F373-4841-804B-8DA3A8CB70AB}" destId="{F7239927-92C0-4F70-B240-1F76A8A0DE65}" srcOrd="1" destOrd="0" presId="urn:microsoft.com/office/officeart/2005/8/layout/vProcess5"/>
    <dgm:cxn modelId="{7875D270-1D0F-46BD-9FD7-BB5FE38CB786}" type="presOf" srcId="{BF140E56-9A0D-40D7-B531-0CEB27306864}" destId="{537A1596-27BA-462A-8027-0DE2A90292F7}" srcOrd="0" destOrd="0" presId="urn:microsoft.com/office/officeart/2005/8/layout/vProcess5"/>
    <dgm:cxn modelId="{466C4057-E29B-4847-8D3B-93264FE4D9F5}" type="presOf" srcId="{33C800D3-3FE3-4C74-93DF-8F2F2C444F27}" destId="{9EE36336-D149-49E2-B9C6-0B1153CF3CB5}" srcOrd="0" destOrd="0" presId="urn:microsoft.com/office/officeart/2005/8/layout/vProcess5"/>
    <dgm:cxn modelId="{2CB30F78-2D5F-4F11-B2C8-7A505F455C0D}" srcId="{69C8B76C-25BC-4C7A-912A-F3F43C43C82B}" destId="{B02EAE72-F373-4841-804B-8DA3A8CB70AB}" srcOrd="2" destOrd="0" parTransId="{6B95157F-E7AC-47C9-922F-F7A0DE3BE269}" sibTransId="{F1343E32-ED7F-4801-88FF-A7BDDB13EF12}"/>
    <dgm:cxn modelId="{CA30857C-FF38-466F-9FAC-E9433A0F9281}" type="presOf" srcId="{69C8B76C-25BC-4C7A-912A-F3F43C43C82B}" destId="{477F1FFD-0C3C-450F-922E-703FDF5BA95D}" srcOrd="0" destOrd="0" presId="urn:microsoft.com/office/officeart/2005/8/layout/vProcess5"/>
    <dgm:cxn modelId="{99A174AC-774B-4EE7-B019-EAB7AC96E2B0}" type="presOf" srcId="{1E9BAC95-33CB-4948-B7C3-7B89B0D5D4DF}" destId="{DFE5915D-E79F-4ECD-AB2F-106DB1919AFE}" srcOrd="0" destOrd="0" presId="urn:microsoft.com/office/officeart/2005/8/layout/vProcess5"/>
    <dgm:cxn modelId="{CA09C4B5-4D92-4F59-BC00-D5AAB48190B4}" srcId="{69C8B76C-25BC-4C7A-912A-F3F43C43C82B}" destId="{AC3DB2D0-13B2-45CE-8E98-CD0FF541F14E}" srcOrd="1" destOrd="0" parTransId="{C4AAED0C-86EB-4077-B440-6AF28137BDC2}" sibTransId="{1E9BAC95-33CB-4948-B7C3-7B89B0D5D4DF}"/>
    <dgm:cxn modelId="{EB66DBBA-44AC-4F64-B08D-3CCDE7E74CB6}" type="presOf" srcId="{AC3DB2D0-13B2-45CE-8E98-CD0FF541F14E}" destId="{15BA50DC-5385-4D0E-833E-5126F4DC37F3}" srcOrd="0" destOrd="0" presId="urn:microsoft.com/office/officeart/2005/8/layout/vProcess5"/>
    <dgm:cxn modelId="{B3C240C9-B2F9-4AB5-B32F-8FDB01EDCF49}" type="presOf" srcId="{B02EAE72-F373-4841-804B-8DA3A8CB70AB}" destId="{A525A611-F78F-488D-B6C1-431CFD6542F3}" srcOrd="0" destOrd="0" presId="urn:microsoft.com/office/officeart/2005/8/layout/vProcess5"/>
    <dgm:cxn modelId="{0346B4BA-F634-44D0-BFCC-699C4D050675}" type="presParOf" srcId="{477F1FFD-0C3C-450F-922E-703FDF5BA95D}" destId="{3D58E02E-4940-4946-B705-B15C9109743C}" srcOrd="0" destOrd="0" presId="urn:microsoft.com/office/officeart/2005/8/layout/vProcess5"/>
    <dgm:cxn modelId="{82AC5873-2122-4A7E-96ED-772D84361EED}" type="presParOf" srcId="{477F1FFD-0C3C-450F-922E-703FDF5BA95D}" destId="{9EE36336-D149-49E2-B9C6-0B1153CF3CB5}" srcOrd="1" destOrd="0" presId="urn:microsoft.com/office/officeart/2005/8/layout/vProcess5"/>
    <dgm:cxn modelId="{96A66E91-694D-493C-A82F-869D8CD30F33}" type="presParOf" srcId="{477F1FFD-0C3C-450F-922E-703FDF5BA95D}" destId="{15BA50DC-5385-4D0E-833E-5126F4DC37F3}" srcOrd="2" destOrd="0" presId="urn:microsoft.com/office/officeart/2005/8/layout/vProcess5"/>
    <dgm:cxn modelId="{C0AEC7E4-8BCF-42F9-97A8-D8A55E0C7408}" type="presParOf" srcId="{477F1FFD-0C3C-450F-922E-703FDF5BA95D}" destId="{A525A611-F78F-488D-B6C1-431CFD6542F3}" srcOrd="3" destOrd="0" presId="urn:microsoft.com/office/officeart/2005/8/layout/vProcess5"/>
    <dgm:cxn modelId="{85EE5DEB-E310-4129-B80E-A07D6B85F65F}" type="presParOf" srcId="{477F1FFD-0C3C-450F-922E-703FDF5BA95D}" destId="{537A1596-27BA-462A-8027-0DE2A90292F7}" srcOrd="4" destOrd="0" presId="urn:microsoft.com/office/officeart/2005/8/layout/vProcess5"/>
    <dgm:cxn modelId="{0A37F00C-522E-462A-B3EF-9F61408F8CFE}" type="presParOf" srcId="{477F1FFD-0C3C-450F-922E-703FDF5BA95D}" destId="{A1081327-BA71-43AE-8C1B-C15F5A018439}" srcOrd="5" destOrd="0" presId="urn:microsoft.com/office/officeart/2005/8/layout/vProcess5"/>
    <dgm:cxn modelId="{CB8772F5-53AC-4898-A600-4DF6D32E0F3E}" type="presParOf" srcId="{477F1FFD-0C3C-450F-922E-703FDF5BA95D}" destId="{DFE5915D-E79F-4ECD-AB2F-106DB1919AFE}" srcOrd="6" destOrd="0" presId="urn:microsoft.com/office/officeart/2005/8/layout/vProcess5"/>
    <dgm:cxn modelId="{DCF639ED-EFD8-4F31-AF0C-1B2ABD014DE7}" type="presParOf" srcId="{477F1FFD-0C3C-450F-922E-703FDF5BA95D}" destId="{8D2BED80-1613-4402-9FF2-961D89F05A44}" srcOrd="7" destOrd="0" presId="urn:microsoft.com/office/officeart/2005/8/layout/vProcess5"/>
    <dgm:cxn modelId="{CF285325-2F3C-4516-BE98-BF392CBA3640}" type="presParOf" srcId="{477F1FFD-0C3C-450F-922E-703FDF5BA95D}" destId="{2295735C-5949-4D47-9013-7E76437563D2}" srcOrd="8" destOrd="0" presId="urn:microsoft.com/office/officeart/2005/8/layout/vProcess5"/>
    <dgm:cxn modelId="{4105D524-3DE2-478D-9FAC-499CEFC0126C}" type="presParOf" srcId="{477F1FFD-0C3C-450F-922E-703FDF5BA95D}" destId="{F34F9B02-A9A4-4C39-9F07-3ECC9E4813DC}" srcOrd="9" destOrd="0" presId="urn:microsoft.com/office/officeart/2005/8/layout/vProcess5"/>
    <dgm:cxn modelId="{0BAE5047-36EA-49CC-A75E-3337D36B3FFD}" type="presParOf" srcId="{477F1FFD-0C3C-450F-922E-703FDF5BA95D}" destId="{F7239927-92C0-4F70-B240-1F76A8A0DE65}" srcOrd="10" destOrd="0" presId="urn:microsoft.com/office/officeart/2005/8/layout/vProcess5"/>
    <dgm:cxn modelId="{83D7A5FC-6AE1-49F8-A141-ECA1A3530FDB}" type="presParOf" srcId="{477F1FFD-0C3C-450F-922E-703FDF5BA95D}" destId="{B2A6F192-622D-4900-A981-D5D5F08A915F}"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B5DFE3-0B4F-41A0-B149-D5114DE5E4F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FCBC397-5B88-4CCB-880C-85DBA3E08583}">
      <dgm:prSet/>
      <dgm:spPr/>
      <dgm:t>
        <a:bodyPr/>
        <a:lstStyle/>
        <a:p>
          <a:r>
            <a:rPr lang="hr-HR" noProof="0" dirty="0"/>
            <a:t>Alati UI mogu imati pristranosti ako su obučeni na podatcima koji su također pristrani.</a:t>
          </a:r>
        </a:p>
      </dgm:t>
    </dgm:pt>
    <dgm:pt modelId="{26F165A1-FD4A-4167-86B4-26CF12ED2085}" type="parTrans" cxnId="{3C900D99-DC62-4B36-8B3C-3BF2BC220123}">
      <dgm:prSet/>
      <dgm:spPr/>
      <dgm:t>
        <a:bodyPr/>
        <a:lstStyle/>
        <a:p>
          <a:endParaRPr lang="en-US"/>
        </a:p>
      </dgm:t>
    </dgm:pt>
    <dgm:pt modelId="{C50696EF-A1BD-4A40-AD09-A36BAB086F97}" type="sibTrans" cxnId="{3C900D99-DC62-4B36-8B3C-3BF2BC220123}">
      <dgm:prSet/>
      <dgm:spPr/>
      <dgm:t>
        <a:bodyPr/>
        <a:lstStyle/>
        <a:p>
          <a:endParaRPr lang="en-US"/>
        </a:p>
      </dgm:t>
    </dgm:pt>
    <dgm:pt modelId="{8C3E73B6-BF02-4520-912D-97AB58C8EA53}">
      <dgm:prSet/>
      <dgm:spPr/>
      <dgm:t>
        <a:bodyPr/>
        <a:lstStyle/>
        <a:p>
          <a:pPr>
            <a:buClrTx/>
            <a:buSzTx/>
            <a:buFontTx/>
            <a:buNone/>
          </a:pPr>
          <a:r>
            <a:rPr kumimoji="0" lang="hr-HR" b="0" i="0" u="none" strike="noStrike" cap="none" spc="0" normalizeH="0" baseline="0" noProof="0" dirty="0">
              <a:ln>
                <a:noFill/>
              </a:ln>
              <a:solidFill>
                <a:srgbClr val="1F1F1F"/>
              </a:solidFill>
              <a:effectLst/>
              <a:uLnTx/>
              <a:uFillTx/>
              <a:latin typeface="Arial" panose="020B0604020202020204" pitchFamily="34" charset="0"/>
              <a:ea typeface="+mn-ea"/>
              <a:cs typeface="+mn-cs"/>
            </a:rPr>
            <a:t>Sustav UI prikazuje osobu u invalidskim kolicima, automatski (you.com)</a:t>
          </a:r>
          <a:endParaRPr kumimoji="0" lang="hr-HR" b="0" i="0" u="none" strike="noStrike" cap="none" spc="0" normalizeH="0" baseline="0" noProof="0" dirty="0">
            <a:ln>
              <a:noFill/>
            </a:ln>
            <a:solidFill>
              <a:srgbClr val="000000"/>
            </a:solidFill>
            <a:effectLst/>
            <a:uLnTx/>
            <a:uFillTx/>
            <a:latin typeface="Calibri" panose="020F0502020204030204"/>
            <a:ea typeface="+mn-ea"/>
            <a:cs typeface="+mn-cs"/>
          </a:endParaRPr>
        </a:p>
      </dgm:t>
    </dgm:pt>
    <dgm:pt modelId="{A51B9058-453E-430B-AC94-3649A047EC6E}" type="parTrans" cxnId="{7C306989-22DF-4174-B7EB-5B8FB5155A71}">
      <dgm:prSet/>
      <dgm:spPr/>
      <dgm:t>
        <a:bodyPr/>
        <a:lstStyle/>
        <a:p>
          <a:endParaRPr lang="en-US"/>
        </a:p>
      </dgm:t>
    </dgm:pt>
    <dgm:pt modelId="{D7ECBE0A-FB32-42E7-9992-85C2A5C5A455}" type="sibTrans" cxnId="{7C306989-22DF-4174-B7EB-5B8FB5155A71}">
      <dgm:prSet/>
      <dgm:spPr/>
      <dgm:t>
        <a:bodyPr/>
        <a:lstStyle/>
        <a:p>
          <a:endParaRPr lang="en-US"/>
        </a:p>
      </dgm:t>
    </dgm:pt>
    <dgm:pt modelId="{4B482B9D-6D75-4B05-BE87-BF886DFA64F5}">
      <dgm:prSet/>
      <dgm:spPr/>
      <dgm:t>
        <a:bodyPr/>
        <a:lstStyle/>
        <a:p>
          <a:endParaRPr lang="hr-HR" noProof="0" dirty="0"/>
        </a:p>
      </dgm:t>
    </dgm:pt>
    <dgm:pt modelId="{2B0D0DF7-60D2-454A-986B-C6EB90741B95}" type="parTrans" cxnId="{B065D360-3CAB-477C-8A58-C24FF9A1823C}">
      <dgm:prSet/>
      <dgm:spPr/>
      <dgm:t>
        <a:bodyPr/>
        <a:lstStyle/>
        <a:p>
          <a:endParaRPr lang="en-US"/>
        </a:p>
      </dgm:t>
    </dgm:pt>
    <dgm:pt modelId="{D9046B3F-AEB7-4E1C-8DC0-EFDFFC8FB32E}" type="sibTrans" cxnId="{B065D360-3CAB-477C-8A58-C24FF9A1823C}">
      <dgm:prSet/>
      <dgm:spPr/>
      <dgm:t>
        <a:bodyPr/>
        <a:lstStyle/>
        <a:p>
          <a:endParaRPr lang="en-US"/>
        </a:p>
      </dgm:t>
    </dgm:pt>
    <dgm:pt modelId="{52329FF4-8550-450D-91F8-C82CFE4F1098}" type="pres">
      <dgm:prSet presAssocID="{E0B5DFE3-0B4F-41A0-B149-D5114DE5E4F5}" presName="vert0" presStyleCnt="0">
        <dgm:presLayoutVars>
          <dgm:dir/>
          <dgm:animOne val="branch"/>
          <dgm:animLvl val="lvl"/>
        </dgm:presLayoutVars>
      </dgm:prSet>
      <dgm:spPr/>
    </dgm:pt>
    <dgm:pt modelId="{6CE80313-4E46-433B-B6EF-AB062E4F3ED4}" type="pres">
      <dgm:prSet presAssocID="{FFCBC397-5B88-4CCB-880C-85DBA3E08583}" presName="thickLine" presStyleLbl="alignNode1" presStyleIdx="0" presStyleCnt="3"/>
      <dgm:spPr/>
    </dgm:pt>
    <dgm:pt modelId="{A699A583-B835-4B90-B371-94DAFC01291F}" type="pres">
      <dgm:prSet presAssocID="{FFCBC397-5B88-4CCB-880C-85DBA3E08583}" presName="horz1" presStyleCnt="0"/>
      <dgm:spPr/>
    </dgm:pt>
    <dgm:pt modelId="{5FE797C0-803D-4169-BC8B-3E4ED8E107E4}" type="pres">
      <dgm:prSet presAssocID="{FFCBC397-5B88-4CCB-880C-85DBA3E08583}" presName="tx1" presStyleLbl="revTx" presStyleIdx="0" presStyleCnt="3"/>
      <dgm:spPr/>
    </dgm:pt>
    <dgm:pt modelId="{7DB9E1D8-D9BB-4788-9DDA-87C7C05230F5}" type="pres">
      <dgm:prSet presAssocID="{FFCBC397-5B88-4CCB-880C-85DBA3E08583}" presName="vert1" presStyleCnt="0"/>
      <dgm:spPr/>
    </dgm:pt>
    <dgm:pt modelId="{A0707789-F4F4-4D8A-AED0-2226F5A74F78}" type="pres">
      <dgm:prSet presAssocID="{8C3E73B6-BF02-4520-912D-97AB58C8EA53}" presName="thickLine" presStyleLbl="alignNode1" presStyleIdx="1" presStyleCnt="3"/>
      <dgm:spPr/>
    </dgm:pt>
    <dgm:pt modelId="{53D4FECE-C202-4639-925E-8D4B887AE3B1}" type="pres">
      <dgm:prSet presAssocID="{8C3E73B6-BF02-4520-912D-97AB58C8EA53}" presName="horz1" presStyleCnt="0"/>
      <dgm:spPr/>
    </dgm:pt>
    <dgm:pt modelId="{FB0B1088-9B2E-4E30-AC26-0B01CF26F930}" type="pres">
      <dgm:prSet presAssocID="{8C3E73B6-BF02-4520-912D-97AB58C8EA53}" presName="tx1" presStyleLbl="revTx" presStyleIdx="1" presStyleCnt="3"/>
      <dgm:spPr/>
    </dgm:pt>
    <dgm:pt modelId="{110CB662-5F18-4477-B44C-092B7D3C0191}" type="pres">
      <dgm:prSet presAssocID="{8C3E73B6-BF02-4520-912D-97AB58C8EA53}" presName="vert1" presStyleCnt="0"/>
      <dgm:spPr/>
    </dgm:pt>
    <dgm:pt modelId="{E62753ED-3BDE-48CB-8B57-45E03543C296}" type="pres">
      <dgm:prSet presAssocID="{4B482B9D-6D75-4B05-BE87-BF886DFA64F5}" presName="thickLine" presStyleLbl="alignNode1" presStyleIdx="2" presStyleCnt="3"/>
      <dgm:spPr/>
    </dgm:pt>
    <dgm:pt modelId="{91F4A1E8-1455-4C96-A6EC-26E06A1B6543}" type="pres">
      <dgm:prSet presAssocID="{4B482B9D-6D75-4B05-BE87-BF886DFA64F5}" presName="horz1" presStyleCnt="0"/>
      <dgm:spPr/>
    </dgm:pt>
    <dgm:pt modelId="{1D5233F4-5701-4143-BBC5-6F85991DD821}" type="pres">
      <dgm:prSet presAssocID="{4B482B9D-6D75-4B05-BE87-BF886DFA64F5}" presName="tx1" presStyleLbl="revTx" presStyleIdx="2" presStyleCnt="3"/>
      <dgm:spPr/>
    </dgm:pt>
    <dgm:pt modelId="{F227F2D3-9222-443F-8DD0-2454F2353492}" type="pres">
      <dgm:prSet presAssocID="{4B482B9D-6D75-4B05-BE87-BF886DFA64F5}" presName="vert1" presStyleCnt="0"/>
      <dgm:spPr/>
    </dgm:pt>
  </dgm:ptLst>
  <dgm:cxnLst>
    <dgm:cxn modelId="{B065D360-3CAB-477C-8A58-C24FF9A1823C}" srcId="{E0B5DFE3-0B4F-41A0-B149-D5114DE5E4F5}" destId="{4B482B9D-6D75-4B05-BE87-BF886DFA64F5}" srcOrd="2" destOrd="0" parTransId="{2B0D0DF7-60D2-454A-986B-C6EB90741B95}" sibTransId="{D9046B3F-AEB7-4E1C-8DC0-EFDFFC8FB32E}"/>
    <dgm:cxn modelId="{7C306989-22DF-4174-B7EB-5B8FB5155A71}" srcId="{E0B5DFE3-0B4F-41A0-B149-D5114DE5E4F5}" destId="{8C3E73B6-BF02-4520-912D-97AB58C8EA53}" srcOrd="1" destOrd="0" parTransId="{A51B9058-453E-430B-AC94-3649A047EC6E}" sibTransId="{D7ECBE0A-FB32-42E7-9992-85C2A5C5A455}"/>
    <dgm:cxn modelId="{3C900D99-DC62-4B36-8B3C-3BF2BC220123}" srcId="{E0B5DFE3-0B4F-41A0-B149-D5114DE5E4F5}" destId="{FFCBC397-5B88-4CCB-880C-85DBA3E08583}" srcOrd="0" destOrd="0" parTransId="{26F165A1-FD4A-4167-86B4-26CF12ED2085}" sibTransId="{C50696EF-A1BD-4A40-AD09-A36BAB086F97}"/>
    <dgm:cxn modelId="{CA9B6AC5-867E-4F9B-B252-2294BA328049}" type="presOf" srcId="{8C3E73B6-BF02-4520-912D-97AB58C8EA53}" destId="{FB0B1088-9B2E-4E30-AC26-0B01CF26F930}" srcOrd="0" destOrd="0" presId="urn:microsoft.com/office/officeart/2008/layout/LinedList"/>
    <dgm:cxn modelId="{CDA3EBDA-C531-4397-975C-50C2995341B8}" type="presOf" srcId="{FFCBC397-5B88-4CCB-880C-85DBA3E08583}" destId="{5FE797C0-803D-4169-BC8B-3E4ED8E107E4}" srcOrd="0" destOrd="0" presId="urn:microsoft.com/office/officeart/2008/layout/LinedList"/>
    <dgm:cxn modelId="{EB6D4EF3-801A-4A6F-B6B4-93E8AC41EE67}" type="presOf" srcId="{E0B5DFE3-0B4F-41A0-B149-D5114DE5E4F5}" destId="{52329FF4-8550-450D-91F8-C82CFE4F1098}" srcOrd="0" destOrd="0" presId="urn:microsoft.com/office/officeart/2008/layout/LinedList"/>
    <dgm:cxn modelId="{D971D3F8-0CF6-4DE0-9861-82223BBFC18D}" type="presOf" srcId="{4B482B9D-6D75-4B05-BE87-BF886DFA64F5}" destId="{1D5233F4-5701-4143-BBC5-6F85991DD821}" srcOrd="0" destOrd="0" presId="urn:microsoft.com/office/officeart/2008/layout/LinedList"/>
    <dgm:cxn modelId="{DE0F66DE-CED8-4CAB-8C3A-0CE2DE6C9A82}" type="presParOf" srcId="{52329FF4-8550-450D-91F8-C82CFE4F1098}" destId="{6CE80313-4E46-433B-B6EF-AB062E4F3ED4}" srcOrd="0" destOrd="0" presId="urn:microsoft.com/office/officeart/2008/layout/LinedList"/>
    <dgm:cxn modelId="{240B4068-4660-430C-8761-7BEAABA5C319}" type="presParOf" srcId="{52329FF4-8550-450D-91F8-C82CFE4F1098}" destId="{A699A583-B835-4B90-B371-94DAFC01291F}" srcOrd="1" destOrd="0" presId="urn:microsoft.com/office/officeart/2008/layout/LinedList"/>
    <dgm:cxn modelId="{CD0ED234-F427-4464-9070-67900499966B}" type="presParOf" srcId="{A699A583-B835-4B90-B371-94DAFC01291F}" destId="{5FE797C0-803D-4169-BC8B-3E4ED8E107E4}" srcOrd="0" destOrd="0" presId="urn:microsoft.com/office/officeart/2008/layout/LinedList"/>
    <dgm:cxn modelId="{CAFC2AD7-6DCC-4B3B-A0C4-D60415FFBC26}" type="presParOf" srcId="{A699A583-B835-4B90-B371-94DAFC01291F}" destId="{7DB9E1D8-D9BB-4788-9DDA-87C7C05230F5}" srcOrd="1" destOrd="0" presId="urn:microsoft.com/office/officeart/2008/layout/LinedList"/>
    <dgm:cxn modelId="{AE9DA3F9-CB6D-4DCF-94DF-649C9E974E91}" type="presParOf" srcId="{52329FF4-8550-450D-91F8-C82CFE4F1098}" destId="{A0707789-F4F4-4D8A-AED0-2226F5A74F78}" srcOrd="2" destOrd="0" presId="urn:microsoft.com/office/officeart/2008/layout/LinedList"/>
    <dgm:cxn modelId="{6998FD63-6FA0-42CE-B611-FA07C7773268}" type="presParOf" srcId="{52329FF4-8550-450D-91F8-C82CFE4F1098}" destId="{53D4FECE-C202-4639-925E-8D4B887AE3B1}" srcOrd="3" destOrd="0" presId="urn:microsoft.com/office/officeart/2008/layout/LinedList"/>
    <dgm:cxn modelId="{E9C71C37-4FBF-4B2B-9F1B-02F99537FF96}" type="presParOf" srcId="{53D4FECE-C202-4639-925E-8D4B887AE3B1}" destId="{FB0B1088-9B2E-4E30-AC26-0B01CF26F930}" srcOrd="0" destOrd="0" presId="urn:microsoft.com/office/officeart/2008/layout/LinedList"/>
    <dgm:cxn modelId="{F5945069-62C2-4CC1-AE85-E20F9292643F}" type="presParOf" srcId="{53D4FECE-C202-4639-925E-8D4B887AE3B1}" destId="{110CB662-5F18-4477-B44C-092B7D3C0191}" srcOrd="1" destOrd="0" presId="urn:microsoft.com/office/officeart/2008/layout/LinedList"/>
    <dgm:cxn modelId="{08992D9F-383A-4D9B-B8ED-0B16DF88D465}" type="presParOf" srcId="{52329FF4-8550-450D-91F8-C82CFE4F1098}" destId="{E62753ED-3BDE-48CB-8B57-45E03543C296}" srcOrd="4" destOrd="0" presId="urn:microsoft.com/office/officeart/2008/layout/LinedList"/>
    <dgm:cxn modelId="{7B67DED6-2F07-4517-B1D6-D4AAA8E181BD}" type="presParOf" srcId="{52329FF4-8550-450D-91F8-C82CFE4F1098}" destId="{91F4A1E8-1455-4C96-A6EC-26E06A1B6543}" srcOrd="5" destOrd="0" presId="urn:microsoft.com/office/officeart/2008/layout/LinedList"/>
    <dgm:cxn modelId="{A6147851-25E9-4B89-8AD0-6242985189EF}" type="presParOf" srcId="{91F4A1E8-1455-4C96-A6EC-26E06A1B6543}" destId="{1D5233F4-5701-4143-BBC5-6F85991DD821}" srcOrd="0" destOrd="0" presId="urn:microsoft.com/office/officeart/2008/layout/LinedList"/>
    <dgm:cxn modelId="{5774BEF7-5B0E-4383-82BE-A2165924CDB6}" type="presParOf" srcId="{91F4A1E8-1455-4C96-A6EC-26E06A1B6543}" destId="{F227F2D3-9222-443F-8DD0-2454F2353492}"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CF2954-8B79-4BE4-9FF5-2EC6387A74C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61694BE-B6E1-4F4B-B375-AE706F6FD7D3}">
      <dgm:prSet custT="1"/>
      <dgm:spPr/>
      <dgm:t>
        <a:bodyPr/>
        <a:lstStyle/>
        <a:p>
          <a:r>
            <a:rPr lang="hr-HR" sz="2800" noProof="0" dirty="0"/>
            <a:t>Vjerujemo u ono što djeluje ispravno (Schwarz </a:t>
          </a:r>
          <a:r>
            <a:rPr lang="hr-HR" sz="2800" noProof="0" dirty="0" err="1"/>
            <a:t>et</a:t>
          </a:r>
          <a:r>
            <a:rPr lang="hr-HR" sz="2800" noProof="0" dirty="0"/>
            <a:t> </a:t>
          </a:r>
          <a:r>
            <a:rPr lang="hr-HR" sz="2800" noProof="0" dirty="0" err="1"/>
            <a:t>al</a:t>
          </a:r>
          <a:r>
            <a:rPr lang="hr-HR" sz="2800" noProof="0" dirty="0"/>
            <a:t>., 2017).</a:t>
          </a:r>
          <a:endParaRPr lang="en-US" sz="2800" dirty="0"/>
        </a:p>
      </dgm:t>
    </dgm:pt>
    <dgm:pt modelId="{94650E49-532E-41F6-BA64-C2FEA6232712}" type="parTrans" cxnId="{B6900A6B-E6F8-4DC6-A1A0-E308153FA94D}">
      <dgm:prSet/>
      <dgm:spPr/>
      <dgm:t>
        <a:bodyPr/>
        <a:lstStyle/>
        <a:p>
          <a:endParaRPr lang="en-US"/>
        </a:p>
      </dgm:t>
    </dgm:pt>
    <dgm:pt modelId="{F8B6AE4A-D2A7-4C74-9B99-705A7C6A0A1C}" type="sibTrans" cxnId="{B6900A6B-E6F8-4DC6-A1A0-E308153FA94D}">
      <dgm:prSet/>
      <dgm:spPr/>
      <dgm:t>
        <a:bodyPr/>
        <a:lstStyle/>
        <a:p>
          <a:endParaRPr lang="en-US"/>
        </a:p>
      </dgm:t>
    </dgm:pt>
    <dgm:pt modelId="{351379ED-FC07-46F6-BDD4-64B273E743F2}">
      <dgm:prSet custT="1"/>
      <dgm:spPr/>
      <dgm:t>
        <a:bodyPr/>
        <a:lstStyle/>
        <a:p>
          <a:r>
            <a:rPr lang="hr-HR" sz="2800" noProof="0" dirty="0"/>
            <a:t>Želimo potvrditi ono što već mislimo i u što vjerujemo – potvrda pristranosti (Flynn </a:t>
          </a:r>
          <a:r>
            <a:rPr lang="hr-HR" sz="2800" noProof="0" dirty="0" err="1"/>
            <a:t>et</a:t>
          </a:r>
          <a:r>
            <a:rPr lang="hr-HR" sz="2800" noProof="0" dirty="0"/>
            <a:t> </a:t>
          </a:r>
          <a:r>
            <a:rPr lang="hr-HR" sz="2800" noProof="0" dirty="0" err="1"/>
            <a:t>al</a:t>
          </a:r>
          <a:r>
            <a:rPr lang="hr-HR" sz="2800" noProof="0" dirty="0"/>
            <a:t>. 2017).</a:t>
          </a:r>
          <a:endParaRPr lang="en-US" sz="2800" dirty="0"/>
        </a:p>
      </dgm:t>
    </dgm:pt>
    <dgm:pt modelId="{C383B225-B91A-44F1-ADA5-3DAE8F678240}" type="parTrans" cxnId="{5A5C6FEF-0B4E-4D13-A387-BC75A528DFCA}">
      <dgm:prSet/>
      <dgm:spPr/>
      <dgm:t>
        <a:bodyPr/>
        <a:lstStyle/>
        <a:p>
          <a:endParaRPr lang="en-US"/>
        </a:p>
      </dgm:t>
    </dgm:pt>
    <dgm:pt modelId="{001F88A3-2D54-4A8C-93F8-C03430D8384B}" type="sibTrans" cxnId="{5A5C6FEF-0B4E-4D13-A387-BC75A528DFCA}">
      <dgm:prSet/>
      <dgm:spPr/>
      <dgm:t>
        <a:bodyPr/>
        <a:lstStyle/>
        <a:p>
          <a:endParaRPr lang="en-US"/>
        </a:p>
      </dgm:t>
    </dgm:pt>
    <dgm:pt modelId="{AA9BAC2D-6E2F-4079-85A2-5FBEEC7BF639}">
      <dgm:prSet custT="1"/>
      <dgm:spPr/>
      <dgm:t>
        <a:bodyPr/>
        <a:lstStyle/>
        <a:p>
          <a:r>
            <a:rPr lang="hr-HR" sz="2800" noProof="0" dirty="0"/>
            <a:t>Volimo vjerovati ljudima koje poznajemo (Schwarz </a:t>
          </a:r>
          <a:r>
            <a:rPr lang="hr-HR" sz="2800" noProof="0" dirty="0" err="1"/>
            <a:t>et</a:t>
          </a:r>
          <a:r>
            <a:rPr lang="hr-HR" sz="2800" noProof="0" dirty="0"/>
            <a:t> </a:t>
          </a:r>
          <a:r>
            <a:rPr lang="hr-HR" sz="2800" noProof="0" dirty="0" err="1"/>
            <a:t>al</a:t>
          </a:r>
          <a:r>
            <a:rPr lang="hr-HR" sz="2800" noProof="0" dirty="0"/>
            <a:t>., 2017).</a:t>
          </a:r>
          <a:endParaRPr lang="en-US" sz="2800" dirty="0"/>
        </a:p>
      </dgm:t>
    </dgm:pt>
    <dgm:pt modelId="{98D3CB48-70DC-45BC-977D-586455940966}" type="parTrans" cxnId="{9D73021A-2537-4FB0-93E9-86D2F2E7A830}">
      <dgm:prSet/>
      <dgm:spPr/>
      <dgm:t>
        <a:bodyPr/>
        <a:lstStyle/>
        <a:p>
          <a:endParaRPr lang="en-US"/>
        </a:p>
      </dgm:t>
    </dgm:pt>
    <dgm:pt modelId="{F78F5C03-C060-4567-8928-ED76429F4444}" type="sibTrans" cxnId="{9D73021A-2537-4FB0-93E9-86D2F2E7A830}">
      <dgm:prSet/>
      <dgm:spPr/>
      <dgm:t>
        <a:bodyPr/>
        <a:lstStyle/>
        <a:p>
          <a:endParaRPr lang="en-US"/>
        </a:p>
      </dgm:t>
    </dgm:pt>
    <dgm:pt modelId="{EBE12011-5961-4DEE-9613-8269D043B727}">
      <dgm:prSet custT="1"/>
      <dgm:spPr/>
      <dgm:t>
        <a:bodyPr/>
        <a:lstStyle/>
        <a:p>
          <a:r>
            <a:rPr lang="hr-HR" sz="2600" noProof="0" dirty="0"/>
            <a:t>Volimo razmišljati brzo i površno – teško je razmišljati sporo i kritički (</a:t>
          </a:r>
          <a:r>
            <a:rPr lang="hr-HR" sz="2600" noProof="0" dirty="0" err="1"/>
            <a:t>Kahneman</a:t>
          </a:r>
          <a:r>
            <a:rPr lang="hr-HR" sz="2600" noProof="0" dirty="0"/>
            <a:t>, 2012).</a:t>
          </a:r>
          <a:endParaRPr lang="en-US" sz="2600" dirty="0"/>
        </a:p>
      </dgm:t>
    </dgm:pt>
    <dgm:pt modelId="{F21DA6B9-071C-4BD2-906A-439BC0B2A58C}" type="parTrans" cxnId="{CA645CB0-F3E8-4BD4-815E-FD5A5424D9D4}">
      <dgm:prSet/>
      <dgm:spPr/>
      <dgm:t>
        <a:bodyPr/>
        <a:lstStyle/>
        <a:p>
          <a:endParaRPr lang="en-US"/>
        </a:p>
      </dgm:t>
    </dgm:pt>
    <dgm:pt modelId="{E4A83CD2-21B1-4C96-94D0-597A1CD54D12}" type="sibTrans" cxnId="{CA645CB0-F3E8-4BD4-815E-FD5A5424D9D4}">
      <dgm:prSet/>
      <dgm:spPr/>
      <dgm:t>
        <a:bodyPr/>
        <a:lstStyle/>
        <a:p>
          <a:endParaRPr lang="en-US"/>
        </a:p>
      </dgm:t>
    </dgm:pt>
    <dgm:pt modelId="{A09EBD38-B2AA-4AB2-949D-2390F4FB4C82}" type="pres">
      <dgm:prSet presAssocID="{4ACF2954-8B79-4BE4-9FF5-2EC6387A74C3}" presName="linear" presStyleCnt="0">
        <dgm:presLayoutVars>
          <dgm:animLvl val="lvl"/>
          <dgm:resizeHandles val="exact"/>
        </dgm:presLayoutVars>
      </dgm:prSet>
      <dgm:spPr/>
    </dgm:pt>
    <dgm:pt modelId="{437CB521-61AE-42CC-957D-DBDA8E073910}" type="pres">
      <dgm:prSet presAssocID="{461694BE-B6E1-4F4B-B375-AE706F6FD7D3}" presName="parentText" presStyleLbl="node1" presStyleIdx="0" presStyleCnt="4">
        <dgm:presLayoutVars>
          <dgm:chMax val="0"/>
          <dgm:bulletEnabled val="1"/>
        </dgm:presLayoutVars>
      </dgm:prSet>
      <dgm:spPr/>
    </dgm:pt>
    <dgm:pt modelId="{12792DC6-B6E2-4F83-8E42-3456AD2412C8}" type="pres">
      <dgm:prSet presAssocID="{F8B6AE4A-D2A7-4C74-9B99-705A7C6A0A1C}" presName="spacer" presStyleCnt="0"/>
      <dgm:spPr/>
    </dgm:pt>
    <dgm:pt modelId="{D21B3734-E2F1-4B24-B9F8-B9F0A9F34C41}" type="pres">
      <dgm:prSet presAssocID="{351379ED-FC07-46F6-BDD4-64B273E743F2}" presName="parentText" presStyleLbl="node1" presStyleIdx="1" presStyleCnt="4">
        <dgm:presLayoutVars>
          <dgm:chMax val="0"/>
          <dgm:bulletEnabled val="1"/>
        </dgm:presLayoutVars>
      </dgm:prSet>
      <dgm:spPr/>
    </dgm:pt>
    <dgm:pt modelId="{E1A9CA27-6585-4202-B2CB-C43637599044}" type="pres">
      <dgm:prSet presAssocID="{001F88A3-2D54-4A8C-93F8-C03430D8384B}" presName="spacer" presStyleCnt="0"/>
      <dgm:spPr/>
    </dgm:pt>
    <dgm:pt modelId="{AD2C1862-578B-49EB-A914-0CD9A89E0669}" type="pres">
      <dgm:prSet presAssocID="{AA9BAC2D-6E2F-4079-85A2-5FBEEC7BF639}" presName="parentText" presStyleLbl="node1" presStyleIdx="2" presStyleCnt="4">
        <dgm:presLayoutVars>
          <dgm:chMax val="0"/>
          <dgm:bulletEnabled val="1"/>
        </dgm:presLayoutVars>
      </dgm:prSet>
      <dgm:spPr/>
    </dgm:pt>
    <dgm:pt modelId="{D2202535-AC97-4F96-94CB-850DA0AF2B6B}" type="pres">
      <dgm:prSet presAssocID="{F78F5C03-C060-4567-8928-ED76429F4444}" presName="spacer" presStyleCnt="0"/>
      <dgm:spPr/>
    </dgm:pt>
    <dgm:pt modelId="{4E603EA2-9FCA-430E-8179-E3F8AF8ECF6A}" type="pres">
      <dgm:prSet presAssocID="{EBE12011-5961-4DEE-9613-8269D043B727}" presName="parentText" presStyleLbl="node1" presStyleIdx="3" presStyleCnt="4">
        <dgm:presLayoutVars>
          <dgm:chMax val="0"/>
          <dgm:bulletEnabled val="1"/>
        </dgm:presLayoutVars>
      </dgm:prSet>
      <dgm:spPr/>
    </dgm:pt>
  </dgm:ptLst>
  <dgm:cxnLst>
    <dgm:cxn modelId="{F883EF0A-7097-4483-87AB-347A185F349C}" type="presOf" srcId="{461694BE-B6E1-4F4B-B375-AE706F6FD7D3}" destId="{437CB521-61AE-42CC-957D-DBDA8E073910}" srcOrd="0" destOrd="0" presId="urn:microsoft.com/office/officeart/2005/8/layout/vList2"/>
    <dgm:cxn modelId="{9D73021A-2537-4FB0-93E9-86D2F2E7A830}" srcId="{4ACF2954-8B79-4BE4-9FF5-2EC6387A74C3}" destId="{AA9BAC2D-6E2F-4079-85A2-5FBEEC7BF639}" srcOrd="2" destOrd="0" parTransId="{98D3CB48-70DC-45BC-977D-586455940966}" sibTransId="{F78F5C03-C060-4567-8928-ED76429F4444}"/>
    <dgm:cxn modelId="{68A5F41F-AF34-4CC3-AD37-FEC70FD1E1F4}" type="presOf" srcId="{AA9BAC2D-6E2F-4079-85A2-5FBEEC7BF639}" destId="{AD2C1862-578B-49EB-A914-0CD9A89E0669}" srcOrd="0" destOrd="0" presId="urn:microsoft.com/office/officeart/2005/8/layout/vList2"/>
    <dgm:cxn modelId="{A49DF265-6061-425A-A3AE-4CFFA0D216FC}" type="presOf" srcId="{EBE12011-5961-4DEE-9613-8269D043B727}" destId="{4E603EA2-9FCA-430E-8179-E3F8AF8ECF6A}" srcOrd="0" destOrd="0" presId="urn:microsoft.com/office/officeart/2005/8/layout/vList2"/>
    <dgm:cxn modelId="{B6900A6B-E6F8-4DC6-A1A0-E308153FA94D}" srcId="{4ACF2954-8B79-4BE4-9FF5-2EC6387A74C3}" destId="{461694BE-B6E1-4F4B-B375-AE706F6FD7D3}" srcOrd="0" destOrd="0" parTransId="{94650E49-532E-41F6-BA64-C2FEA6232712}" sibTransId="{F8B6AE4A-D2A7-4C74-9B99-705A7C6A0A1C}"/>
    <dgm:cxn modelId="{2BC66955-0462-471A-B5CB-E87F865F24D2}" type="presOf" srcId="{4ACF2954-8B79-4BE4-9FF5-2EC6387A74C3}" destId="{A09EBD38-B2AA-4AB2-949D-2390F4FB4C82}" srcOrd="0" destOrd="0" presId="urn:microsoft.com/office/officeart/2005/8/layout/vList2"/>
    <dgm:cxn modelId="{35B38D88-1D39-4018-BD28-8B48D30A4836}" type="presOf" srcId="{351379ED-FC07-46F6-BDD4-64B273E743F2}" destId="{D21B3734-E2F1-4B24-B9F8-B9F0A9F34C41}" srcOrd="0" destOrd="0" presId="urn:microsoft.com/office/officeart/2005/8/layout/vList2"/>
    <dgm:cxn modelId="{CA645CB0-F3E8-4BD4-815E-FD5A5424D9D4}" srcId="{4ACF2954-8B79-4BE4-9FF5-2EC6387A74C3}" destId="{EBE12011-5961-4DEE-9613-8269D043B727}" srcOrd="3" destOrd="0" parTransId="{F21DA6B9-071C-4BD2-906A-439BC0B2A58C}" sibTransId="{E4A83CD2-21B1-4C96-94D0-597A1CD54D12}"/>
    <dgm:cxn modelId="{5A5C6FEF-0B4E-4D13-A387-BC75A528DFCA}" srcId="{4ACF2954-8B79-4BE4-9FF5-2EC6387A74C3}" destId="{351379ED-FC07-46F6-BDD4-64B273E743F2}" srcOrd="1" destOrd="0" parTransId="{C383B225-B91A-44F1-ADA5-3DAE8F678240}" sibTransId="{001F88A3-2D54-4A8C-93F8-C03430D8384B}"/>
    <dgm:cxn modelId="{CBA9DAE7-126B-407E-9F39-E94D00BFFE75}" type="presParOf" srcId="{A09EBD38-B2AA-4AB2-949D-2390F4FB4C82}" destId="{437CB521-61AE-42CC-957D-DBDA8E073910}" srcOrd="0" destOrd="0" presId="urn:microsoft.com/office/officeart/2005/8/layout/vList2"/>
    <dgm:cxn modelId="{3D775BCA-9490-46DB-A753-FB563B0A78C7}" type="presParOf" srcId="{A09EBD38-B2AA-4AB2-949D-2390F4FB4C82}" destId="{12792DC6-B6E2-4F83-8E42-3456AD2412C8}" srcOrd="1" destOrd="0" presId="urn:microsoft.com/office/officeart/2005/8/layout/vList2"/>
    <dgm:cxn modelId="{52F1720C-0F9A-4D90-B9B8-B6D44662E577}" type="presParOf" srcId="{A09EBD38-B2AA-4AB2-949D-2390F4FB4C82}" destId="{D21B3734-E2F1-4B24-B9F8-B9F0A9F34C41}" srcOrd="2" destOrd="0" presId="urn:microsoft.com/office/officeart/2005/8/layout/vList2"/>
    <dgm:cxn modelId="{68604A79-EB95-43D0-B084-AECE48C78BFB}" type="presParOf" srcId="{A09EBD38-B2AA-4AB2-949D-2390F4FB4C82}" destId="{E1A9CA27-6585-4202-B2CB-C43637599044}" srcOrd="3" destOrd="0" presId="urn:microsoft.com/office/officeart/2005/8/layout/vList2"/>
    <dgm:cxn modelId="{1E0BD085-FA13-4C34-8F9C-DD910E043BCD}" type="presParOf" srcId="{A09EBD38-B2AA-4AB2-949D-2390F4FB4C82}" destId="{AD2C1862-578B-49EB-A914-0CD9A89E0669}" srcOrd="4" destOrd="0" presId="urn:microsoft.com/office/officeart/2005/8/layout/vList2"/>
    <dgm:cxn modelId="{D98C5B7A-BAFB-4331-987C-AAE20F182CEE}" type="presParOf" srcId="{A09EBD38-B2AA-4AB2-949D-2390F4FB4C82}" destId="{D2202535-AC97-4F96-94CB-850DA0AF2B6B}" srcOrd="5" destOrd="0" presId="urn:microsoft.com/office/officeart/2005/8/layout/vList2"/>
    <dgm:cxn modelId="{DFC1A2F3-A5D3-4142-8DEF-0ABC0BAD8B36}" type="presParOf" srcId="{A09EBD38-B2AA-4AB2-949D-2390F4FB4C82}" destId="{4E603EA2-9FCA-430E-8179-E3F8AF8ECF6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57329F1-A00F-4557-8FFC-B1991CEC01E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D4B6B41-B58B-49FA-8FCD-7F282C7FFDD3}">
      <dgm:prSet custT="1"/>
      <dgm:spPr/>
      <dgm:t>
        <a:bodyPr/>
        <a:lstStyle/>
        <a:p>
          <a:r>
            <a:rPr lang="hr-HR" sz="2800" noProof="0" dirty="0"/>
            <a:t>Povijest koja se ponavlja navodi nas da mislimo da mnogi ljudi govore istu stvar (Schwarz, 2017).</a:t>
          </a:r>
          <a:endParaRPr lang="en-US" sz="2800" dirty="0"/>
        </a:p>
      </dgm:t>
    </dgm:pt>
    <dgm:pt modelId="{3F8047A4-E59A-457D-BB1C-6FA0483D543B}" type="parTrans" cxnId="{2D978EED-6FCE-468F-9707-0DB408736DF9}">
      <dgm:prSet/>
      <dgm:spPr/>
      <dgm:t>
        <a:bodyPr/>
        <a:lstStyle/>
        <a:p>
          <a:endParaRPr lang="en-US" sz="2800"/>
        </a:p>
      </dgm:t>
    </dgm:pt>
    <dgm:pt modelId="{825CB796-2BCD-464E-9414-2F537244FE8F}" type="sibTrans" cxnId="{2D978EED-6FCE-468F-9707-0DB408736DF9}">
      <dgm:prSet/>
      <dgm:spPr/>
      <dgm:t>
        <a:bodyPr/>
        <a:lstStyle/>
        <a:p>
          <a:endParaRPr lang="en-US" sz="2800"/>
        </a:p>
      </dgm:t>
    </dgm:pt>
    <dgm:pt modelId="{5BA0CA7A-5DD4-4A6D-8176-8A9E4BDEED69}">
      <dgm:prSet custT="1"/>
      <dgm:spPr/>
      <dgm:t>
        <a:bodyPr/>
        <a:lstStyle/>
        <a:p>
          <a:r>
            <a:rPr lang="hr-HR" sz="2800" noProof="0" dirty="0"/>
            <a:t>Kritičko mišljenje zahtijeva poznavanje predmeta (</a:t>
          </a:r>
          <a:r>
            <a:rPr lang="hr-HR" sz="2800" noProof="0" dirty="0" err="1"/>
            <a:t>Nygren</a:t>
          </a:r>
          <a:r>
            <a:rPr lang="hr-HR" sz="2800" noProof="0" dirty="0"/>
            <a:t> </a:t>
          </a:r>
          <a:r>
            <a:rPr lang="hr-HR" sz="2800" noProof="0" dirty="0" err="1"/>
            <a:t>et</a:t>
          </a:r>
          <a:r>
            <a:rPr lang="hr-HR" sz="2800" noProof="0" dirty="0"/>
            <a:t> </a:t>
          </a:r>
          <a:r>
            <a:rPr lang="hr-HR" sz="2800" noProof="0" dirty="0" err="1"/>
            <a:t>al</a:t>
          </a:r>
          <a:r>
            <a:rPr lang="hr-HR" sz="2800" noProof="0" dirty="0"/>
            <a:t> 2018).</a:t>
          </a:r>
          <a:endParaRPr lang="en-US" sz="2800" dirty="0"/>
        </a:p>
      </dgm:t>
    </dgm:pt>
    <dgm:pt modelId="{C4A8BBE0-6FA8-4275-B0F7-8D2C80E99812}" type="parTrans" cxnId="{63F89D54-D0C3-494C-A4FC-712DE980A71E}">
      <dgm:prSet/>
      <dgm:spPr/>
      <dgm:t>
        <a:bodyPr/>
        <a:lstStyle/>
        <a:p>
          <a:endParaRPr lang="en-US" sz="2800"/>
        </a:p>
      </dgm:t>
    </dgm:pt>
    <dgm:pt modelId="{9951BC65-B10E-4958-B786-37DF40FA804A}" type="sibTrans" cxnId="{63F89D54-D0C3-494C-A4FC-712DE980A71E}">
      <dgm:prSet/>
      <dgm:spPr/>
      <dgm:t>
        <a:bodyPr/>
        <a:lstStyle/>
        <a:p>
          <a:endParaRPr lang="en-US" sz="2800"/>
        </a:p>
      </dgm:t>
    </dgm:pt>
    <dgm:pt modelId="{09DE0058-369A-46B9-841D-A9EB80284016}">
      <dgm:prSet custT="1"/>
      <dgm:spPr/>
      <dgm:t>
        <a:bodyPr/>
        <a:lstStyle/>
        <a:p>
          <a:r>
            <a:rPr lang="hr-HR" sz="2800" noProof="0" dirty="0"/>
            <a:t>Snažna priča lakše se zapazi od hladnih činjenica (</a:t>
          </a:r>
          <a:r>
            <a:rPr lang="hr-HR" sz="2800" noProof="0" dirty="0" err="1"/>
            <a:t>Lewandowsky</a:t>
          </a:r>
          <a:r>
            <a:rPr lang="hr-HR" sz="2800" noProof="0" dirty="0"/>
            <a:t> </a:t>
          </a:r>
          <a:r>
            <a:rPr lang="hr-HR" sz="2800" noProof="0" dirty="0" err="1"/>
            <a:t>et</a:t>
          </a:r>
          <a:r>
            <a:rPr lang="hr-HR" sz="2800" noProof="0" dirty="0"/>
            <a:t> </a:t>
          </a:r>
          <a:r>
            <a:rPr lang="hr-HR" sz="2800" noProof="0" dirty="0" err="1"/>
            <a:t>al</a:t>
          </a:r>
          <a:r>
            <a:rPr lang="hr-HR" sz="2800" noProof="0" dirty="0"/>
            <a:t>., 2012).</a:t>
          </a:r>
          <a:endParaRPr lang="en-US" sz="2800" dirty="0"/>
        </a:p>
      </dgm:t>
    </dgm:pt>
    <dgm:pt modelId="{3245E06B-34EF-4875-8C01-4394F3724C1D}" type="parTrans" cxnId="{72F65240-5569-41EB-9491-01DA91E58D4C}">
      <dgm:prSet/>
      <dgm:spPr/>
    </dgm:pt>
    <dgm:pt modelId="{E6A6253F-BA3F-4670-A93E-9A5134FA59EE}" type="sibTrans" cxnId="{72F65240-5569-41EB-9491-01DA91E58D4C}">
      <dgm:prSet/>
      <dgm:spPr/>
    </dgm:pt>
    <dgm:pt modelId="{4A3BC054-03C6-4AFC-ABCC-469F3DC2A5FD}">
      <dgm:prSet custT="1"/>
      <dgm:spPr/>
      <dgm:t>
        <a:bodyPr/>
        <a:lstStyle/>
        <a:p>
          <a:r>
            <a:rPr lang="hr-HR" sz="2800" noProof="0" dirty="0"/>
            <a:t>Lako je biti samouvjeren u neznanju (</a:t>
          </a:r>
          <a:r>
            <a:rPr lang="hr-HR" sz="2800" noProof="0" dirty="0" err="1"/>
            <a:t>Dunning</a:t>
          </a:r>
          <a:r>
            <a:rPr lang="hr-HR" sz="2800" noProof="0" dirty="0"/>
            <a:t> &amp; </a:t>
          </a:r>
          <a:r>
            <a:rPr lang="hr-HR" sz="2800" noProof="0" dirty="0" err="1"/>
            <a:t>Krueger</a:t>
          </a:r>
          <a:r>
            <a:rPr lang="hr-HR" sz="2800" noProof="0" dirty="0"/>
            <a:t>, 1999)</a:t>
          </a:r>
          <a:endParaRPr lang="en-US" sz="2800" dirty="0"/>
        </a:p>
      </dgm:t>
    </dgm:pt>
    <dgm:pt modelId="{15488E06-34F3-4B91-B42F-2867A12258D3}" type="parTrans" cxnId="{6939932B-99B3-4BCD-9D07-5A15114F1774}">
      <dgm:prSet/>
      <dgm:spPr/>
    </dgm:pt>
    <dgm:pt modelId="{30AD05CD-8C59-4C7C-8075-A951E8C104FA}" type="sibTrans" cxnId="{6939932B-99B3-4BCD-9D07-5A15114F1774}">
      <dgm:prSet/>
      <dgm:spPr/>
    </dgm:pt>
    <dgm:pt modelId="{2BB2BB7B-5EDF-417F-8BDB-100B1A6C36FD}" type="pres">
      <dgm:prSet presAssocID="{657329F1-A00F-4557-8FFC-B1991CEC01EA}" presName="linear" presStyleCnt="0">
        <dgm:presLayoutVars>
          <dgm:animLvl val="lvl"/>
          <dgm:resizeHandles val="exact"/>
        </dgm:presLayoutVars>
      </dgm:prSet>
      <dgm:spPr/>
    </dgm:pt>
    <dgm:pt modelId="{5839098B-811F-4F08-B308-23E911271189}" type="pres">
      <dgm:prSet presAssocID="{09DE0058-369A-46B9-841D-A9EB80284016}" presName="parentText" presStyleLbl="node1" presStyleIdx="0" presStyleCnt="4">
        <dgm:presLayoutVars>
          <dgm:chMax val="0"/>
          <dgm:bulletEnabled val="1"/>
        </dgm:presLayoutVars>
      </dgm:prSet>
      <dgm:spPr/>
    </dgm:pt>
    <dgm:pt modelId="{4F1E91C8-0C38-4AD8-A435-A32D005CACD5}" type="pres">
      <dgm:prSet presAssocID="{E6A6253F-BA3F-4670-A93E-9A5134FA59EE}" presName="spacer" presStyleCnt="0"/>
      <dgm:spPr/>
    </dgm:pt>
    <dgm:pt modelId="{D899E0B6-D75B-4C74-9B66-3085C58BDAF8}" type="pres">
      <dgm:prSet presAssocID="{7D4B6B41-B58B-49FA-8FCD-7F282C7FFDD3}" presName="parentText" presStyleLbl="node1" presStyleIdx="1" presStyleCnt="4">
        <dgm:presLayoutVars>
          <dgm:chMax val="0"/>
          <dgm:bulletEnabled val="1"/>
        </dgm:presLayoutVars>
      </dgm:prSet>
      <dgm:spPr/>
    </dgm:pt>
    <dgm:pt modelId="{91536C8A-2AF0-46D3-AE32-FB6EAC784DF3}" type="pres">
      <dgm:prSet presAssocID="{825CB796-2BCD-464E-9414-2F537244FE8F}" presName="spacer" presStyleCnt="0"/>
      <dgm:spPr/>
    </dgm:pt>
    <dgm:pt modelId="{B8106A96-4A41-4D42-9DA0-D40B4BEBDB3E}" type="pres">
      <dgm:prSet presAssocID="{5BA0CA7A-5DD4-4A6D-8176-8A9E4BDEED69}" presName="parentText" presStyleLbl="node1" presStyleIdx="2" presStyleCnt="4">
        <dgm:presLayoutVars>
          <dgm:chMax val="0"/>
          <dgm:bulletEnabled val="1"/>
        </dgm:presLayoutVars>
      </dgm:prSet>
      <dgm:spPr/>
    </dgm:pt>
    <dgm:pt modelId="{72738BAE-BACB-498C-A59A-A7B09EBB7A23}" type="pres">
      <dgm:prSet presAssocID="{9951BC65-B10E-4958-B786-37DF40FA804A}" presName="spacer" presStyleCnt="0"/>
      <dgm:spPr/>
    </dgm:pt>
    <dgm:pt modelId="{09B1EF89-1FA3-48A2-A230-7E477AA4D87E}" type="pres">
      <dgm:prSet presAssocID="{4A3BC054-03C6-4AFC-ABCC-469F3DC2A5FD}" presName="parentText" presStyleLbl="node1" presStyleIdx="3" presStyleCnt="4">
        <dgm:presLayoutVars>
          <dgm:chMax val="0"/>
          <dgm:bulletEnabled val="1"/>
        </dgm:presLayoutVars>
      </dgm:prSet>
      <dgm:spPr/>
    </dgm:pt>
  </dgm:ptLst>
  <dgm:cxnLst>
    <dgm:cxn modelId="{70C11403-4A31-4602-B8BC-DA15FB7605B2}" type="presOf" srcId="{5BA0CA7A-5DD4-4A6D-8176-8A9E4BDEED69}" destId="{B8106A96-4A41-4D42-9DA0-D40B4BEBDB3E}" srcOrd="0" destOrd="0" presId="urn:microsoft.com/office/officeart/2005/8/layout/vList2"/>
    <dgm:cxn modelId="{85372612-1BC8-4B55-A207-BE117C4FB6F1}" type="presOf" srcId="{7D4B6B41-B58B-49FA-8FCD-7F282C7FFDD3}" destId="{D899E0B6-D75B-4C74-9B66-3085C58BDAF8}" srcOrd="0" destOrd="0" presId="urn:microsoft.com/office/officeart/2005/8/layout/vList2"/>
    <dgm:cxn modelId="{EFEC8222-0FA7-45AB-A083-E62F1BC7074A}" type="presOf" srcId="{09DE0058-369A-46B9-841D-A9EB80284016}" destId="{5839098B-811F-4F08-B308-23E911271189}" srcOrd="0" destOrd="0" presId="urn:microsoft.com/office/officeart/2005/8/layout/vList2"/>
    <dgm:cxn modelId="{6939932B-99B3-4BCD-9D07-5A15114F1774}" srcId="{657329F1-A00F-4557-8FFC-B1991CEC01EA}" destId="{4A3BC054-03C6-4AFC-ABCC-469F3DC2A5FD}" srcOrd="3" destOrd="0" parTransId="{15488E06-34F3-4B91-B42F-2867A12258D3}" sibTransId="{30AD05CD-8C59-4C7C-8075-A951E8C104FA}"/>
    <dgm:cxn modelId="{72F65240-5569-41EB-9491-01DA91E58D4C}" srcId="{657329F1-A00F-4557-8FFC-B1991CEC01EA}" destId="{09DE0058-369A-46B9-841D-A9EB80284016}" srcOrd="0" destOrd="0" parTransId="{3245E06B-34EF-4875-8C01-4394F3724C1D}" sibTransId="{E6A6253F-BA3F-4670-A93E-9A5134FA59EE}"/>
    <dgm:cxn modelId="{63F89D54-D0C3-494C-A4FC-712DE980A71E}" srcId="{657329F1-A00F-4557-8FFC-B1991CEC01EA}" destId="{5BA0CA7A-5DD4-4A6D-8176-8A9E4BDEED69}" srcOrd="2" destOrd="0" parTransId="{C4A8BBE0-6FA8-4275-B0F7-8D2C80E99812}" sibTransId="{9951BC65-B10E-4958-B786-37DF40FA804A}"/>
    <dgm:cxn modelId="{072FA6E4-7323-42CB-9CFD-3EBC54ED6F3D}" type="presOf" srcId="{4A3BC054-03C6-4AFC-ABCC-469F3DC2A5FD}" destId="{09B1EF89-1FA3-48A2-A230-7E477AA4D87E}" srcOrd="0" destOrd="0" presId="urn:microsoft.com/office/officeart/2005/8/layout/vList2"/>
    <dgm:cxn modelId="{2D978EED-6FCE-468F-9707-0DB408736DF9}" srcId="{657329F1-A00F-4557-8FFC-B1991CEC01EA}" destId="{7D4B6B41-B58B-49FA-8FCD-7F282C7FFDD3}" srcOrd="1" destOrd="0" parTransId="{3F8047A4-E59A-457D-BB1C-6FA0483D543B}" sibTransId="{825CB796-2BCD-464E-9414-2F537244FE8F}"/>
    <dgm:cxn modelId="{BFD797F0-8960-481E-9DCB-BC324E26A470}" type="presOf" srcId="{657329F1-A00F-4557-8FFC-B1991CEC01EA}" destId="{2BB2BB7B-5EDF-417F-8BDB-100B1A6C36FD}" srcOrd="0" destOrd="0" presId="urn:microsoft.com/office/officeart/2005/8/layout/vList2"/>
    <dgm:cxn modelId="{9225715D-CD3C-414C-A77F-D89A385AA8A1}" type="presParOf" srcId="{2BB2BB7B-5EDF-417F-8BDB-100B1A6C36FD}" destId="{5839098B-811F-4F08-B308-23E911271189}" srcOrd="0" destOrd="0" presId="urn:microsoft.com/office/officeart/2005/8/layout/vList2"/>
    <dgm:cxn modelId="{C18BCEFE-AB48-4723-BB3E-DE5C0CD55F96}" type="presParOf" srcId="{2BB2BB7B-5EDF-417F-8BDB-100B1A6C36FD}" destId="{4F1E91C8-0C38-4AD8-A435-A32D005CACD5}" srcOrd="1" destOrd="0" presId="urn:microsoft.com/office/officeart/2005/8/layout/vList2"/>
    <dgm:cxn modelId="{BA5659A3-2E7D-40AD-90B6-EA30D6AEA9B4}" type="presParOf" srcId="{2BB2BB7B-5EDF-417F-8BDB-100B1A6C36FD}" destId="{D899E0B6-D75B-4C74-9B66-3085C58BDAF8}" srcOrd="2" destOrd="0" presId="urn:microsoft.com/office/officeart/2005/8/layout/vList2"/>
    <dgm:cxn modelId="{FE277261-FB72-4041-ADB2-6D9EABCA4025}" type="presParOf" srcId="{2BB2BB7B-5EDF-417F-8BDB-100B1A6C36FD}" destId="{91536C8A-2AF0-46D3-AE32-FB6EAC784DF3}" srcOrd="3" destOrd="0" presId="urn:microsoft.com/office/officeart/2005/8/layout/vList2"/>
    <dgm:cxn modelId="{0D9B892E-8ACC-441D-BBE8-4E7BF41C2BFD}" type="presParOf" srcId="{2BB2BB7B-5EDF-417F-8BDB-100B1A6C36FD}" destId="{B8106A96-4A41-4D42-9DA0-D40B4BEBDB3E}" srcOrd="4" destOrd="0" presId="urn:microsoft.com/office/officeart/2005/8/layout/vList2"/>
    <dgm:cxn modelId="{42FAEF9C-6128-4AB5-BE97-9A7F15C1AA85}" type="presParOf" srcId="{2BB2BB7B-5EDF-417F-8BDB-100B1A6C36FD}" destId="{72738BAE-BACB-498C-A59A-A7B09EBB7A23}" srcOrd="5" destOrd="0" presId="urn:microsoft.com/office/officeart/2005/8/layout/vList2"/>
    <dgm:cxn modelId="{36DAB8DD-443F-4DEF-BD35-6988C5770577}" type="presParOf" srcId="{2BB2BB7B-5EDF-417F-8BDB-100B1A6C36FD}" destId="{09B1EF89-1FA3-48A2-A230-7E477AA4D87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CE934DC-8489-492C-922A-F6F1DB3A6EAD}"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A266855C-5EE4-48F6-871A-74D0203A633E}">
      <dgm:prSet custT="1"/>
      <dgm:spPr/>
      <dgm:t>
        <a:bodyPr/>
        <a:lstStyle/>
        <a:p>
          <a:r>
            <a:rPr lang="hr-HR" sz="2400" dirty="0"/>
            <a:t>Tko stoji iza ove informacije? Dvaput </a:t>
          </a:r>
          <a:r>
            <a:rPr lang="hr-HR" sz="2400" b="1" dirty="0"/>
            <a:t>provjeri vjerodostojnost izvora i pouzdanost </a:t>
          </a:r>
          <a:r>
            <a:rPr lang="hr-HR" sz="2400" dirty="0"/>
            <a:t>internetskih stranica (u slučaju sumnje potraži provjeru na stranicama za provjeru činjenica).</a:t>
          </a:r>
          <a:endParaRPr lang="en-US" sz="2400" dirty="0"/>
        </a:p>
      </dgm:t>
    </dgm:pt>
    <dgm:pt modelId="{D294A40C-28C4-443B-9C3E-D79648CC255A}" type="parTrans" cxnId="{5162E723-AC2F-4D89-8D35-5FD96E17F358}">
      <dgm:prSet/>
      <dgm:spPr/>
      <dgm:t>
        <a:bodyPr/>
        <a:lstStyle/>
        <a:p>
          <a:endParaRPr lang="en-US" sz="2400"/>
        </a:p>
      </dgm:t>
    </dgm:pt>
    <dgm:pt modelId="{90AAC043-A576-4931-B42D-C4EC7B87060D}" type="sibTrans" cxnId="{5162E723-AC2F-4D89-8D35-5FD96E17F358}">
      <dgm:prSet/>
      <dgm:spPr/>
      <dgm:t>
        <a:bodyPr/>
        <a:lstStyle/>
        <a:p>
          <a:endParaRPr lang="en-US" sz="2400"/>
        </a:p>
      </dgm:t>
    </dgm:pt>
    <dgm:pt modelId="{4D549997-D16F-4FBE-AA70-28C6710337D1}">
      <dgm:prSet custT="1"/>
      <dgm:spPr/>
      <dgm:t>
        <a:bodyPr/>
        <a:lstStyle/>
        <a:p>
          <a:r>
            <a:rPr lang="hr-HR" sz="2400" dirty="0"/>
            <a:t>Koji su </a:t>
          </a:r>
          <a:r>
            <a:rPr lang="hr-HR" sz="2400" b="1" dirty="0"/>
            <a:t>dokazi</a:t>
          </a:r>
          <a:r>
            <a:rPr lang="hr-HR" sz="2400" dirty="0"/>
            <a:t>? Radi li se o izravnom izvještaju o incidentu ili o izvještavanju vijesti iz drugog izvora?</a:t>
          </a:r>
          <a:endParaRPr lang="en-US" sz="2400" dirty="0"/>
        </a:p>
      </dgm:t>
    </dgm:pt>
    <dgm:pt modelId="{5362601E-A110-423E-B9CB-C3AF7901B9F1}" type="parTrans" cxnId="{B97EDA3E-7435-442A-8D27-13656C792E21}">
      <dgm:prSet/>
      <dgm:spPr/>
      <dgm:t>
        <a:bodyPr/>
        <a:lstStyle/>
        <a:p>
          <a:endParaRPr lang="en-US" sz="2400"/>
        </a:p>
      </dgm:t>
    </dgm:pt>
    <dgm:pt modelId="{6BB26A82-5F27-4B79-803A-9F7E33D155EA}" type="sibTrans" cxnId="{B97EDA3E-7435-442A-8D27-13656C792E21}">
      <dgm:prSet/>
      <dgm:spPr/>
      <dgm:t>
        <a:bodyPr/>
        <a:lstStyle/>
        <a:p>
          <a:endParaRPr lang="en-US" sz="2400"/>
        </a:p>
      </dgm:t>
    </dgm:pt>
    <dgm:pt modelId="{780AD436-CE3F-4F32-8AF4-958F97776766}">
      <dgm:prSet custT="1"/>
      <dgm:spPr/>
      <dgm:t>
        <a:bodyPr/>
        <a:lstStyle/>
        <a:p>
          <a:r>
            <a:rPr lang="hr-HR" sz="2400" dirty="0"/>
            <a:t>Što kažu </a:t>
          </a:r>
          <a:r>
            <a:rPr lang="hr-HR" sz="2400" b="1" dirty="0"/>
            <a:t>drugi izvori</a:t>
          </a:r>
          <a:r>
            <a:rPr lang="hr-HR" sz="2400" dirty="0"/>
            <a:t>? Možete li pronaći iste vijesti na drugim internetskim stranicama koje neovisno potvrđuju ili opovrgavaju te informacije?</a:t>
          </a:r>
          <a:endParaRPr lang="en-US" sz="2400" dirty="0"/>
        </a:p>
      </dgm:t>
    </dgm:pt>
    <dgm:pt modelId="{D35D9883-30FB-40D4-BB39-94D6B736CEDA}" type="parTrans" cxnId="{471F4BEB-EF9D-4623-8B02-76D2E6E1F0D1}">
      <dgm:prSet/>
      <dgm:spPr/>
      <dgm:t>
        <a:bodyPr/>
        <a:lstStyle/>
        <a:p>
          <a:endParaRPr lang="en-US" sz="2400"/>
        </a:p>
      </dgm:t>
    </dgm:pt>
    <dgm:pt modelId="{32FB3277-8491-4023-B8E0-205DED8D092C}" type="sibTrans" cxnId="{471F4BEB-EF9D-4623-8B02-76D2E6E1F0D1}">
      <dgm:prSet/>
      <dgm:spPr/>
      <dgm:t>
        <a:bodyPr/>
        <a:lstStyle/>
        <a:p>
          <a:endParaRPr lang="en-US" sz="2400"/>
        </a:p>
      </dgm:t>
    </dgm:pt>
    <dgm:pt modelId="{B4699C29-D2FC-4075-9D15-F700A7AEA6D3}">
      <dgm:prSet custT="1"/>
      <dgm:spPr/>
      <dgm:t>
        <a:bodyPr/>
        <a:lstStyle/>
        <a:p>
          <a:r>
            <a:rPr lang="hr-HR" sz="2400" dirty="0"/>
            <a:t>Uvijek tražite od </a:t>
          </a:r>
          <a:r>
            <a:rPr lang="hr-HR" sz="2400" b="1" dirty="0"/>
            <a:t>alata umjetne inteligencije </a:t>
          </a:r>
          <a:r>
            <a:rPr lang="hr-HR" sz="2400" dirty="0"/>
            <a:t>koje koristite da navede izvor nakon svih vaših upita… I obavezno provjerite navedeni izvor.</a:t>
          </a:r>
          <a:endParaRPr lang="en-US" sz="2400" dirty="0"/>
        </a:p>
      </dgm:t>
    </dgm:pt>
    <dgm:pt modelId="{04511D5A-3E5A-4D34-A739-B92720E84192}" type="parTrans" cxnId="{D7C46AD6-D0AD-432E-BA8E-D495C76F2B17}">
      <dgm:prSet/>
      <dgm:spPr/>
      <dgm:t>
        <a:bodyPr/>
        <a:lstStyle/>
        <a:p>
          <a:endParaRPr lang="en-US" sz="2400"/>
        </a:p>
      </dgm:t>
    </dgm:pt>
    <dgm:pt modelId="{8D8E7914-BD46-4F03-A22A-FD52FA03DB59}" type="sibTrans" cxnId="{D7C46AD6-D0AD-432E-BA8E-D495C76F2B17}">
      <dgm:prSet/>
      <dgm:spPr/>
      <dgm:t>
        <a:bodyPr/>
        <a:lstStyle/>
        <a:p>
          <a:endParaRPr lang="en-US" sz="2400"/>
        </a:p>
      </dgm:t>
    </dgm:pt>
    <dgm:pt modelId="{1337924F-CEC3-4787-AA1E-D9D501227F73}" type="pres">
      <dgm:prSet presAssocID="{1CE934DC-8489-492C-922A-F6F1DB3A6EAD}" presName="vert0" presStyleCnt="0">
        <dgm:presLayoutVars>
          <dgm:dir/>
          <dgm:animOne val="branch"/>
          <dgm:animLvl val="lvl"/>
        </dgm:presLayoutVars>
      </dgm:prSet>
      <dgm:spPr/>
    </dgm:pt>
    <dgm:pt modelId="{FD9F4F49-18EB-4E5E-B945-1A6073C5DE13}" type="pres">
      <dgm:prSet presAssocID="{A266855C-5EE4-48F6-871A-74D0203A633E}" presName="thickLine" presStyleLbl="alignNode1" presStyleIdx="0" presStyleCnt="4"/>
      <dgm:spPr/>
    </dgm:pt>
    <dgm:pt modelId="{3C3FF148-D240-4E6A-9B40-622D05042904}" type="pres">
      <dgm:prSet presAssocID="{A266855C-5EE4-48F6-871A-74D0203A633E}" presName="horz1" presStyleCnt="0"/>
      <dgm:spPr/>
    </dgm:pt>
    <dgm:pt modelId="{7D42EBA1-A766-40CA-959E-589AC4FF8D65}" type="pres">
      <dgm:prSet presAssocID="{A266855C-5EE4-48F6-871A-74D0203A633E}" presName="tx1" presStyleLbl="revTx" presStyleIdx="0" presStyleCnt="4"/>
      <dgm:spPr/>
    </dgm:pt>
    <dgm:pt modelId="{F22A529D-0F2D-43F0-A531-98B13D2CFF5F}" type="pres">
      <dgm:prSet presAssocID="{A266855C-5EE4-48F6-871A-74D0203A633E}" presName="vert1" presStyleCnt="0"/>
      <dgm:spPr/>
    </dgm:pt>
    <dgm:pt modelId="{A976EB42-E22B-49B7-A795-1F7C1A846904}" type="pres">
      <dgm:prSet presAssocID="{4D549997-D16F-4FBE-AA70-28C6710337D1}" presName="thickLine" presStyleLbl="alignNode1" presStyleIdx="1" presStyleCnt="4"/>
      <dgm:spPr/>
    </dgm:pt>
    <dgm:pt modelId="{06455FBE-0D62-40CF-A628-B438A2C79306}" type="pres">
      <dgm:prSet presAssocID="{4D549997-D16F-4FBE-AA70-28C6710337D1}" presName="horz1" presStyleCnt="0"/>
      <dgm:spPr/>
    </dgm:pt>
    <dgm:pt modelId="{145AC455-1EEE-4C18-805F-80A2C2C198A3}" type="pres">
      <dgm:prSet presAssocID="{4D549997-D16F-4FBE-AA70-28C6710337D1}" presName="tx1" presStyleLbl="revTx" presStyleIdx="1" presStyleCnt="4"/>
      <dgm:spPr/>
    </dgm:pt>
    <dgm:pt modelId="{28DEAB0C-DAA4-465C-B90E-EAF64114CED9}" type="pres">
      <dgm:prSet presAssocID="{4D549997-D16F-4FBE-AA70-28C6710337D1}" presName="vert1" presStyleCnt="0"/>
      <dgm:spPr/>
    </dgm:pt>
    <dgm:pt modelId="{9196E199-DC57-4CF2-8D0C-5FA7B9E89A94}" type="pres">
      <dgm:prSet presAssocID="{780AD436-CE3F-4F32-8AF4-958F97776766}" presName="thickLine" presStyleLbl="alignNode1" presStyleIdx="2" presStyleCnt="4"/>
      <dgm:spPr/>
    </dgm:pt>
    <dgm:pt modelId="{76796D53-DBF4-4F54-A744-F6F8157D9B68}" type="pres">
      <dgm:prSet presAssocID="{780AD436-CE3F-4F32-8AF4-958F97776766}" presName="horz1" presStyleCnt="0"/>
      <dgm:spPr/>
    </dgm:pt>
    <dgm:pt modelId="{0FAE997C-7726-4CB8-AAC5-2EEA5C914F46}" type="pres">
      <dgm:prSet presAssocID="{780AD436-CE3F-4F32-8AF4-958F97776766}" presName="tx1" presStyleLbl="revTx" presStyleIdx="2" presStyleCnt="4"/>
      <dgm:spPr/>
    </dgm:pt>
    <dgm:pt modelId="{B7C6DD1A-8B6F-4768-88E1-E8DB68E6F27A}" type="pres">
      <dgm:prSet presAssocID="{780AD436-CE3F-4F32-8AF4-958F97776766}" presName="vert1" presStyleCnt="0"/>
      <dgm:spPr/>
    </dgm:pt>
    <dgm:pt modelId="{144CF926-AF0D-4C43-9C5E-4984342525D8}" type="pres">
      <dgm:prSet presAssocID="{B4699C29-D2FC-4075-9D15-F700A7AEA6D3}" presName="thickLine" presStyleLbl="alignNode1" presStyleIdx="3" presStyleCnt="4"/>
      <dgm:spPr/>
    </dgm:pt>
    <dgm:pt modelId="{F175E7BD-F455-4E69-A6A1-7E984B459A71}" type="pres">
      <dgm:prSet presAssocID="{B4699C29-D2FC-4075-9D15-F700A7AEA6D3}" presName="horz1" presStyleCnt="0"/>
      <dgm:spPr/>
    </dgm:pt>
    <dgm:pt modelId="{7154530A-B2BD-4923-926A-F040F7E443E5}" type="pres">
      <dgm:prSet presAssocID="{B4699C29-D2FC-4075-9D15-F700A7AEA6D3}" presName="tx1" presStyleLbl="revTx" presStyleIdx="3" presStyleCnt="4"/>
      <dgm:spPr/>
    </dgm:pt>
    <dgm:pt modelId="{8AF117FF-9E84-4803-B566-FDB2D6D9C169}" type="pres">
      <dgm:prSet presAssocID="{B4699C29-D2FC-4075-9D15-F700A7AEA6D3}" presName="vert1" presStyleCnt="0"/>
      <dgm:spPr/>
    </dgm:pt>
  </dgm:ptLst>
  <dgm:cxnLst>
    <dgm:cxn modelId="{08A7C20F-5003-4FEB-928E-BD8FBE9E120F}" type="presOf" srcId="{780AD436-CE3F-4F32-8AF4-958F97776766}" destId="{0FAE997C-7726-4CB8-AAC5-2EEA5C914F46}" srcOrd="0" destOrd="0" presId="urn:microsoft.com/office/officeart/2008/layout/LinedList"/>
    <dgm:cxn modelId="{5162E723-AC2F-4D89-8D35-5FD96E17F358}" srcId="{1CE934DC-8489-492C-922A-F6F1DB3A6EAD}" destId="{A266855C-5EE4-48F6-871A-74D0203A633E}" srcOrd="0" destOrd="0" parTransId="{D294A40C-28C4-443B-9C3E-D79648CC255A}" sibTransId="{90AAC043-A576-4931-B42D-C4EC7B87060D}"/>
    <dgm:cxn modelId="{B97EDA3E-7435-442A-8D27-13656C792E21}" srcId="{1CE934DC-8489-492C-922A-F6F1DB3A6EAD}" destId="{4D549997-D16F-4FBE-AA70-28C6710337D1}" srcOrd="1" destOrd="0" parTransId="{5362601E-A110-423E-B9CB-C3AF7901B9F1}" sibTransId="{6BB26A82-5F27-4B79-803A-9F7E33D155EA}"/>
    <dgm:cxn modelId="{42608A60-1FB7-4084-8EAB-8240B71857CE}" type="presOf" srcId="{1CE934DC-8489-492C-922A-F6F1DB3A6EAD}" destId="{1337924F-CEC3-4787-AA1E-D9D501227F73}" srcOrd="0" destOrd="0" presId="urn:microsoft.com/office/officeart/2008/layout/LinedList"/>
    <dgm:cxn modelId="{2CDA3A68-A0A9-48F3-B9A2-DBE58DFA75D9}" type="presOf" srcId="{4D549997-D16F-4FBE-AA70-28C6710337D1}" destId="{145AC455-1EEE-4C18-805F-80A2C2C198A3}" srcOrd="0" destOrd="0" presId="urn:microsoft.com/office/officeart/2008/layout/LinedList"/>
    <dgm:cxn modelId="{137DBE72-E72F-46C5-8222-E54238FEC8EB}" type="presOf" srcId="{A266855C-5EE4-48F6-871A-74D0203A633E}" destId="{7D42EBA1-A766-40CA-959E-589AC4FF8D65}" srcOrd="0" destOrd="0" presId="urn:microsoft.com/office/officeart/2008/layout/LinedList"/>
    <dgm:cxn modelId="{8E4F4FAA-B8E5-4C1A-B47B-B9D32456F6DF}" type="presOf" srcId="{B4699C29-D2FC-4075-9D15-F700A7AEA6D3}" destId="{7154530A-B2BD-4923-926A-F040F7E443E5}" srcOrd="0" destOrd="0" presId="urn:microsoft.com/office/officeart/2008/layout/LinedList"/>
    <dgm:cxn modelId="{D7C46AD6-D0AD-432E-BA8E-D495C76F2B17}" srcId="{1CE934DC-8489-492C-922A-F6F1DB3A6EAD}" destId="{B4699C29-D2FC-4075-9D15-F700A7AEA6D3}" srcOrd="3" destOrd="0" parTransId="{04511D5A-3E5A-4D34-A739-B92720E84192}" sibTransId="{8D8E7914-BD46-4F03-A22A-FD52FA03DB59}"/>
    <dgm:cxn modelId="{471F4BEB-EF9D-4623-8B02-76D2E6E1F0D1}" srcId="{1CE934DC-8489-492C-922A-F6F1DB3A6EAD}" destId="{780AD436-CE3F-4F32-8AF4-958F97776766}" srcOrd="2" destOrd="0" parTransId="{D35D9883-30FB-40D4-BB39-94D6B736CEDA}" sibTransId="{32FB3277-8491-4023-B8E0-205DED8D092C}"/>
    <dgm:cxn modelId="{A4B22FCD-BCEB-483C-82A8-1665C4CB74EC}" type="presParOf" srcId="{1337924F-CEC3-4787-AA1E-D9D501227F73}" destId="{FD9F4F49-18EB-4E5E-B945-1A6073C5DE13}" srcOrd="0" destOrd="0" presId="urn:microsoft.com/office/officeart/2008/layout/LinedList"/>
    <dgm:cxn modelId="{F94F487D-8032-402D-B969-1962A63C4381}" type="presParOf" srcId="{1337924F-CEC3-4787-AA1E-D9D501227F73}" destId="{3C3FF148-D240-4E6A-9B40-622D05042904}" srcOrd="1" destOrd="0" presId="urn:microsoft.com/office/officeart/2008/layout/LinedList"/>
    <dgm:cxn modelId="{F903E585-8DB5-4BAA-86AF-B6C6FC3F313C}" type="presParOf" srcId="{3C3FF148-D240-4E6A-9B40-622D05042904}" destId="{7D42EBA1-A766-40CA-959E-589AC4FF8D65}" srcOrd="0" destOrd="0" presId="urn:microsoft.com/office/officeart/2008/layout/LinedList"/>
    <dgm:cxn modelId="{5F2E4215-C090-46D5-8804-5B09ED522DCE}" type="presParOf" srcId="{3C3FF148-D240-4E6A-9B40-622D05042904}" destId="{F22A529D-0F2D-43F0-A531-98B13D2CFF5F}" srcOrd="1" destOrd="0" presId="urn:microsoft.com/office/officeart/2008/layout/LinedList"/>
    <dgm:cxn modelId="{4E2CCC7B-FEFA-4CC0-82C2-1B9713947EE2}" type="presParOf" srcId="{1337924F-CEC3-4787-AA1E-D9D501227F73}" destId="{A976EB42-E22B-49B7-A795-1F7C1A846904}" srcOrd="2" destOrd="0" presId="urn:microsoft.com/office/officeart/2008/layout/LinedList"/>
    <dgm:cxn modelId="{78897935-38DE-44B3-B702-3F79C908BFFF}" type="presParOf" srcId="{1337924F-CEC3-4787-AA1E-D9D501227F73}" destId="{06455FBE-0D62-40CF-A628-B438A2C79306}" srcOrd="3" destOrd="0" presId="urn:microsoft.com/office/officeart/2008/layout/LinedList"/>
    <dgm:cxn modelId="{0CA13092-E92C-4C90-961A-9A10DF141999}" type="presParOf" srcId="{06455FBE-0D62-40CF-A628-B438A2C79306}" destId="{145AC455-1EEE-4C18-805F-80A2C2C198A3}" srcOrd="0" destOrd="0" presId="urn:microsoft.com/office/officeart/2008/layout/LinedList"/>
    <dgm:cxn modelId="{FFEE8BCB-801D-48B6-B081-4899B88736C3}" type="presParOf" srcId="{06455FBE-0D62-40CF-A628-B438A2C79306}" destId="{28DEAB0C-DAA4-465C-B90E-EAF64114CED9}" srcOrd="1" destOrd="0" presId="urn:microsoft.com/office/officeart/2008/layout/LinedList"/>
    <dgm:cxn modelId="{85DC5A90-98FA-4E08-8779-9FFE80477421}" type="presParOf" srcId="{1337924F-CEC3-4787-AA1E-D9D501227F73}" destId="{9196E199-DC57-4CF2-8D0C-5FA7B9E89A94}" srcOrd="4" destOrd="0" presId="urn:microsoft.com/office/officeart/2008/layout/LinedList"/>
    <dgm:cxn modelId="{ABE24319-6A1F-45E9-B6F6-7CB2D4582693}" type="presParOf" srcId="{1337924F-CEC3-4787-AA1E-D9D501227F73}" destId="{76796D53-DBF4-4F54-A744-F6F8157D9B68}" srcOrd="5" destOrd="0" presId="urn:microsoft.com/office/officeart/2008/layout/LinedList"/>
    <dgm:cxn modelId="{CF3C24B2-0127-408D-A6C0-36CA56CD1D85}" type="presParOf" srcId="{76796D53-DBF4-4F54-A744-F6F8157D9B68}" destId="{0FAE997C-7726-4CB8-AAC5-2EEA5C914F46}" srcOrd="0" destOrd="0" presId="urn:microsoft.com/office/officeart/2008/layout/LinedList"/>
    <dgm:cxn modelId="{C0F08DEC-0596-49FB-967A-4735E3ACB16A}" type="presParOf" srcId="{76796D53-DBF4-4F54-A744-F6F8157D9B68}" destId="{B7C6DD1A-8B6F-4768-88E1-E8DB68E6F27A}" srcOrd="1" destOrd="0" presId="urn:microsoft.com/office/officeart/2008/layout/LinedList"/>
    <dgm:cxn modelId="{616AB413-02AC-4A04-9CB9-1A9507B32559}" type="presParOf" srcId="{1337924F-CEC3-4787-AA1E-D9D501227F73}" destId="{144CF926-AF0D-4C43-9C5E-4984342525D8}" srcOrd="6" destOrd="0" presId="urn:microsoft.com/office/officeart/2008/layout/LinedList"/>
    <dgm:cxn modelId="{A6DA1D62-8028-4914-AEDA-64A5799AF00A}" type="presParOf" srcId="{1337924F-CEC3-4787-AA1E-D9D501227F73}" destId="{F175E7BD-F455-4E69-A6A1-7E984B459A71}" srcOrd="7" destOrd="0" presId="urn:microsoft.com/office/officeart/2008/layout/LinedList"/>
    <dgm:cxn modelId="{D306BC85-4D83-4D59-9D71-26E2D7B41479}" type="presParOf" srcId="{F175E7BD-F455-4E69-A6A1-7E984B459A71}" destId="{7154530A-B2BD-4923-926A-F040F7E443E5}" srcOrd="0" destOrd="0" presId="urn:microsoft.com/office/officeart/2008/layout/LinedList"/>
    <dgm:cxn modelId="{6490667A-C0B0-4B2B-8147-DFBA4A76B9BA}" type="presParOf" srcId="{F175E7BD-F455-4E69-A6A1-7E984B459A71}" destId="{8AF117FF-9E84-4803-B566-FDB2D6D9C16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43C28-EC90-4C7F-A368-165F1B6602A4}">
      <dsp:nvSpPr>
        <dsp:cNvPr id="0" name=""/>
        <dsp:cNvSpPr/>
      </dsp:nvSpPr>
      <dsp:spPr>
        <a:xfrm>
          <a:off x="704988" y="167120"/>
          <a:ext cx="1955812" cy="195581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AC13FB-5C6A-438A-8D82-4AC722015875}">
      <dsp:nvSpPr>
        <dsp:cNvPr id="0" name=""/>
        <dsp:cNvSpPr/>
      </dsp:nvSpPr>
      <dsp:spPr>
        <a:xfrm>
          <a:off x="1121801" y="583933"/>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CB31E0-38FD-44E7-A2D3-70F4C6BDFB70}">
      <dsp:nvSpPr>
        <dsp:cNvPr id="0" name=""/>
        <dsp:cNvSpPr/>
      </dsp:nvSpPr>
      <dsp:spPr>
        <a:xfrm>
          <a:off x="79769" y="273212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hr-HR" sz="2500" kern="1200" noProof="0" dirty="0"/>
            <a:t>1 DIO – koncept i ideje</a:t>
          </a:r>
        </a:p>
      </dsp:txBody>
      <dsp:txXfrm>
        <a:off x="79769" y="2732121"/>
        <a:ext cx="3206250" cy="720000"/>
      </dsp:txXfrm>
    </dsp:sp>
    <dsp:sp modelId="{9A973A95-0F4F-47AD-9B47-E99EB5C4E814}">
      <dsp:nvSpPr>
        <dsp:cNvPr id="0" name=""/>
        <dsp:cNvSpPr/>
      </dsp:nvSpPr>
      <dsp:spPr>
        <a:xfrm>
          <a:off x="4472332" y="167120"/>
          <a:ext cx="1955812" cy="195581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D9922E-95FA-447F-9B03-DEC01A0F2D75}">
      <dsp:nvSpPr>
        <dsp:cNvPr id="0" name=""/>
        <dsp:cNvSpPr/>
      </dsp:nvSpPr>
      <dsp:spPr>
        <a:xfrm>
          <a:off x="4889144" y="583933"/>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CF8CAE-4B53-4DB5-AB4E-F0907A59C498}">
      <dsp:nvSpPr>
        <dsp:cNvPr id="0" name=""/>
        <dsp:cNvSpPr/>
      </dsp:nvSpPr>
      <dsp:spPr>
        <a:xfrm>
          <a:off x="3847113" y="273212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hr-HR" sz="2500" kern="1200" noProof="0" dirty="0"/>
            <a:t>2 DIO - Istraživanje kvizova</a:t>
          </a:r>
        </a:p>
      </dsp:txBody>
      <dsp:txXfrm>
        <a:off x="3847113" y="2732121"/>
        <a:ext cx="3206250" cy="720000"/>
      </dsp:txXfrm>
    </dsp:sp>
    <dsp:sp modelId="{4A1C1731-EC4A-4D44-9FE5-A286BF2B9FFE}">
      <dsp:nvSpPr>
        <dsp:cNvPr id="0" name=""/>
        <dsp:cNvSpPr/>
      </dsp:nvSpPr>
      <dsp:spPr>
        <a:xfrm>
          <a:off x="8239676" y="167120"/>
          <a:ext cx="1955812" cy="1955812"/>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F53EA5-A63B-42DE-9FB6-FD27B6CA5059}">
      <dsp:nvSpPr>
        <dsp:cNvPr id="0" name=""/>
        <dsp:cNvSpPr/>
      </dsp:nvSpPr>
      <dsp:spPr>
        <a:xfrm>
          <a:off x="8656488" y="583933"/>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64CB6C6-D26E-4FFC-BC88-AD6ADDDAFDF9}">
      <dsp:nvSpPr>
        <dsp:cNvPr id="0" name=""/>
        <dsp:cNvSpPr/>
      </dsp:nvSpPr>
      <dsp:spPr>
        <a:xfrm>
          <a:off x="7614457" y="273212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hr-HR" sz="2500" kern="1200" noProof="0" dirty="0"/>
            <a:t>3 DIO - </a:t>
          </a:r>
          <a:r>
            <a:rPr lang="hr-HR" sz="2500" kern="1200" noProof="0" dirty="0" err="1"/>
            <a:t>Eunope</a:t>
          </a:r>
          <a:r>
            <a:rPr lang="hr-HR" sz="2500" kern="1200" noProof="0" dirty="0"/>
            <a:t> </a:t>
          </a:r>
          <a:r>
            <a:rPr lang="hr-HR" sz="2500" kern="1200" noProof="0" dirty="0" err="1"/>
            <a:t>videoIGRA</a:t>
          </a:r>
          <a:endParaRPr lang="hr-HR" sz="2500" kern="1200" noProof="0" dirty="0"/>
        </a:p>
      </dsp:txBody>
      <dsp:txXfrm>
        <a:off x="7614457" y="2732121"/>
        <a:ext cx="32062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4E8036-E9FC-4997-8F86-26FB4A2B3030}">
      <dsp:nvSpPr>
        <dsp:cNvPr id="0" name=""/>
        <dsp:cNvSpPr/>
      </dsp:nvSpPr>
      <dsp:spPr>
        <a:xfrm>
          <a:off x="377190" y="3160"/>
          <a:ext cx="2907506" cy="1744503"/>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hr-HR" sz="3200" kern="1200" dirty="0"/>
            <a:t>Tvoje povijesti pretraživanja</a:t>
          </a:r>
          <a:endParaRPr lang="en-US" sz="3200" kern="1200" dirty="0"/>
        </a:p>
      </dsp:txBody>
      <dsp:txXfrm>
        <a:off x="377190" y="3160"/>
        <a:ext cx="2907506" cy="1744503"/>
      </dsp:txXfrm>
    </dsp:sp>
    <dsp:sp modelId="{618DBD6F-268F-4FBF-9F41-63EA789EFE85}">
      <dsp:nvSpPr>
        <dsp:cNvPr id="0" name=""/>
        <dsp:cNvSpPr/>
      </dsp:nvSpPr>
      <dsp:spPr>
        <a:xfrm>
          <a:off x="3575446" y="3160"/>
          <a:ext cx="2907506" cy="1744503"/>
        </a:xfrm>
        <a:prstGeom prst="rect">
          <a:avLst/>
        </a:prstGeom>
        <a:solidFill>
          <a:schemeClr val="accent2">
            <a:hueOff val="7808"/>
            <a:satOff val="-5375"/>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hr-HR" sz="3200" kern="1200" dirty="0"/>
            <a:t>Medija koje si preskočio/ preskočila</a:t>
          </a:r>
          <a:endParaRPr lang="en-US" sz="3200" kern="1200" dirty="0"/>
        </a:p>
      </dsp:txBody>
      <dsp:txXfrm>
        <a:off x="3575446" y="3160"/>
        <a:ext cx="2907506" cy="1744503"/>
      </dsp:txXfrm>
    </dsp:sp>
    <dsp:sp modelId="{D5E6F1E4-C3AD-4455-B3D2-7BA2790DCD48}">
      <dsp:nvSpPr>
        <dsp:cNvPr id="0" name=""/>
        <dsp:cNvSpPr/>
      </dsp:nvSpPr>
      <dsp:spPr>
        <a:xfrm>
          <a:off x="6773703" y="3160"/>
          <a:ext cx="2907506" cy="1744503"/>
        </a:xfrm>
        <a:prstGeom prst="rect">
          <a:avLst/>
        </a:prstGeom>
        <a:solidFill>
          <a:schemeClr val="accent2">
            <a:hueOff val="15615"/>
            <a:satOff val="-10750"/>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hr-HR" sz="3200" kern="1200" dirty="0"/>
            <a:t>Medije koje si lajkao/lajkala</a:t>
          </a:r>
          <a:endParaRPr lang="en-US" sz="3200" kern="1200" dirty="0"/>
        </a:p>
      </dsp:txBody>
      <dsp:txXfrm>
        <a:off x="6773703" y="3160"/>
        <a:ext cx="2907506" cy="1744503"/>
      </dsp:txXfrm>
    </dsp:sp>
    <dsp:sp modelId="{640070BE-27C5-412E-803F-C451E746D817}">
      <dsp:nvSpPr>
        <dsp:cNvPr id="0" name=""/>
        <dsp:cNvSpPr/>
      </dsp:nvSpPr>
      <dsp:spPr>
        <a:xfrm>
          <a:off x="377190" y="2038415"/>
          <a:ext cx="2907506" cy="1744503"/>
        </a:xfrm>
        <a:prstGeom prst="rect">
          <a:avLst/>
        </a:prstGeom>
        <a:solidFill>
          <a:schemeClr val="accent2">
            <a:hueOff val="23423"/>
            <a:satOff val="-16126"/>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dirty="0"/>
            <a:t>Objava koje si podijelio/ podijelila na društvenim mrežama</a:t>
          </a:r>
          <a:endParaRPr lang="en-US" sz="2400" kern="1200" dirty="0"/>
        </a:p>
      </dsp:txBody>
      <dsp:txXfrm>
        <a:off x="377190" y="2038415"/>
        <a:ext cx="2907506" cy="1744503"/>
      </dsp:txXfrm>
    </dsp:sp>
    <dsp:sp modelId="{99119E9F-1F42-4004-9864-09F5916BFE20}">
      <dsp:nvSpPr>
        <dsp:cNvPr id="0" name=""/>
        <dsp:cNvSpPr/>
      </dsp:nvSpPr>
      <dsp:spPr>
        <a:xfrm>
          <a:off x="3575446" y="2038415"/>
          <a:ext cx="2907506" cy="1744503"/>
        </a:xfrm>
        <a:prstGeom prst="rect">
          <a:avLst/>
        </a:prstGeom>
        <a:solidFill>
          <a:schemeClr val="accent2">
            <a:hueOff val="31230"/>
            <a:satOff val="-21501"/>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hr-HR" sz="3200" kern="1200" dirty="0"/>
            <a:t>Tvoje osobne liste za reprodukciju glazbe</a:t>
          </a:r>
          <a:endParaRPr lang="en-US" sz="3200" kern="1200" dirty="0"/>
        </a:p>
      </dsp:txBody>
      <dsp:txXfrm>
        <a:off x="3575446" y="2038415"/>
        <a:ext cx="2907506" cy="1744503"/>
      </dsp:txXfrm>
    </dsp:sp>
    <dsp:sp modelId="{D8680DB1-7EE0-4F68-A4B7-FB22954EE53B}">
      <dsp:nvSpPr>
        <dsp:cNvPr id="0" name=""/>
        <dsp:cNvSpPr/>
      </dsp:nvSpPr>
      <dsp:spPr>
        <a:xfrm>
          <a:off x="6773703" y="2038415"/>
          <a:ext cx="2907506" cy="1744503"/>
        </a:xfrm>
        <a:prstGeom prst="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hr-HR" sz="3200" kern="1200" dirty="0"/>
            <a:t>Tvoje lokacije</a:t>
          </a:r>
          <a:endParaRPr lang="en-US" sz="3200" kern="1200" dirty="0"/>
        </a:p>
      </dsp:txBody>
      <dsp:txXfrm>
        <a:off x="6773703" y="2038415"/>
        <a:ext cx="2907506" cy="17445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36336-D149-49E2-B9C6-0B1153CF3CB5}">
      <dsp:nvSpPr>
        <dsp:cNvPr id="0" name=""/>
        <dsp:cNvSpPr/>
      </dsp:nvSpPr>
      <dsp:spPr>
        <a:xfrm>
          <a:off x="0" y="0"/>
          <a:ext cx="8046720" cy="832937"/>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hr-HR" sz="2200" kern="1200" dirty="0"/>
            <a:t>Biti pristrani</a:t>
          </a:r>
          <a:endParaRPr lang="en-US" sz="2200" kern="1200" dirty="0"/>
        </a:p>
      </dsp:txBody>
      <dsp:txXfrm>
        <a:off x="24396" y="24396"/>
        <a:ext cx="7077531" cy="784145"/>
      </dsp:txXfrm>
    </dsp:sp>
    <dsp:sp modelId="{15BA50DC-5385-4D0E-833E-5126F4DC37F3}">
      <dsp:nvSpPr>
        <dsp:cNvPr id="0" name=""/>
        <dsp:cNvSpPr/>
      </dsp:nvSpPr>
      <dsp:spPr>
        <a:xfrm>
          <a:off x="673912" y="984380"/>
          <a:ext cx="8046720" cy="832937"/>
        </a:xfrm>
        <a:prstGeom prst="roundRect">
          <a:avLst>
            <a:gd name="adj" fmla="val 10000"/>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hr-HR" sz="2200" kern="1200" dirty="0"/>
            <a:t>Poticati diskriminaciju</a:t>
          </a:r>
          <a:endParaRPr lang="en-US" sz="2200" kern="1200" dirty="0"/>
        </a:p>
      </dsp:txBody>
      <dsp:txXfrm>
        <a:off x="698308" y="1008776"/>
        <a:ext cx="6782605" cy="784145"/>
      </dsp:txXfrm>
    </dsp:sp>
    <dsp:sp modelId="{A525A611-F78F-488D-B6C1-431CFD6542F3}">
      <dsp:nvSpPr>
        <dsp:cNvPr id="0" name=""/>
        <dsp:cNvSpPr/>
      </dsp:nvSpPr>
      <dsp:spPr>
        <a:xfrm>
          <a:off x="1337767" y="1968761"/>
          <a:ext cx="8046720" cy="832937"/>
        </a:xfrm>
        <a:prstGeom prst="roundRect">
          <a:avLst>
            <a:gd name="adj" fmla="val 10000"/>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hr-HR" sz="2200" kern="1200" dirty="0"/>
            <a:t>Griješiti</a:t>
          </a:r>
          <a:endParaRPr lang="en-US" sz="2200" kern="1200" dirty="0"/>
        </a:p>
      </dsp:txBody>
      <dsp:txXfrm>
        <a:off x="1362163" y="1993157"/>
        <a:ext cx="6792664" cy="784145"/>
      </dsp:txXfrm>
    </dsp:sp>
    <dsp:sp modelId="{537A1596-27BA-462A-8027-0DE2A90292F7}">
      <dsp:nvSpPr>
        <dsp:cNvPr id="0" name=""/>
        <dsp:cNvSpPr/>
      </dsp:nvSpPr>
      <dsp:spPr>
        <a:xfrm>
          <a:off x="2011680" y="2953142"/>
          <a:ext cx="8046720" cy="832937"/>
        </a:xfrm>
        <a:prstGeom prst="roundRect">
          <a:avLst>
            <a:gd name="adj" fmla="val 10000"/>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hr-HR" sz="2200" kern="1200" dirty="0"/>
            <a:t>Koristiti podatke koji pripadaju vama ili drugima bez traženja dopuštenja</a:t>
          </a:r>
          <a:endParaRPr lang="en-US" sz="2200" kern="1200" dirty="0"/>
        </a:p>
      </dsp:txBody>
      <dsp:txXfrm>
        <a:off x="2036076" y="2977538"/>
        <a:ext cx="6782605" cy="784145"/>
      </dsp:txXfrm>
    </dsp:sp>
    <dsp:sp modelId="{A1081327-BA71-43AE-8C1B-C15F5A018439}">
      <dsp:nvSpPr>
        <dsp:cNvPr id="0" name=""/>
        <dsp:cNvSpPr/>
      </dsp:nvSpPr>
      <dsp:spPr>
        <a:xfrm>
          <a:off x="7505310" y="637954"/>
          <a:ext cx="541409" cy="541409"/>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7627127" y="637954"/>
        <a:ext cx="297775" cy="407410"/>
      </dsp:txXfrm>
    </dsp:sp>
    <dsp:sp modelId="{DFE5915D-E79F-4ECD-AB2F-106DB1919AFE}">
      <dsp:nvSpPr>
        <dsp:cNvPr id="0" name=""/>
        <dsp:cNvSpPr/>
      </dsp:nvSpPr>
      <dsp:spPr>
        <a:xfrm>
          <a:off x="8179223" y="1622335"/>
          <a:ext cx="541409" cy="541409"/>
        </a:xfrm>
        <a:prstGeom prst="downArrow">
          <a:avLst>
            <a:gd name="adj1" fmla="val 55000"/>
            <a:gd name="adj2" fmla="val 45000"/>
          </a:avLst>
        </a:prstGeom>
        <a:solidFill>
          <a:schemeClr val="accent2">
            <a:tint val="40000"/>
            <a:alpha val="90000"/>
            <a:hueOff val="123599"/>
            <a:satOff val="-11908"/>
            <a:lumOff val="-1255"/>
            <a:alphaOff val="0"/>
          </a:schemeClr>
        </a:solidFill>
        <a:ln w="15875" cap="flat" cmpd="sng" algn="ctr">
          <a:solidFill>
            <a:schemeClr val="accent2">
              <a:tint val="40000"/>
              <a:alpha val="90000"/>
              <a:hueOff val="123599"/>
              <a:satOff val="-11908"/>
              <a:lumOff val="-125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301040" y="1622335"/>
        <a:ext cx="297775" cy="407410"/>
      </dsp:txXfrm>
    </dsp:sp>
    <dsp:sp modelId="{8D2BED80-1613-4402-9FF2-961D89F05A44}">
      <dsp:nvSpPr>
        <dsp:cNvPr id="0" name=""/>
        <dsp:cNvSpPr/>
      </dsp:nvSpPr>
      <dsp:spPr>
        <a:xfrm>
          <a:off x="8843077" y="2606716"/>
          <a:ext cx="541409" cy="541409"/>
        </a:xfrm>
        <a:prstGeom prst="downArrow">
          <a:avLst>
            <a:gd name="adj1" fmla="val 55000"/>
            <a:gd name="adj2" fmla="val 45000"/>
          </a:avLst>
        </a:prstGeom>
        <a:solidFill>
          <a:schemeClr val="accent2">
            <a:tint val="40000"/>
            <a:alpha val="90000"/>
            <a:hueOff val="247198"/>
            <a:satOff val="-23816"/>
            <a:lumOff val="-2511"/>
            <a:alphaOff val="0"/>
          </a:schemeClr>
        </a:solidFill>
        <a:ln w="15875" cap="flat" cmpd="sng" algn="ctr">
          <a:solidFill>
            <a:schemeClr val="accent2">
              <a:tint val="40000"/>
              <a:alpha val="90000"/>
              <a:hueOff val="247198"/>
              <a:satOff val="-23816"/>
              <a:lumOff val="-251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964894" y="2606716"/>
        <a:ext cx="297775" cy="4074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80313-4E46-433B-B6EF-AB062E4F3ED4}">
      <dsp:nvSpPr>
        <dsp:cNvPr id="0" name=""/>
        <dsp:cNvSpPr/>
      </dsp:nvSpPr>
      <dsp:spPr>
        <a:xfrm>
          <a:off x="0" y="2736"/>
          <a:ext cx="32004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E797C0-803D-4169-BC8B-3E4ED8E107E4}">
      <dsp:nvSpPr>
        <dsp:cNvPr id="0" name=""/>
        <dsp:cNvSpPr/>
      </dsp:nvSpPr>
      <dsp:spPr>
        <a:xfrm>
          <a:off x="0" y="2736"/>
          <a:ext cx="3200400" cy="1866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hr-HR" sz="2400" kern="1200" noProof="0" dirty="0"/>
            <a:t>Alati UI mogu imati pristranosti ako su obučeni na podatcima koji su također pristrani.</a:t>
          </a:r>
        </a:p>
      </dsp:txBody>
      <dsp:txXfrm>
        <a:off x="0" y="2736"/>
        <a:ext cx="3200400" cy="1866606"/>
      </dsp:txXfrm>
    </dsp:sp>
    <dsp:sp modelId="{A0707789-F4F4-4D8A-AED0-2226F5A74F78}">
      <dsp:nvSpPr>
        <dsp:cNvPr id="0" name=""/>
        <dsp:cNvSpPr/>
      </dsp:nvSpPr>
      <dsp:spPr>
        <a:xfrm>
          <a:off x="0" y="1869343"/>
          <a:ext cx="32004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0B1088-9B2E-4E30-AC26-0B01CF26F930}">
      <dsp:nvSpPr>
        <dsp:cNvPr id="0" name=""/>
        <dsp:cNvSpPr/>
      </dsp:nvSpPr>
      <dsp:spPr>
        <a:xfrm>
          <a:off x="0" y="1869343"/>
          <a:ext cx="3200400" cy="1866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ClrTx/>
            <a:buSzTx/>
            <a:buFontTx/>
            <a:buNone/>
          </a:pPr>
          <a:r>
            <a:rPr kumimoji="0" lang="hr-HR" sz="2400" b="0" i="0" u="none" strike="noStrike" kern="1200" cap="none" spc="0" normalizeH="0" baseline="0" noProof="0" dirty="0">
              <a:ln>
                <a:noFill/>
              </a:ln>
              <a:solidFill>
                <a:srgbClr val="1F1F1F"/>
              </a:solidFill>
              <a:effectLst/>
              <a:uLnTx/>
              <a:uFillTx/>
              <a:latin typeface="Arial" panose="020B0604020202020204" pitchFamily="34" charset="0"/>
              <a:ea typeface="+mn-ea"/>
              <a:cs typeface="+mn-cs"/>
            </a:rPr>
            <a:t>Sustav UI prikazuje osobu u invalidskim kolicima, automatski (you.com)</a:t>
          </a:r>
          <a:endParaRPr kumimoji="0" lang="hr-HR" sz="2400" b="0" i="0" u="none" strike="noStrike" kern="1200" cap="none" spc="0" normalizeH="0" baseline="0" noProof="0" dirty="0">
            <a:ln>
              <a:noFill/>
            </a:ln>
            <a:solidFill>
              <a:srgbClr val="000000"/>
            </a:solidFill>
            <a:effectLst/>
            <a:uLnTx/>
            <a:uFillTx/>
            <a:latin typeface="Calibri" panose="020F0502020204030204"/>
            <a:ea typeface="+mn-ea"/>
            <a:cs typeface="+mn-cs"/>
          </a:endParaRPr>
        </a:p>
      </dsp:txBody>
      <dsp:txXfrm>
        <a:off x="0" y="1869343"/>
        <a:ext cx="3200400" cy="1866606"/>
      </dsp:txXfrm>
    </dsp:sp>
    <dsp:sp modelId="{E62753ED-3BDE-48CB-8B57-45E03543C296}">
      <dsp:nvSpPr>
        <dsp:cNvPr id="0" name=""/>
        <dsp:cNvSpPr/>
      </dsp:nvSpPr>
      <dsp:spPr>
        <a:xfrm>
          <a:off x="0" y="3735949"/>
          <a:ext cx="32004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5233F4-5701-4143-BBC5-6F85991DD821}">
      <dsp:nvSpPr>
        <dsp:cNvPr id="0" name=""/>
        <dsp:cNvSpPr/>
      </dsp:nvSpPr>
      <dsp:spPr>
        <a:xfrm>
          <a:off x="0" y="3735949"/>
          <a:ext cx="3200400" cy="1866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endParaRPr lang="hr-HR" sz="2400" kern="1200" noProof="0" dirty="0"/>
        </a:p>
      </dsp:txBody>
      <dsp:txXfrm>
        <a:off x="0" y="3735949"/>
        <a:ext cx="3200400" cy="18666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7CB521-61AE-42CC-957D-DBDA8E073910}">
      <dsp:nvSpPr>
        <dsp:cNvPr id="0" name=""/>
        <dsp:cNvSpPr/>
      </dsp:nvSpPr>
      <dsp:spPr>
        <a:xfrm>
          <a:off x="0" y="81"/>
          <a:ext cx="6797675" cy="1402628"/>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Vjerujemo u ono što djeluje ispravno (Schwarz </a:t>
          </a:r>
          <a:r>
            <a:rPr lang="hr-HR" sz="2800" kern="1200" noProof="0" dirty="0" err="1"/>
            <a:t>et</a:t>
          </a:r>
          <a:r>
            <a:rPr lang="hr-HR" sz="2800" kern="1200" noProof="0" dirty="0"/>
            <a:t> </a:t>
          </a:r>
          <a:r>
            <a:rPr lang="hr-HR" sz="2800" kern="1200" noProof="0" dirty="0" err="1"/>
            <a:t>al</a:t>
          </a:r>
          <a:r>
            <a:rPr lang="hr-HR" sz="2800" kern="1200" noProof="0" dirty="0"/>
            <a:t>., 2017).</a:t>
          </a:r>
          <a:endParaRPr lang="en-US" sz="2800" kern="1200" dirty="0"/>
        </a:p>
      </dsp:txBody>
      <dsp:txXfrm>
        <a:off x="68471" y="68552"/>
        <a:ext cx="6660733" cy="1265686"/>
      </dsp:txXfrm>
    </dsp:sp>
    <dsp:sp modelId="{D21B3734-E2F1-4B24-B9F8-B9F0A9F34C41}">
      <dsp:nvSpPr>
        <dsp:cNvPr id="0" name=""/>
        <dsp:cNvSpPr/>
      </dsp:nvSpPr>
      <dsp:spPr>
        <a:xfrm>
          <a:off x="0" y="1415788"/>
          <a:ext cx="6797675" cy="1402628"/>
        </a:xfrm>
        <a:prstGeom prst="round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Želimo potvrditi ono što već mislimo i u što vjerujemo – potvrda pristranosti (Flynn </a:t>
          </a:r>
          <a:r>
            <a:rPr lang="hr-HR" sz="2800" kern="1200" noProof="0" dirty="0" err="1"/>
            <a:t>et</a:t>
          </a:r>
          <a:r>
            <a:rPr lang="hr-HR" sz="2800" kern="1200" noProof="0" dirty="0"/>
            <a:t> </a:t>
          </a:r>
          <a:r>
            <a:rPr lang="hr-HR" sz="2800" kern="1200" noProof="0" dirty="0" err="1"/>
            <a:t>al</a:t>
          </a:r>
          <a:r>
            <a:rPr lang="hr-HR" sz="2800" kern="1200" noProof="0" dirty="0"/>
            <a:t>. 2017).</a:t>
          </a:r>
          <a:endParaRPr lang="en-US" sz="2800" kern="1200" dirty="0"/>
        </a:p>
      </dsp:txBody>
      <dsp:txXfrm>
        <a:off x="68471" y="1484259"/>
        <a:ext cx="6660733" cy="1265686"/>
      </dsp:txXfrm>
    </dsp:sp>
    <dsp:sp modelId="{AD2C1862-578B-49EB-A914-0CD9A89E0669}">
      <dsp:nvSpPr>
        <dsp:cNvPr id="0" name=""/>
        <dsp:cNvSpPr/>
      </dsp:nvSpPr>
      <dsp:spPr>
        <a:xfrm>
          <a:off x="0" y="2831495"/>
          <a:ext cx="6797675" cy="1402628"/>
        </a:xfrm>
        <a:prstGeom prst="round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Volimo vjerovati ljudima koje poznajemo (Schwarz </a:t>
          </a:r>
          <a:r>
            <a:rPr lang="hr-HR" sz="2800" kern="1200" noProof="0" dirty="0" err="1"/>
            <a:t>et</a:t>
          </a:r>
          <a:r>
            <a:rPr lang="hr-HR" sz="2800" kern="1200" noProof="0" dirty="0"/>
            <a:t> </a:t>
          </a:r>
          <a:r>
            <a:rPr lang="hr-HR" sz="2800" kern="1200" noProof="0" dirty="0" err="1"/>
            <a:t>al</a:t>
          </a:r>
          <a:r>
            <a:rPr lang="hr-HR" sz="2800" kern="1200" noProof="0" dirty="0"/>
            <a:t>., 2017).</a:t>
          </a:r>
          <a:endParaRPr lang="en-US" sz="2800" kern="1200" dirty="0"/>
        </a:p>
      </dsp:txBody>
      <dsp:txXfrm>
        <a:off x="68471" y="2899966"/>
        <a:ext cx="6660733" cy="1265686"/>
      </dsp:txXfrm>
    </dsp:sp>
    <dsp:sp modelId="{4E603EA2-9FCA-430E-8179-E3F8AF8ECF6A}">
      <dsp:nvSpPr>
        <dsp:cNvPr id="0" name=""/>
        <dsp:cNvSpPr/>
      </dsp:nvSpPr>
      <dsp:spPr>
        <a:xfrm>
          <a:off x="0" y="4247202"/>
          <a:ext cx="6797675" cy="1402628"/>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hr-HR" sz="2600" kern="1200" noProof="0" dirty="0"/>
            <a:t>Volimo razmišljati brzo i površno – teško je razmišljati sporo i kritički (</a:t>
          </a:r>
          <a:r>
            <a:rPr lang="hr-HR" sz="2600" kern="1200" noProof="0" dirty="0" err="1"/>
            <a:t>Kahneman</a:t>
          </a:r>
          <a:r>
            <a:rPr lang="hr-HR" sz="2600" kern="1200" noProof="0" dirty="0"/>
            <a:t>, 2012).</a:t>
          </a:r>
          <a:endParaRPr lang="en-US" sz="2600" kern="1200" dirty="0"/>
        </a:p>
      </dsp:txBody>
      <dsp:txXfrm>
        <a:off x="68471" y="4315673"/>
        <a:ext cx="6660733" cy="12656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9098B-811F-4F08-B308-23E911271189}">
      <dsp:nvSpPr>
        <dsp:cNvPr id="0" name=""/>
        <dsp:cNvSpPr/>
      </dsp:nvSpPr>
      <dsp:spPr>
        <a:xfrm>
          <a:off x="0" y="81"/>
          <a:ext cx="6797675" cy="1402628"/>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Snažna priča lakše se zapazi od hladnih činjenica (</a:t>
          </a:r>
          <a:r>
            <a:rPr lang="hr-HR" sz="2800" kern="1200" noProof="0" dirty="0" err="1"/>
            <a:t>Lewandowsky</a:t>
          </a:r>
          <a:r>
            <a:rPr lang="hr-HR" sz="2800" kern="1200" noProof="0" dirty="0"/>
            <a:t> </a:t>
          </a:r>
          <a:r>
            <a:rPr lang="hr-HR" sz="2800" kern="1200" noProof="0" dirty="0" err="1"/>
            <a:t>et</a:t>
          </a:r>
          <a:r>
            <a:rPr lang="hr-HR" sz="2800" kern="1200" noProof="0" dirty="0"/>
            <a:t> </a:t>
          </a:r>
          <a:r>
            <a:rPr lang="hr-HR" sz="2800" kern="1200" noProof="0" dirty="0" err="1"/>
            <a:t>al</a:t>
          </a:r>
          <a:r>
            <a:rPr lang="hr-HR" sz="2800" kern="1200" noProof="0" dirty="0"/>
            <a:t>., 2012).</a:t>
          </a:r>
          <a:endParaRPr lang="en-US" sz="2800" kern="1200" dirty="0"/>
        </a:p>
      </dsp:txBody>
      <dsp:txXfrm>
        <a:off x="68471" y="68552"/>
        <a:ext cx="6660733" cy="1265686"/>
      </dsp:txXfrm>
    </dsp:sp>
    <dsp:sp modelId="{D899E0B6-D75B-4C74-9B66-3085C58BDAF8}">
      <dsp:nvSpPr>
        <dsp:cNvPr id="0" name=""/>
        <dsp:cNvSpPr/>
      </dsp:nvSpPr>
      <dsp:spPr>
        <a:xfrm>
          <a:off x="0" y="1415788"/>
          <a:ext cx="6797675" cy="1402628"/>
        </a:xfrm>
        <a:prstGeom prst="round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Povijest koja se ponavlja navodi nas da mislimo da mnogi ljudi govore istu stvar (Schwarz, 2017).</a:t>
          </a:r>
          <a:endParaRPr lang="en-US" sz="2800" kern="1200" dirty="0"/>
        </a:p>
      </dsp:txBody>
      <dsp:txXfrm>
        <a:off x="68471" y="1484259"/>
        <a:ext cx="6660733" cy="1265686"/>
      </dsp:txXfrm>
    </dsp:sp>
    <dsp:sp modelId="{B8106A96-4A41-4D42-9DA0-D40B4BEBDB3E}">
      <dsp:nvSpPr>
        <dsp:cNvPr id="0" name=""/>
        <dsp:cNvSpPr/>
      </dsp:nvSpPr>
      <dsp:spPr>
        <a:xfrm>
          <a:off x="0" y="2831495"/>
          <a:ext cx="6797675" cy="1402628"/>
        </a:xfrm>
        <a:prstGeom prst="round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Kritičko mišljenje zahtijeva poznavanje predmeta (</a:t>
          </a:r>
          <a:r>
            <a:rPr lang="hr-HR" sz="2800" kern="1200" noProof="0" dirty="0" err="1"/>
            <a:t>Nygren</a:t>
          </a:r>
          <a:r>
            <a:rPr lang="hr-HR" sz="2800" kern="1200" noProof="0" dirty="0"/>
            <a:t> </a:t>
          </a:r>
          <a:r>
            <a:rPr lang="hr-HR" sz="2800" kern="1200" noProof="0" dirty="0" err="1"/>
            <a:t>et</a:t>
          </a:r>
          <a:r>
            <a:rPr lang="hr-HR" sz="2800" kern="1200" noProof="0" dirty="0"/>
            <a:t> </a:t>
          </a:r>
          <a:r>
            <a:rPr lang="hr-HR" sz="2800" kern="1200" noProof="0" dirty="0" err="1"/>
            <a:t>al</a:t>
          </a:r>
          <a:r>
            <a:rPr lang="hr-HR" sz="2800" kern="1200" noProof="0" dirty="0"/>
            <a:t> 2018).</a:t>
          </a:r>
          <a:endParaRPr lang="en-US" sz="2800" kern="1200" dirty="0"/>
        </a:p>
      </dsp:txBody>
      <dsp:txXfrm>
        <a:off x="68471" y="2899966"/>
        <a:ext cx="6660733" cy="1265686"/>
      </dsp:txXfrm>
    </dsp:sp>
    <dsp:sp modelId="{09B1EF89-1FA3-48A2-A230-7E477AA4D87E}">
      <dsp:nvSpPr>
        <dsp:cNvPr id="0" name=""/>
        <dsp:cNvSpPr/>
      </dsp:nvSpPr>
      <dsp:spPr>
        <a:xfrm>
          <a:off x="0" y="4247202"/>
          <a:ext cx="6797675" cy="1402628"/>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noProof="0" dirty="0"/>
            <a:t>Lako je biti samouvjeren u neznanju (</a:t>
          </a:r>
          <a:r>
            <a:rPr lang="hr-HR" sz="2800" kern="1200" noProof="0" dirty="0" err="1"/>
            <a:t>Dunning</a:t>
          </a:r>
          <a:r>
            <a:rPr lang="hr-HR" sz="2800" kern="1200" noProof="0" dirty="0"/>
            <a:t> &amp; </a:t>
          </a:r>
          <a:r>
            <a:rPr lang="hr-HR" sz="2800" kern="1200" noProof="0" dirty="0" err="1"/>
            <a:t>Krueger</a:t>
          </a:r>
          <a:r>
            <a:rPr lang="hr-HR" sz="2800" kern="1200" noProof="0" dirty="0"/>
            <a:t>, 1999)</a:t>
          </a:r>
          <a:endParaRPr lang="en-US" sz="2800" kern="1200" dirty="0"/>
        </a:p>
      </dsp:txBody>
      <dsp:txXfrm>
        <a:off x="68471" y="4315673"/>
        <a:ext cx="6660733" cy="12656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9F4F49-18EB-4E5E-B945-1A6073C5DE13}">
      <dsp:nvSpPr>
        <dsp:cNvPr id="0" name=""/>
        <dsp:cNvSpPr/>
      </dsp:nvSpPr>
      <dsp:spPr>
        <a:xfrm>
          <a:off x="0" y="0"/>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42EBA1-A766-40CA-959E-589AC4FF8D65}">
      <dsp:nvSpPr>
        <dsp:cNvPr id="0" name=""/>
        <dsp:cNvSpPr/>
      </dsp:nvSpPr>
      <dsp:spPr>
        <a:xfrm>
          <a:off x="0" y="0"/>
          <a:ext cx="6797675" cy="1412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hr-HR" sz="2400" kern="1200" dirty="0"/>
            <a:t>Tko stoji iza ove informacije? Dvaput </a:t>
          </a:r>
          <a:r>
            <a:rPr lang="hr-HR" sz="2400" b="1" kern="1200" dirty="0"/>
            <a:t>provjeri vjerodostojnost izvora i pouzdanost </a:t>
          </a:r>
          <a:r>
            <a:rPr lang="hr-HR" sz="2400" kern="1200" dirty="0"/>
            <a:t>internetskih stranica (u slučaju sumnje potraži provjeru na stranicama za provjeru činjenica).</a:t>
          </a:r>
          <a:endParaRPr lang="en-US" sz="2400" kern="1200" dirty="0"/>
        </a:p>
      </dsp:txBody>
      <dsp:txXfrm>
        <a:off x="0" y="0"/>
        <a:ext cx="6797675" cy="1412477"/>
      </dsp:txXfrm>
    </dsp:sp>
    <dsp:sp modelId="{A976EB42-E22B-49B7-A795-1F7C1A846904}">
      <dsp:nvSpPr>
        <dsp:cNvPr id="0" name=""/>
        <dsp:cNvSpPr/>
      </dsp:nvSpPr>
      <dsp:spPr>
        <a:xfrm>
          <a:off x="0" y="1412478"/>
          <a:ext cx="6797675" cy="0"/>
        </a:xfrm>
        <a:prstGeom prst="line">
          <a:avLst/>
        </a:prstGeom>
        <a:solidFill>
          <a:schemeClr val="accent2">
            <a:hueOff val="13013"/>
            <a:satOff val="-8959"/>
            <a:lumOff val="-2288"/>
            <a:alphaOff val="0"/>
          </a:schemeClr>
        </a:solidFill>
        <a:ln w="15875" cap="flat" cmpd="sng" algn="ctr">
          <a:solidFill>
            <a:schemeClr val="accent2">
              <a:hueOff val="13013"/>
              <a:satOff val="-8959"/>
              <a:lumOff val="-228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5AC455-1EEE-4C18-805F-80A2C2C198A3}">
      <dsp:nvSpPr>
        <dsp:cNvPr id="0" name=""/>
        <dsp:cNvSpPr/>
      </dsp:nvSpPr>
      <dsp:spPr>
        <a:xfrm>
          <a:off x="0" y="1412477"/>
          <a:ext cx="6797675" cy="1412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hr-HR" sz="2400" kern="1200" dirty="0"/>
            <a:t>Koji su </a:t>
          </a:r>
          <a:r>
            <a:rPr lang="hr-HR" sz="2400" b="1" kern="1200" dirty="0"/>
            <a:t>dokazi</a:t>
          </a:r>
          <a:r>
            <a:rPr lang="hr-HR" sz="2400" kern="1200" dirty="0"/>
            <a:t>? Radi li se o izravnom izvještaju o incidentu ili o izvještavanju vijesti iz drugog izvora?</a:t>
          </a:r>
          <a:endParaRPr lang="en-US" sz="2400" kern="1200" dirty="0"/>
        </a:p>
      </dsp:txBody>
      <dsp:txXfrm>
        <a:off x="0" y="1412477"/>
        <a:ext cx="6797675" cy="1412477"/>
      </dsp:txXfrm>
    </dsp:sp>
    <dsp:sp modelId="{9196E199-DC57-4CF2-8D0C-5FA7B9E89A94}">
      <dsp:nvSpPr>
        <dsp:cNvPr id="0" name=""/>
        <dsp:cNvSpPr/>
      </dsp:nvSpPr>
      <dsp:spPr>
        <a:xfrm>
          <a:off x="0" y="2824956"/>
          <a:ext cx="6797675" cy="0"/>
        </a:xfrm>
        <a:prstGeom prst="line">
          <a:avLst/>
        </a:prstGeom>
        <a:solidFill>
          <a:schemeClr val="accent2">
            <a:hueOff val="26025"/>
            <a:satOff val="-17917"/>
            <a:lumOff val="-4575"/>
            <a:alphaOff val="0"/>
          </a:schemeClr>
        </a:solidFill>
        <a:ln w="15875" cap="flat" cmpd="sng" algn="ctr">
          <a:solidFill>
            <a:schemeClr val="accent2">
              <a:hueOff val="26025"/>
              <a:satOff val="-17917"/>
              <a:lumOff val="-45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AE997C-7726-4CB8-AAC5-2EEA5C914F46}">
      <dsp:nvSpPr>
        <dsp:cNvPr id="0" name=""/>
        <dsp:cNvSpPr/>
      </dsp:nvSpPr>
      <dsp:spPr>
        <a:xfrm>
          <a:off x="0" y="2824955"/>
          <a:ext cx="6797675" cy="1412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hr-HR" sz="2400" kern="1200" dirty="0"/>
            <a:t>Što kažu </a:t>
          </a:r>
          <a:r>
            <a:rPr lang="hr-HR" sz="2400" b="1" kern="1200" dirty="0"/>
            <a:t>drugi izvori</a:t>
          </a:r>
          <a:r>
            <a:rPr lang="hr-HR" sz="2400" kern="1200" dirty="0"/>
            <a:t>? Možete li pronaći iste vijesti na drugim internetskim stranicama koje neovisno potvrđuju ili opovrgavaju te informacije?</a:t>
          </a:r>
          <a:endParaRPr lang="en-US" sz="2400" kern="1200" dirty="0"/>
        </a:p>
      </dsp:txBody>
      <dsp:txXfrm>
        <a:off x="0" y="2824955"/>
        <a:ext cx="6797675" cy="1412477"/>
      </dsp:txXfrm>
    </dsp:sp>
    <dsp:sp modelId="{144CF926-AF0D-4C43-9C5E-4984342525D8}">
      <dsp:nvSpPr>
        <dsp:cNvPr id="0" name=""/>
        <dsp:cNvSpPr/>
      </dsp:nvSpPr>
      <dsp:spPr>
        <a:xfrm>
          <a:off x="0" y="4237434"/>
          <a:ext cx="6797675"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54530A-B2BD-4923-926A-F040F7E443E5}">
      <dsp:nvSpPr>
        <dsp:cNvPr id="0" name=""/>
        <dsp:cNvSpPr/>
      </dsp:nvSpPr>
      <dsp:spPr>
        <a:xfrm>
          <a:off x="0" y="4237433"/>
          <a:ext cx="6797675" cy="14124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hr-HR" sz="2400" kern="1200" dirty="0"/>
            <a:t>Uvijek tražite od </a:t>
          </a:r>
          <a:r>
            <a:rPr lang="hr-HR" sz="2400" b="1" kern="1200" dirty="0"/>
            <a:t>alata umjetne inteligencije </a:t>
          </a:r>
          <a:r>
            <a:rPr lang="hr-HR" sz="2400" kern="1200" dirty="0"/>
            <a:t>koje koristite da navede izvor nakon svih vaših upita… I obavezno provjerite navedeni izvor.</a:t>
          </a:r>
          <a:endParaRPr lang="en-US" sz="2400" kern="1200" dirty="0"/>
        </a:p>
      </dsp:txBody>
      <dsp:txXfrm>
        <a:off x="0" y="4237433"/>
        <a:ext cx="6797675" cy="1412477"/>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D017A4-AC15-4128-915F-C56D02505204}" type="datetimeFigureOut">
              <a:rPr lang="pt-PT" smtClean="0"/>
              <a:t>12/09/2025</a:t>
            </a:fld>
            <a:endParaRPr lang="pt-PT"/>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DB36D6-03F0-493F-83F0-E1D7DCB141C3}" type="slidenum">
              <a:rPr lang="pt-PT" smtClean="0"/>
              <a:t>‹#›</a:t>
            </a:fld>
            <a:endParaRPr lang="pt-PT"/>
          </a:p>
        </p:txBody>
      </p:sp>
    </p:spTree>
    <p:extLst>
      <p:ext uri="{BB962C8B-B14F-4D97-AF65-F5344CB8AC3E}">
        <p14:creationId xmlns:p14="http://schemas.microsoft.com/office/powerpoint/2010/main" val="1345011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docs.google.com/document/d/1BYFXfTv4XusXTu2zOSh5ezHXpzLcO8St/edit?usp=sharing&amp;ouid=106349609074524954985&amp;rtpof=true&amp;sd=true"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0BDB36D6-03F0-493F-83F0-E1D7DCB141C3}" type="slidenum">
              <a:rPr lang="pt-PT" smtClean="0"/>
              <a:t>1</a:t>
            </a:fld>
            <a:endParaRPr lang="pt-PT"/>
          </a:p>
        </p:txBody>
      </p:sp>
    </p:spTree>
    <p:extLst>
      <p:ext uri="{BB962C8B-B14F-4D97-AF65-F5344CB8AC3E}">
        <p14:creationId xmlns:p14="http://schemas.microsoft.com/office/powerpoint/2010/main" val="2764008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For teachers: additional information from the AI Act: </a:t>
            </a:r>
            <a:r>
              <a:rPr lang="en-US" sz="1200" dirty="0">
                <a:solidFill>
                  <a:srgbClr val="FFFFFF"/>
                </a:solidFill>
              </a:rPr>
              <a:t>… they can “generate outputs such as content, predictions, recommendations, or decisions influencing the environments it interacts with.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FFFFFF"/>
                </a:solidFill>
              </a:rPr>
              <a:t>If teachers have time they can take the students on the tokenizer of open AI to show them how the system gets trained by natural language .: https://platform.openai.com/tokenizer</a:t>
            </a:r>
          </a:p>
          <a:p>
            <a:endParaRPr lang="pt-PT" dirty="0"/>
          </a:p>
        </p:txBody>
      </p:sp>
      <p:sp>
        <p:nvSpPr>
          <p:cNvPr id="4" name="Marcador de Posição do Número do Diapositivo 3"/>
          <p:cNvSpPr>
            <a:spLocks noGrp="1"/>
          </p:cNvSpPr>
          <p:nvPr>
            <p:ph type="sldNum" sz="quarter" idx="5"/>
          </p:nvPr>
        </p:nvSpPr>
        <p:spPr/>
        <p:txBody>
          <a:bodyPr/>
          <a:lstStyle/>
          <a:p>
            <a:fld id="{0BDB36D6-03F0-493F-83F0-E1D7DCB141C3}" type="slidenum">
              <a:rPr lang="pt-PT" smtClean="0"/>
              <a:t>12</a:t>
            </a:fld>
            <a:endParaRPr lang="pt-PT"/>
          </a:p>
        </p:txBody>
      </p:sp>
    </p:spTree>
    <p:extLst>
      <p:ext uri="{BB962C8B-B14F-4D97-AF65-F5344CB8AC3E}">
        <p14:creationId xmlns:p14="http://schemas.microsoft.com/office/powerpoint/2010/main" val="3467598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hr-HR" dirty="0"/>
              <a:t>Tu je bila teorija o umjetnoj inteligenciji, ja zamijenila s ovim </a:t>
            </a:r>
            <a:endParaRPr lang="en-US" dirty="0"/>
          </a:p>
        </p:txBody>
      </p:sp>
      <p:sp>
        <p:nvSpPr>
          <p:cNvPr id="4" name="Espace réservé du numéro de diapositiv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0598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4E0EC-EBFF-D8ED-48F0-A2CFE2BF8489}"/>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A0378635-9457-13A0-AF7D-5194866A508F}"/>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2D9131D6-0E68-229C-AB38-E08815B8306E}"/>
              </a:ext>
            </a:extLst>
          </p:cNvPr>
          <p:cNvSpPr>
            <a:spLocks noGrp="1"/>
          </p:cNvSpPr>
          <p:nvPr>
            <p:ph type="body" idx="1"/>
          </p:nvPr>
        </p:nvSpPr>
        <p:spPr/>
        <p:txBody>
          <a:bodyPr/>
          <a:lstStyle/>
          <a:p>
            <a:r>
              <a:rPr lang="pt-PT" dirty="0"/>
              <a:t>1. </a:t>
            </a:r>
            <a:r>
              <a:rPr lang="pt-PT" dirty="0" err="1"/>
              <a:t>The</a:t>
            </a:r>
            <a:r>
              <a:rPr lang="pt-PT" dirty="0"/>
              <a:t> </a:t>
            </a:r>
            <a:r>
              <a:rPr lang="pt-PT" dirty="0" err="1"/>
              <a:t>result</a:t>
            </a:r>
            <a:r>
              <a:rPr lang="pt-PT" dirty="0"/>
              <a:t> </a:t>
            </a:r>
            <a:r>
              <a:rPr lang="pt-PT" dirty="0" err="1"/>
              <a:t>of</a:t>
            </a:r>
            <a:r>
              <a:rPr lang="pt-PT" dirty="0"/>
              <a:t> </a:t>
            </a:r>
            <a:r>
              <a:rPr lang="pt-PT" dirty="0" err="1"/>
              <a:t>this</a:t>
            </a:r>
            <a:r>
              <a:rPr lang="pt-PT" dirty="0"/>
              <a:t> </a:t>
            </a:r>
            <a:r>
              <a:rPr lang="pt-PT" dirty="0" err="1"/>
              <a:t>prompot</a:t>
            </a:r>
            <a:r>
              <a:rPr lang="pt-PT" dirty="0"/>
              <a:t> in </a:t>
            </a:r>
            <a:r>
              <a:rPr lang="pt-PT" dirty="0" err="1"/>
              <a:t>on</a:t>
            </a:r>
            <a:r>
              <a:rPr lang="pt-PT" dirty="0"/>
              <a:t> </a:t>
            </a:r>
            <a:r>
              <a:rPr lang="pt-PT" dirty="0" err="1"/>
              <a:t>the</a:t>
            </a:r>
            <a:r>
              <a:rPr lang="pt-PT" dirty="0"/>
              <a:t> </a:t>
            </a:r>
            <a:r>
              <a:rPr lang="pt-PT" dirty="0" err="1"/>
              <a:t>next</a:t>
            </a:r>
            <a:r>
              <a:rPr lang="pt-PT" dirty="0"/>
              <a:t> slide.</a:t>
            </a:r>
          </a:p>
        </p:txBody>
      </p:sp>
      <p:sp>
        <p:nvSpPr>
          <p:cNvPr id="4" name="Marcador de Posição do Número do Diapositivo 3">
            <a:extLst>
              <a:ext uri="{FF2B5EF4-FFF2-40B4-BE49-F238E27FC236}">
                <a16:creationId xmlns:a16="http://schemas.microsoft.com/office/drawing/2014/main" id="{4721404F-380E-5685-53BF-7599D9206FF5}"/>
              </a:ext>
            </a:extLst>
          </p:cNvPr>
          <p:cNvSpPr>
            <a:spLocks noGrp="1"/>
          </p:cNvSpPr>
          <p:nvPr>
            <p:ph type="sldNum" sz="quarter" idx="5"/>
          </p:nvPr>
        </p:nvSpPr>
        <p:spPr/>
        <p:txBody>
          <a:bodyPr/>
          <a:lstStyle/>
          <a:p>
            <a:fld id="{0BDB36D6-03F0-493F-83F0-E1D7DCB141C3}" type="slidenum">
              <a:rPr lang="pt-PT" smtClean="0"/>
              <a:t>15</a:t>
            </a:fld>
            <a:endParaRPr lang="pt-PT"/>
          </a:p>
        </p:txBody>
      </p:sp>
    </p:spTree>
    <p:extLst>
      <p:ext uri="{BB962C8B-B14F-4D97-AF65-F5344CB8AC3E}">
        <p14:creationId xmlns:p14="http://schemas.microsoft.com/office/powerpoint/2010/main" val="2780671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Teachers: additional information: </a:t>
            </a:r>
            <a:r>
              <a:rPr lang="en-US" sz="1200" dirty="0">
                <a:solidFill>
                  <a:srgbClr val="FFFFFF"/>
                </a:solidFill>
              </a:rPr>
              <a:t>… they can “generate outputs such as content, predictions, recommendations, or decisions influencing the environments it interacts with.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FFFFFF"/>
                </a:solidFill>
              </a:rPr>
              <a:t>If teachers have time they can take the students on the tokenizer of open AI to show them how the system gets trained by natural language .: https://platform.openai.com/tokenizer</a:t>
            </a:r>
          </a:p>
          <a:p>
            <a:endParaRPr lang="pt-PT" dirty="0"/>
          </a:p>
        </p:txBody>
      </p:sp>
      <p:sp>
        <p:nvSpPr>
          <p:cNvPr id="4" name="Marcador de Posição do Número do Diapositivo 3"/>
          <p:cNvSpPr>
            <a:spLocks noGrp="1"/>
          </p:cNvSpPr>
          <p:nvPr>
            <p:ph type="sldNum" sz="quarter" idx="5"/>
          </p:nvPr>
        </p:nvSpPr>
        <p:spPr/>
        <p:txBody>
          <a:bodyPr/>
          <a:lstStyle/>
          <a:p>
            <a:fld id="{0BDB36D6-03F0-493F-83F0-E1D7DCB141C3}" type="slidenum">
              <a:rPr lang="pt-PT" smtClean="0"/>
              <a:t>16</a:t>
            </a:fld>
            <a:endParaRPr lang="pt-PT"/>
          </a:p>
        </p:txBody>
      </p:sp>
    </p:spTree>
    <p:extLst>
      <p:ext uri="{BB962C8B-B14F-4D97-AF65-F5344CB8AC3E}">
        <p14:creationId xmlns:p14="http://schemas.microsoft.com/office/powerpoint/2010/main" val="3532802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3D833-4068-98C3-C4BC-AA4A2CADAE9C}"/>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C0B23AC6-7861-3B96-809C-5E645AF840D5}"/>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8A5ADD30-2501-B279-CD13-66F8A6DACE1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1. Legal framework to ensure that AI systems providers respect the classified levels of “risk” (to fundamental rights of individuals in particular) and follow the mandatory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For teachers: additional information from the AI Act: </a:t>
            </a:r>
            <a:r>
              <a:rPr lang="en-US" sz="1200" dirty="0">
                <a:solidFill>
                  <a:srgbClr val="FFFFFF"/>
                </a:solidFill>
              </a:rPr>
              <a:t>… they can “generate outputs such as content, predictions, recommendations, or decisions influencing the environments it interacts with.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FFFFFF"/>
                </a:solidFill>
              </a:rPr>
              <a:t>If teachers have time they can take the students on the tokenizer of open AI to show them how the system gets trained by natural language .: https://platform.openai.com/tokenizer</a:t>
            </a:r>
          </a:p>
          <a:p>
            <a:endParaRPr lang="pt-PT" dirty="0"/>
          </a:p>
        </p:txBody>
      </p:sp>
      <p:sp>
        <p:nvSpPr>
          <p:cNvPr id="4" name="Marcador de Posição do Número do Diapositivo 3">
            <a:extLst>
              <a:ext uri="{FF2B5EF4-FFF2-40B4-BE49-F238E27FC236}">
                <a16:creationId xmlns:a16="http://schemas.microsoft.com/office/drawing/2014/main" id="{8D954281-71B7-E1E5-BFEA-B2E753041C14}"/>
              </a:ext>
            </a:extLst>
          </p:cNvPr>
          <p:cNvSpPr>
            <a:spLocks noGrp="1"/>
          </p:cNvSpPr>
          <p:nvPr>
            <p:ph type="sldNum" sz="quarter" idx="5"/>
          </p:nvPr>
        </p:nvSpPr>
        <p:spPr/>
        <p:txBody>
          <a:bodyPr/>
          <a:lstStyle/>
          <a:p>
            <a:fld id="{0BDB36D6-03F0-493F-83F0-E1D7DCB141C3}" type="slidenum">
              <a:rPr lang="pt-PT" smtClean="0"/>
              <a:t>17</a:t>
            </a:fld>
            <a:endParaRPr lang="pt-PT"/>
          </a:p>
        </p:txBody>
      </p:sp>
    </p:spTree>
    <p:extLst>
      <p:ext uri="{BB962C8B-B14F-4D97-AF65-F5344CB8AC3E}">
        <p14:creationId xmlns:p14="http://schemas.microsoft.com/office/powerpoint/2010/main" val="266329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1. Suggestions to teachers, to elicit students’ recollection and imaginaries as well as ideas for coping and resisting:  role of algorithms ; action is possible because AI Act exists, platforms can be asked to be more transparent…. Remember the competences that are being put in place.</a:t>
            </a:r>
          </a:p>
          <a:p>
            <a:endParaRPr lang="en-US" dirty="0"/>
          </a:p>
        </p:txBody>
      </p:sp>
      <p:sp>
        <p:nvSpPr>
          <p:cNvPr id="4" name="Espace réservé du numéro de diapositive 3"/>
          <p:cNvSpPr>
            <a:spLocks noGrp="1"/>
          </p:cNvSpPr>
          <p:nvPr>
            <p:ph type="sldNum" sz="quarter" idx="5"/>
          </p:nvPr>
        </p:nvSpPr>
        <p:spPr/>
        <p:txBody>
          <a:bodyPr/>
          <a:lstStyle/>
          <a:p>
            <a:fld id="{0BDB36D6-03F0-493F-83F0-E1D7DCB141C3}" type="slidenum">
              <a:rPr lang="pt-PT" smtClean="0"/>
              <a:t>19</a:t>
            </a:fld>
            <a:endParaRPr lang="pt-PT"/>
          </a:p>
        </p:txBody>
      </p:sp>
    </p:spTree>
    <p:extLst>
      <p:ext uri="{BB962C8B-B14F-4D97-AF65-F5344CB8AC3E}">
        <p14:creationId xmlns:p14="http://schemas.microsoft.com/office/powerpoint/2010/main" val="879139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hr-HR" dirty="0"/>
              <a:t>Prije kvizova malo primjera dezinformacija </a:t>
            </a:r>
            <a:endParaRPr lang="en-US" dirty="0"/>
          </a:p>
        </p:txBody>
      </p:sp>
      <p:sp>
        <p:nvSpPr>
          <p:cNvPr id="4" name="Espace réservé du numéro de diapositiv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80940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This example has been localized to French. You can take other examples  or keep the two images in this example and change the text to English.  </a:t>
            </a:r>
          </a:p>
        </p:txBody>
      </p:sp>
      <p:sp>
        <p:nvSpPr>
          <p:cNvPr id="4" name="Espace réservé du numéro de diapositiv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88116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AAA93-A6EA-6826-1AEC-323CED48741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ECAF81B-44DB-2F02-08B7-94220CC0F97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BEA0104-1AD6-A24B-1BC6-9C3A6354AFE2}"/>
              </a:ext>
            </a:extLst>
          </p:cNvPr>
          <p:cNvSpPr>
            <a:spLocks noGrp="1"/>
          </p:cNvSpPr>
          <p:nvPr>
            <p:ph type="body" idx="1"/>
          </p:nvPr>
        </p:nvSpPr>
        <p:spPr/>
        <p:txBody>
          <a:bodyPr/>
          <a:lstStyle/>
          <a:p>
            <a:r>
              <a:rPr lang="en-US" dirty="0"/>
              <a:t>1. Suggestions to teachers, to elicit students’ recollection and imaginaries as well as ideas for coping and resisting:  role of algorithms ; action is possible because AI Act exists, platforms can be asked to be more transparent…. Remember the competences that are being put in place.</a:t>
            </a:r>
          </a:p>
          <a:p>
            <a:endParaRPr lang="en-US" dirty="0"/>
          </a:p>
        </p:txBody>
      </p:sp>
      <p:sp>
        <p:nvSpPr>
          <p:cNvPr id="4" name="Espace réservé du numéro de diapositive 3">
            <a:extLst>
              <a:ext uri="{FF2B5EF4-FFF2-40B4-BE49-F238E27FC236}">
                <a16:creationId xmlns:a16="http://schemas.microsoft.com/office/drawing/2014/main" id="{96E952B1-5A6C-24E8-880F-B721886AAD8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924207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427D9-B95E-91C3-B65C-D12BFEBD4E2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B2E11EC-3992-370A-6021-CE85B05F05F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C61A9C0-A2DD-3C25-9042-8D54CC3D8EFC}"/>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B729B522-FC7B-A4EE-A8EB-B481269B040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04876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For  teachers in the project. this presentation needs to be followed as closely as possible, for comparison perspectives. Also the pre and post test will verify only 10 competences out of the 24, as they overlap both the game and series of quizzes. These competences are : 2  3  10  11  14  15  19  20  21  and 22 </a:t>
            </a:r>
          </a:p>
        </p:txBody>
      </p:sp>
      <p:sp>
        <p:nvSpPr>
          <p:cNvPr id="4" name="Espace réservé du numéro de diapositiv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469616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FE7CE-F6D8-4911-B167-A0BF992C433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DFA43A4-F9DC-571C-C25C-E3E5D79D8EC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F637162-0E7C-DF4C-9136-CA3DCA19C893}"/>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09886A9C-386B-A561-CABF-F274BB2BB6D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552686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Designed to empower students to evaluate critically the information they encounter through algorithmic recommendations, rankings, and generative AI.</a:t>
            </a:r>
          </a:p>
          <a:p>
            <a:r>
              <a:rPr lang="en-US" sz="1200" dirty="0">
                <a:solidFill>
                  <a:srgbClr val="FFFFFF"/>
                </a:solidFill>
              </a:rPr>
              <a:t>2. Set on the alien planet of </a:t>
            </a:r>
            <a:r>
              <a:rPr lang="en-US" sz="1200" dirty="0" err="1">
                <a:solidFill>
                  <a:srgbClr val="FFFFFF"/>
                </a:solidFill>
              </a:rPr>
              <a:t>Eunope</a:t>
            </a:r>
            <a:r>
              <a:rPr lang="en-US" sz="1200" dirty="0">
                <a:solidFill>
                  <a:srgbClr val="FFFFFF"/>
                </a:solidFill>
              </a:rPr>
              <a:t>, the game follows the journey of the protagonist, human, as they help the </a:t>
            </a:r>
            <a:r>
              <a:rPr lang="en-US" sz="1200" dirty="0" err="1">
                <a:solidFill>
                  <a:srgbClr val="FFFFFF"/>
                </a:solidFill>
              </a:rPr>
              <a:t>Eunopeans</a:t>
            </a:r>
            <a:r>
              <a:rPr lang="en-US" sz="1200" dirty="0">
                <a:solidFill>
                  <a:srgbClr val="FFFFFF"/>
                </a:solidFill>
              </a:rPr>
              <a:t> uncover and understand the influence of algorithms and AI in their daily lives.</a:t>
            </a:r>
          </a:p>
          <a:p>
            <a:r>
              <a:rPr lang="en-US" sz="1200" dirty="0">
                <a:solidFill>
                  <a:srgbClr val="FFFFFF"/>
                </a:solidFill>
              </a:rPr>
              <a:t>3. The game’s objective is to uncover the truth behind various </a:t>
            </a:r>
            <a:r>
              <a:rPr lang="en-US" sz="1200" dirty="0" err="1">
                <a:solidFill>
                  <a:srgbClr val="FFFFFF"/>
                </a:solidFill>
              </a:rPr>
              <a:t>rumours</a:t>
            </a:r>
            <a:r>
              <a:rPr lang="en-US" sz="1200" dirty="0">
                <a:solidFill>
                  <a:srgbClr val="FFFFFF"/>
                </a:solidFill>
              </a:rPr>
              <a:t> received by the player while interacting with the aliens. Each </a:t>
            </a:r>
            <a:r>
              <a:rPr lang="en-US" sz="1200" dirty="0" err="1">
                <a:solidFill>
                  <a:srgbClr val="FFFFFF"/>
                </a:solidFill>
              </a:rPr>
              <a:t>rumour</a:t>
            </a:r>
            <a:r>
              <a:rPr lang="en-US" sz="1200" dirty="0">
                <a:solidFill>
                  <a:srgbClr val="FFFFFF"/>
                </a:solidFill>
              </a:rPr>
              <a:t> provides a series of clues that the player must investigate and piece together to reveal the reality.</a:t>
            </a:r>
          </a:p>
          <a:p>
            <a:pPr marL="0" marR="0" lvl="0" indent="0" algn="l" defTabSz="914400" rtl="0" eaLnBrk="1" fontAlgn="auto" latinLnBrk="0" hangingPunct="1">
              <a:lnSpc>
                <a:spcPct val="100000"/>
              </a:lnSpc>
              <a:spcBef>
                <a:spcPts val="0"/>
              </a:spcBef>
              <a:spcAft>
                <a:spcPts val="0"/>
              </a:spcAft>
              <a:buClrTx/>
              <a:buSzTx/>
              <a:buFontTx/>
              <a:buNone/>
              <a:tabLst/>
              <a:defRPr/>
            </a:pPr>
            <a:r>
              <a:rPr lang="pt-PT" dirty="0">
                <a:hlinkClick r:id="rId3"/>
              </a:rPr>
              <a:t>4. </a:t>
            </a:r>
            <a:r>
              <a:rPr lang="en-US" b="0" dirty="0">
                <a:hlinkClick r:id="rId3"/>
              </a:rPr>
              <a:t>GAME SET UP &amp; GUIDELINES HERE</a:t>
            </a:r>
            <a:r>
              <a:rPr lang="en-US" b="0" dirty="0"/>
              <a:t>: </a:t>
            </a:r>
            <a:r>
              <a:rPr lang="pt-PT" dirty="0">
                <a:hlinkClick r:id="rId3"/>
              </a:rPr>
              <a:t>https://docs.google.com/document/d/1BYFXfTv4XusXTu2zOSh5ezHXpzLcO8St/edit?usp=sharing&amp;ouid=106349609074524954985&amp;rtpof=true&amp;sd=true</a:t>
            </a:r>
            <a:endParaRPr lang="pt-PT" dirty="0"/>
          </a:p>
        </p:txBody>
      </p:sp>
      <p:sp>
        <p:nvSpPr>
          <p:cNvPr id="4" name="Marcador de Posição do Número do Diapositivo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65570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For teachers: The activity sheet should make it easier to have all students concentrate. Only the mini-games will be played for the intervention. The students may continue playing the game after the end of the session or at home as soon as it will be available online.</a:t>
            </a:r>
          </a:p>
          <a:p>
            <a:r>
              <a:rPr lang="pt-PT" dirty="0"/>
              <a:t>2. </a:t>
            </a:r>
            <a:r>
              <a:rPr lang="en-US" dirty="0"/>
              <a:t>Engaging students with the video game and minigames:</a:t>
            </a:r>
          </a:p>
          <a:p>
            <a:pPr marR="0" lvl="0" defTabSz="457200" rtl="0" eaLnBrk="1" fontAlgn="auto" latinLnBrk="0" hangingPunct="1">
              <a:spcBef>
                <a:spcPts val="0"/>
              </a:spcBef>
              <a:spcAft>
                <a:spcPts val="0"/>
              </a:spcAft>
              <a:buClrTx/>
              <a:buSzTx/>
              <a:tabLst/>
              <a:defRPr/>
            </a:pPr>
            <a:r>
              <a:rPr kumimoji="0" lang="en-US" b="0" i="0" u="none" strike="noStrike" kern="1200" cap="none" spc="0" normalizeH="0" baseline="0" noProof="0" dirty="0">
                <a:ln>
                  <a:noFill/>
                </a:ln>
                <a:effectLst/>
                <a:uLnTx/>
                <a:uFillTx/>
                <a:latin typeface="Calibri" panose="020F0502020204030204"/>
                <a:ea typeface="+mn-ea"/>
                <a:cs typeface="+mn-cs"/>
              </a:rPr>
              <a:t>- Organize the students by groups of two or three. Give them the activity sheet for the mini-games.  </a:t>
            </a:r>
          </a:p>
          <a:p>
            <a:pPr marL="0" marR="0" lvl="0" indent="0" defTabSz="457200" rtl="0" eaLnBrk="1" fontAlgn="auto" latinLnBrk="0" hangingPunct="1">
              <a:spcBef>
                <a:spcPts val="0"/>
              </a:spcBef>
              <a:spcAft>
                <a:spcPts val="0"/>
              </a:spcAft>
              <a:buClrTx/>
              <a:buSzTx/>
              <a:buNone/>
              <a:tabLst/>
              <a:defRPr/>
            </a:pPr>
            <a:r>
              <a:rPr kumimoji="0" lang="en-US" b="0" i="0" u="none" strike="noStrike" kern="1200" cap="none" spc="0" normalizeH="0" baseline="0" noProof="0" dirty="0">
                <a:ln>
                  <a:noFill/>
                </a:ln>
                <a:effectLst/>
                <a:uLnTx/>
                <a:uFillTx/>
                <a:latin typeface="Calibri" panose="020F0502020204030204"/>
                <a:ea typeface="+mn-ea"/>
                <a:cs typeface="+mn-cs"/>
              </a:rPr>
              <a:t>- Designate a student to record the </a:t>
            </a:r>
            <a:r>
              <a:rPr lang="en-US" dirty="0">
                <a:latin typeface="Calibri" panose="020F0502020204030204"/>
              </a:rPr>
              <a:t>results</a:t>
            </a:r>
            <a:r>
              <a:rPr kumimoji="0" lang="en-US" b="0" i="0" u="none" strike="noStrike" kern="1200" cap="none" spc="0" normalizeH="0" baseline="0" noProof="0" dirty="0">
                <a:ln>
                  <a:noFill/>
                </a:ln>
                <a:effectLst/>
                <a:uLnTx/>
                <a:uFillTx/>
                <a:latin typeface="Calibri" panose="020F0502020204030204"/>
                <a:ea typeface="+mn-ea"/>
                <a:cs typeface="+mn-cs"/>
              </a:rPr>
              <a:t> taken and fill in the activity sheet.</a:t>
            </a:r>
          </a:p>
          <a:p>
            <a:pPr marR="0" lvl="0" defTabSz="457200" rtl="0" eaLnBrk="1" fontAlgn="auto" latinLnBrk="0" hangingPunct="1">
              <a:spcBef>
                <a:spcPts val="0"/>
              </a:spcBef>
              <a:spcAft>
                <a:spcPts val="0"/>
              </a:spcAft>
              <a:buClrTx/>
              <a:buSzTx/>
              <a:tabLst/>
              <a:defRPr/>
            </a:pPr>
            <a:r>
              <a:rPr kumimoji="0" lang="en-US" b="0" i="0" u="none" strike="noStrike" kern="1200" cap="none" spc="0" normalizeH="0" baseline="0" noProof="0" dirty="0">
                <a:ln>
                  <a:noFill/>
                </a:ln>
                <a:effectLst/>
                <a:uLnTx/>
                <a:uFillTx/>
                <a:latin typeface="Calibri" panose="020F0502020204030204"/>
                <a:ea typeface="+mn-ea"/>
                <a:cs typeface="+mn-cs"/>
              </a:rPr>
              <a:t>- Encourage the class to take notes on </a:t>
            </a:r>
            <a:r>
              <a:rPr kumimoji="0" lang="en-US" b="0" i="0" u="none" strike="noStrike" kern="1200" cap="none" spc="0" normalizeH="0" baseline="0" noProof="0" dirty="0" err="1">
                <a:ln>
                  <a:noFill/>
                </a:ln>
                <a:effectLst/>
                <a:uLnTx/>
                <a:uFillTx/>
                <a:latin typeface="Calibri" panose="020F0502020204030204"/>
                <a:ea typeface="+mn-ea"/>
                <a:cs typeface="+mn-cs"/>
              </a:rPr>
              <a:t>i</a:t>
            </a:r>
            <a:r>
              <a:rPr kumimoji="0" lang="en-US" b="0" i="0" u="none" strike="noStrike" kern="1200" cap="none" spc="0" normalizeH="0" baseline="0" noProof="0" dirty="0">
                <a:ln>
                  <a:noFill/>
                </a:ln>
                <a:effectLst/>
                <a:uLnTx/>
                <a:uFillTx/>
                <a:latin typeface="Calibri" panose="020F0502020204030204"/>
                <a:ea typeface="+mn-ea"/>
                <a:cs typeface="+mn-cs"/>
              </a:rPr>
              <a:t>) their understanding of the content; ii) </a:t>
            </a:r>
            <a:r>
              <a:rPr lang="en-US" dirty="0">
                <a:latin typeface="Calibri" panose="020F0502020204030204"/>
              </a:rPr>
              <a:t>t</a:t>
            </a:r>
            <a:r>
              <a:rPr kumimoji="0" lang="en-US" b="0" i="0" u="none" strike="noStrike" kern="1200" cap="none" spc="0" normalizeH="0" baseline="0" noProof="0" dirty="0">
                <a:ln>
                  <a:noFill/>
                </a:ln>
                <a:effectLst/>
                <a:uLnTx/>
                <a:uFillTx/>
                <a:latin typeface="Calibri" panose="020F0502020204030204"/>
                <a:ea typeface="+mn-ea"/>
                <a:cs typeface="+mn-cs"/>
              </a:rPr>
              <a:t>he change in the characters' behaviors in the game.</a:t>
            </a:r>
          </a:p>
          <a:p>
            <a:pPr marR="0" lvl="0" defTabSz="457200" rtl="0" eaLnBrk="1" fontAlgn="auto" latinLnBrk="0" hangingPunct="1">
              <a:spcBef>
                <a:spcPts val="0"/>
              </a:spcBef>
              <a:spcAft>
                <a:spcPts val="0"/>
              </a:spcAft>
              <a:buClrTx/>
              <a:buSzTx/>
              <a:tabLst/>
              <a:defRPr/>
            </a:pPr>
            <a:r>
              <a:rPr kumimoji="0" lang="en-US" b="0" i="0" u="none" strike="noStrike" kern="1200" cap="none" spc="0" normalizeH="0" baseline="0" noProof="0" dirty="0">
                <a:ln>
                  <a:noFill/>
                </a:ln>
                <a:effectLst/>
                <a:uLnTx/>
                <a:uFillTx/>
                <a:latin typeface="Calibri" panose="020F0502020204030204"/>
                <a:ea typeface="+mn-ea"/>
                <a:cs typeface="+mn-cs"/>
              </a:rPr>
              <a:t>3. Organize a short debate with the students that should focus on topics such as:</a:t>
            </a:r>
          </a:p>
          <a:p>
            <a:pPr marL="171450" marR="0" lvl="0" indent="-171450" defTabSz="457200" rtl="0" eaLnBrk="1" fontAlgn="auto" latinLnBrk="0" hangingPunct="1">
              <a:spcBef>
                <a:spcPts val="0"/>
              </a:spcBef>
              <a:spcAft>
                <a:spcPts val="0"/>
              </a:spcAft>
              <a:buClrTx/>
              <a:buSzTx/>
              <a:buFontTx/>
              <a:buChar char="-"/>
              <a:tabLst/>
              <a:defRPr/>
            </a:pPr>
            <a:r>
              <a:rPr kumimoji="0" lang="en-US" b="0" i="0" u="none" strike="noStrike" kern="1200" cap="none" spc="0" normalizeH="0" baseline="0" noProof="0" dirty="0">
                <a:ln>
                  <a:noFill/>
                </a:ln>
                <a:effectLst/>
                <a:uLnTx/>
                <a:uFillTx/>
                <a:latin typeface="Calibri" panose="020F0502020204030204"/>
                <a:ea typeface="+mn-ea"/>
                <a:cs typeface="+mn-cs"/>
              </a:rPr>
              <a:t>What they learned about disinformation, democracy, and citizenship</a:t>
            </a:r>
          </a:p>
          <a:p>
            <a:pPr marL="171450" marR="0" lvl="0" indent="-171450" defTabSz="457200" rtl="0" eaLnBrk="1" fontAlgn="auto" latinLnBrk="0" hangingPunct="1">
              <a:spcBef>
                <a:spcPts val="0"/>
              </a:spcBef>
              <a:spcAft>
                <a:spcPts val="0"/>
              </a:spcAft>
              <a:buClrTx/>
              <a:buSzTx/>
              <a:buFontTx/>
              <a:buChar char="-"/>
              <a:tabLst/>
              <a:defRPr/>
            </a:pPr>
            <a:r>
              <a:rPr kumimoji="0" lang="en-US" b="0" i="0" u="none" strike="noStrike" kern="1200" cap="none" spc="0" normalizeH="0" baseline="0" noProof="0" dirty="0">
                <a:ln>
                  <a:noFill/>
                </a:ln>
                <a:effectLst/>
                <a:uLnTx/>
                <a:uFillTx/>
                <a:latin typeface="Calibri" panose="020F0502020204030204"/>
                <a:ea typeface="+mn-ea"/>
                <a:cs typeface="+mn-cs"/>
              </a:rPr>
              <a:t>Behaviors to observe when interacting online (ethics, safety, AI Act…)</a:t>
            </a:r>
          </a:p>
          <a:p>
            <a:pPr marL="171450" marR="0" lvl="0" indent="-171450" defTabSz="457200" rtl="0" eaLnBrk="1" fontAlgn="auto" latinLnBrk="0" hangingPunct="1">
              <a:spcBef>
                <a:spcPts val="0"/>
              </a:spcBef>
              <a:spcAft>
                <a:spcPts val="0"/>
              </a:spcAft>
              <a:buClrTx/>
              <a:buSzTx/>
              <a:buFontTx/>
              <a:buChar char="-"/>
              <a:tabLst/>
              <a:defRPr/>
            </a:pPr>
            <a:r>
              <a:rPr kumimoji="0" lang="en-US" b="0" i="0" u="none" strike="noStrike" kern="1200" cap="none" spc="0" normalizeH="0" baseline="0" noProof="0" dirty="0">
                <a:ln>
                  <a:noFill/>
                </a:ln>
                <a:effectLst/>
                <a:uLnTx/>
                <a:uFillTx/>
                <a:latin typeface="Calibri" panose="020F0502020204030204"/>
                <a:ea typeface="+mn-ea"/>
                <a:cs typeface="+mn-cs"/>
              </a:rPr>
              <a:t>Actions to take in support of the community</a:t>
            </a:r>
          </a:p>
          <a:p>
            <a:pPr marR="0" lvl="0" defTabSz="457200" rtl="0" eaLnBrk="1" fontAlgn="auto" latinLnBrk="0" hangingPunct="1">
              <a:spcBef>
                <a:spcPts val="0"/>
              </a:spcBef>
              <a:spcAft>
                <a:spcPts val="0"/>
              </a:spcAft>
              <a:buClrTx/>
              <a:buSzTx/>
              <a:tabLst/>
              <a:defRPr/>
            </a:pPr>
            <a:endParaRPr lang="pt-PT" dirty="0"/>
          </a:p>
        </p:txBody>
      </p:sp>
      <p:sp>
        <p:nvSpPr>
          <p:cNvPr id="4" name="Marcador de Posição do Número do Diapositivo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376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For teacher: reassure the students: they will not be graded on this. They are going to be part of a European project called </a:t>
            </a:r>
            <a:r>
              <a:rPr lang="en-US" dirty="0" err="1"/>
              <a:t>Algowatch</a:t>
            </a:r>
            <a:r>
              <a:rPr lang="en-US" dirty="0"/>
              <a:t>. The basic objective is to make them information smart and AI –Savvy! They will be given the results of the whole comparison with their peers in Ireland, France, Croatia and Portugal. </a:t>
            </a:r>
          </a:p>
        </p:txBody>
      </p:sp>
      <p:sp>
        <p:nvSpPr>
          <p:cNvPr id="4" name="Espace réservé du numéro de diapositive 3"/>
          <p:cNvSpPr>
            <a:spLocks noGrp="1"/>
          </p:cNvSpPr>
          <p:nvPr>
            <p:ph type="sldNum" sz="quarter" idx="5"/>
          </p:nvPr>
        </p:nvSpPr>
        <p:spPr/>
        <p:txBody>
          <a:bodyPr/>
          <a:lstStyle/>
          <a:p>
            <a:fld id="{0BDB36D6-03F0-493F-83F0-E1D7DCB141C3}" type="slidenum">
              <a:rPr lang="pt-PT" smtClean="0"/>
              <a:t>4</a:t>
            </a:fld>
            <a:endParaRPr lang="pt-PT"/>
          </a:p>
        </p:txBody>
      </p:sp>
    </p:spTree>
    <p:extLst>
      <p:ext uri="{BB962C8B-B14F-4D97-AF65-F5344CB8AC3E}">
        <p14:creationId xmlns:p14="http://schemas.microsoft.com/office/powerpoint/2010/main" val="1320916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Teacher: this is a short ice-breaker, eye-opener: not more than 10 minutes. If you start your session late, it can be dropped.  Pointers to start the conversation : </a:t>
            </a:r>
            <a:r>
              <a:rPr lang="en-US" sz="1200" dirty="0">
                <a:solidFill>
                  <a:schemeClr val="tx1"/>
                </a:solidFill>
              </a:rPr>
              <a:t> Would the situation put democracy at risk? Who would have the means to resist and how? </a:t>
            </a:r>
          </a:p>
          <a:p>
            <a:endParaRPr lang="en-US" dirty="0"/>
          </a:p>
        </p:txBody>
      </p:sp>
      <p:sp>
        <p:nvSpPr>
          <p:cNvPr id="4" name="Espace réservé du numéro de diapositive 3"/>
          <p:cNvSpPr>
            <a:spLocks noGrp="1"/>
          </p:cNvSpPr>
          <p:nvPr>
            <p:ph type="sldNum" sz="quarter" idx="5"/>
          </p:nvPr>
        </p:nvSpPr>
        <p:spPr/>
        <p:txBody>
          <a:bodyPr/>
          <a:lstStyle/>
          <a:p>
            <a:fld id="{0BDB36D6-03F0-493F-83F0-E1D7DCB141C3}" type="slidenum">
              <a:rPr lang="pt-PT" smtClean="0"/>
              <a:t>5</a:t>
            </a:fld>
            <a:endParaRPr lang="pt-PT"/>
          </a:p>
        </p:txBody>
      </p:sp>
    </p:spTree>
    <p:extLst>
      <p:ext uri="{BB962C8B-B14F-4D97-AF65-F5344CB8AC3E}">
        <p14:creationId xmlns:p14="http://schemas.microsoft.com/office/powerpoint/2010/main" val="650340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For teachers: make sure the students remember words such as reactions, engagement, navigation history, browsing</a:t>
            </a:r>
          </a:p>
          <a:p>
            <a:endParaRPr lang="pt-PT" dirty="0"/>
          </a:p>
        </p:txBody>
      </p:sp>
      <p:sp>
        <p:nvSpPr>
          <p:cNvPr id="4" name="Marcador de Posição do Número do Diapositivo 3"/>
          <p:cNvSpPr>
            <a:spLocks noGrp="1"/>
          </p:cNvSpPr>
          <p:nvPr>
            <p:ph type="sldNum" sz="quarter" idx="5"/>
          </p:nvPr>
        </p:nvSpPr>
        <p:spPr/>
        <p:txBody>
          <a:bodyPr/>
          <a:lstStyle/>
          <a:p>
            <a:fld id="{0BDB36D6-03F0-493F-83F0-E1D7DCB141C3}" type="slidenum">
              <a:rPr lang="pt-PT" smtClean="0"/>
              <a:t>6</a:t>
            </a:fld>
            <a:endParaRPr lang="pt-PT"/>
          </a:p>
        </p:txBody>
      </p:sp>
    </p:spTree>
    <p:extLst>
      <p:ext uri="{BB962C8B-B14F-4D97-AF65-F5344CB8AC3E}">
        <p14:creationId xmlns:p14="http://schemas.microsoft.com/office/powerpoint/2010/main" val="4174282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5"/>
          </p:nvPr>
        </p:nvSpPr>
        <p:spPr/>
        <p:txBody>
          <a:bodyPr/>
          <a:lstStyle/>
          <a:p>
            <a:fld id="{0BDB36D6-03F0-493F-83F0-E1D7DCB141C3}" type="slidenum">
              <a:rPr lang="pt-PT" smtClean="0"/>
              <a:t>8</a:t>
            </a:fld>
            <a:endParaRPr lang="pt-PT"/>
          </a:p>
        </p:txBody>
      </p:sp>
    </p:spTree>
    <p:extLst>
      <p:ext uri="{BB962C8B-B14F-4D97-AF65-F5344CB8AC3E}">
        <p14:creationId xmlns:p14="http://schemas.microsoft.com/office/powerpoint/2010/main" val="220965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5"/>
          </p:nvPr>
        </p:nvSpPr>
        <p:spPr/>
        <p:txBody>
          <a:bodyPr/>
          <a:lstStyle/>
          <a:p>
            <a:fld id="{0BDB36D6-03F0-493F-83F0-E1D7DCB141C3}" type="slidenum">
              <a:rPr lang="pt-PT" smtClean="0"/>
              <a:t>9</a:t>
            </a:fld>
            <a:endParaRPr lang="pt-PT"/>
          </a:p>
        </p:txBody>
      </p:sp>
    </p:spTree>
    <p:extLst>
      <p:ext uri="{BB962C8B-B14F-4D97-AF65-F5344CB8AC3E}">
        <p14:creationId xmlns:p14="http://schemas.microsoft.com/office/powerpoint/2010/main" val="3340808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700DA-8DAA-679C-B3EA-8FE9CA468E3B}"/>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95E7AF52-9B6E-5C75-FE82-8E23A363B53A}"/>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02E9EF67-7BBA-1A63-D04F-1D676BAD4937}"/>
              </a:ext>
            </a:extLst>
          </p:cNvPr>
          <p:cNvSpPr>
            <a:spLocks noGrp="1"/>
          </p:cNvSpPr>
          <p:nvPr>
            <p:ph type="body" idx="1"/>
          </p:nvPr>
        </p:nvSpPr>
        <p:spPr/>
        <p:txBody>
          <a:bodyPr/>
          <a:lstStyle/>
          <a:p>
            <a:r>
              <a:rPr lang="en-US" sz="1200" dirty="0">
                <a:solidFill>
                  <a:srgbClr val="FFFFFF"/>
                </a:solidFill>
              </a:rPr>
              <a:t>1. </a:t>
            </a:r>
            <a:r>
              <a:rPr lang="en-US" dirty="0"/>
              <a:t>For teachers, full definition is here: engagement </a:t>
            </a:r>
            <a:r>
              <a:rPr lang="en-US" sz="1200" dirty="0">
                <a:solidFill>
                  <a:srgbClr val="FFFFFF"/>
                </a:solidFill>
              </a:rPr>
              <a:t>refers to the quality of the connection and interaction that an audience has with a particular content, which can involve emotional investment, </a:t>
            </a:r>
          </a:p>
          <a:p>
            <a:r>
              <a:rPr lang="en-US" sz="1200" dirty="0">
                <a:solidFill>
                  <a:srgbClr val="FFFFFF"/>
                </a:solidFill>
              </a:rPr>
              <a:t>cognitive involvement, and interaction such as comments and shares. For students important to underline the students’ </a:t>
            </a:r>
            <a:r>
              <a:rPr lang="en-US" sz="1200" dirty="0" err="1">
                <a:solidFill>
                  <a:srgbClr val="FFFFFF"/>
                </a:solidFill>
              </a:rPr>
              <a:t>behaviour</a:t>
            </a:r>
            <a:r>
              <a:rPr lang="en-US" sz="1200" dirty="0">
                <a:solidFill>
                  <a:srgbClr val="FFFFFF"/>
                </a:solidFill>
              </a:rPr>
              <a:t> (useful for the game): comments, shares, likes, downloads… (Lim &amp; Chai, 2015)</a:t>
            </a:r>
          </a:p>
          <a:p>
            <a:endParaRPr lang="en-US" sz="1200" dirty="0">
              <a:solidFill>
                <a:schemeClr val="tx1"/>
              </a:solidFill>
            </a:endParaRPr>
          </a:p>
          <a:p>
            <a:pPr algn="r"/>
            <a:r>
              <a:rPr lang="en-US" sz="1200" dirty="0">
                <a:solidFill>
                  <a:schemeClr val="tx1"/>
                </a:solidFill>
              </a:rPr>
              <a:t>(Lim &amp; Chai, 2015)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FFFFFF"/>
              </a:solidFill>
            </a:endParaRPr>
          </a:p>
          <a:p>
            <a:endParaRPr lang="pt-PT" dirty="0"/>
          </a:p>
        </p:txBody>
      </p:sp>
      <p:sp>
        <p:nvSpPr>
          <p:cNvPr id="4" name="Marcador de Posição do Número do Diapositivo 3">
            <a:extLst>
              <a:ext uri="{FF2B5EF4-FFF2-40B4-BE49-F238E27FC236}">
                <a16:creationId xmlns:a16="http://schemas.microsoft.com/office/drawing/2014/main" id="{C6ECF058-639E-040B-3F37-FDDCEC873DAD}"/>
              </a:ext>
            </a:extLst>
          </p:cNvPr>
          <p:cNvSpPr>
            <a:spLocks noGrp="1"/>
          </p:cNvSpPr>
          <p:nvPr>
            <p:ph type="sldNum" sz="quarter" idx="5"/>
          </p:nvPr>
        </p:nvSpPr>
        <p:spPr/>
        <p:txBody>
          <a:bodyPr/>
          <a:lstStyle/>
          <a:p>
            <a:fld id="{0BDB36D6-03F0-493F-83F0-E1D7DCB141C3}" type="slidenum">
              <a:rPr lang="pt-PT" smtClean="0"/>
              <a:t>10</a:t>
            </a:fld>
            <a:endParaRPr lang="pt-PT"/>
          </a:p>
        </p:txBody>
      </p:sp>
    </p:spTree>
    <p:extLst>
      <p:ext uri="{BB962C8B-B14F-4D97-AF65-F5344CB8AC3E}">
        <p14:creationId xmlns:p14="http://schemas.microsoft.com/office/powerpoint/2010/main" val="138953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Google </a:t>
            </a:r>
            <a:r>
              <a:rPr lang="en-US" dirty="0" err="1"/>
              <a:t>koristi</a:t>
            </a:r>
            <a:r>
              <a:rPr lang="en-US" dirty="0"/>
              <a:t> </a:t>
            </a:r>
            <a:r>
              <a:rPr lang="en-US" dirty="0" err="1"/>
              <a:t>strojno</a:t>
            </a:r>
            <a:r>
              <a:rPr lang="en-US" dirty="0"/>
              <a:t> </a:t>
            </a:r>
            <a:r>
              <a:rPr lang="en-US" dirty="0" err="1"/>
              <a:t>učenje</a:t>
            </a:r>
            <a:r>
              <a:rPr lang="en-US" dirty="0"/>
              <a:t> da </a:t>
            </a:r>
            <a:r>
              <a:rPr lang="en-US" dirty="0" err="1"/>
              <a:t>poboljša</a:t>
            </a:r>
            <a:r>
              <a:rPr lang="en-US" dirty="0"/>
              <a:t> </a:t>
            </a:r>
            <a:r>
              <a:rPr lang="en-US" dirty="0" err="1"/>
              <a:t>preciznost</a:t>
            </a:r>
            <a:r>
              <a:rPr lang="en-US" dirty="0"/>
              <a:t> </a:t>
            </a:r>
            <a:r>
              <a:rPr lang="en-US" dirty="0" err="1"/>
              <a:t>rezultata</a:t>
            </a:r>
            <a:r>
              <a:rPr lang="en-US" dirty="0"/>
              <a:t> </a:t>
            </a:r>
            <a:r>
              <a:rPr lang="en-US" dirty="0" err="1"/>
              <a:t>traženja</a:t>
            </a:r>
            <a:r>
              <a:rPr lang="en-US" dirty="0"/>
              <a:t>,</a:t>
            </a:r>
          </a:p>
          <a:p>
            <a:r>
              <a:rPr lang="en-US" dirty="0"/>
              <a:t>– Facebook </a:t>
            </a:r>
            <a:r>
              <a:rPr lang="en-US" dirty="0" err="1"/>
              <a:t>vam</a:t>
            </a:r>
            <a:r>
              <a:rPr lang="en-US" dirty="0"/>
              <a:t> </a:t>
            </a:r>
            <a:r>
              <a:rPr lang="en-US" dirty="0" err="1"/>
              <a:t>prikazuje</a:t>
            </a:r>
            <a:r>
              <a:rPr lang="en-US" dirty="0"/>
              <a:t> </a:t>
            </a:r>
            <a:r>
              <a:rPr lang="en-US" dirty="0" err="1"/>
              <a:t>postove</a:t>
            </a:r>
            <a:r>
              <a:rPr lang="en-US" dirty="0"/>
              <a:t> </a:t>
            </a:r>
            <a:r>
              <a:rPr lang="en-US" dirty="0" err="1"/>
              <a:t>ovisno</a:t>
            </a:r>
            <a:r>
              <a:rPr lang="en-US" dirty="0"/>
              <a:t> o </a:t>
            </a:r>
            <a:r>
              <a:rPr lang="en-US" dirty="0" err="1"/>
              <a:t>vašim</a:t>
            </a:r>
            <a:r>
              <a:rPr lang="en-US" dirty="0"/>
              <a:t> </a:t>
            </a:r>
            <a:r>
              <a:rPr lang="en-US" dirty="0" err="1"/>
              <a:t>interesima</a:t>
            </a:r>
            <a:r>
              <a:rPr lang="en-US" dirty="0"/>
              <a:t> </a:t>
            </a:r>
            <a:r>
              <a:rPr lang="en-US" dirty="0" err="1"/>
              <a:t>i</a:t>
            </a:r>
            <a:r>
              <a:rPr lang="en-US" dirty="0"/>
              <a:t> </a:t>
            </a:r>
            <a:r>
              <a:rPr lang="en-US" dirty="0" err="1"/>
              <a:t>prošlom</a:t>
            </a:r>
            <a:r>
              <a:rPr lang="en-US" dirty="0"/>
              <a:t> </a:t>
            </a:r>
            <a:r>
              <a:rPr lang="en-US" dirty="0" err="1"/>
              <a:t>ponašanju</a:t>
            </a:r>
            <a:r>
              <a:rPr lang="en-US" dirty="0"/>
              <a:t> </a:t>
            </a:r>
            <a:r>
              <a:rPr lang="en-US" dirty="0" err="1"/>
              <a:t>na</a:t>
            </a:r>
            <a:r>
              <a:rPr lang="en-US" dirty="0"/>
              <a:t> </a:t>
            </a:r>
            <a:r>
              <a:rPr lang="en-US" dirty="0" err="1"/>
              <a:t>društvenoj</a:t>
            </a:r>
            <a:r>
              <a:rPr lang="en-US" dirty="0"/>
              <a:t> </a:t>
            </a:r>
            <a:r>
              <a:rPr lang="en-US" dirty="0" err="1"/>
              <a:t>mreži</a:t>
            </a:r>
            <a:r>
              <a:rPr lang="en-US" dirty="0"/>
              <a:t>,</a:t>
            </a:r>
          </a:p>
          <a:p>
            <a:r>
              <a:rPr lang="en-US" dirty="0"/>
              <a:t>– Netflix </a:t>
            </a:r>
            <a:r>
              <a:rPr lang="en-US" dirty="0" err="1"/>
              <a:t>vam</a:t>
            </a:r>
            <a:r>
              <a:rPr lang="en-US" dirty="0"/>
              <a:t> </a:t>
            </a:r>
            <a:r>
              <a:rPr lang="en-US" dirty="0" err="1"/>
              <a:t>daje</a:t>
            </a:r>
            <a:r>
              <a:rPr lang="en-US" dirty="0"/>
              <a:t> </a:t>
            </a:r>
            <a:r>
              <a:rPr lang="en-US" dirty="0" err="1"/>
              <a:t>preporuke</a:t>
            </a:r>
            <a:r>
              <a:rPr lang="en-US" dirty="0"/>
              <a:t> </a:t>
            </a:r>
            <a:r>
              <a:rPr lang="en-US" dirty="0" err="1"/>
              <a:t>koje</a:t>
            </a:r>
            <a:r>
              <a:rPr lang="en-US" dirty="0"/>
              <a:t> </a:t>
            </a:r>
            <a:r>
              <a:rPr lang="en-US" dirty="0" err="1"/>
              <a:t>stvara</a:t>
            </a:r>
            <a:r>
              <a:rPr lang="en-US" dirty="0"/>
              <a:t> </a:t>
            </a:r>
            <a:r>
              <a:rPr lang="en-US" dirty="0" err="1"/>
              <a:t>zahvaljujući</a:t>
            </a:r>
            <a:r>
              <a:rPr lang="en-US" dirty="0"/>
              <a:t> </a:t>
            </a:r>
            <a:r>
              <a:rPr lang="en-US" dirty="0" err="1"/>
              <a:t>strojnom</a:t>
            </a:r>
            <a:r>
              <a:rPr lang="en-US" dirty="0"/>
              <a:t> </a:t>
            </a:r>
            <a:r>
              <a:rPr lang="en-US" dirty="0" err="1"/>
              <a:t>učenju</a:t>
            </a:r>
            <a:r>
              <a:rPr lang="en-US" dirty="0"/>
              <a:t>,</a:t>
            </a:r>
          </a:p>
          <a:p>
            <a:r>
              <a:rPr lang="en-US" dirty="0"/>
              <a:t>– </a:t>
            </a:r>
            <a:r>
              <a:rPr lang="en-US" dirty="0" err="1"/>
              <a:t>samovozeći</a:t>
            </a:r>
            <a:r>
              <a:rPr lang="en-US" dirty="0"/>
              <a:t> </a:t>
            </a:r>
            <a:r>
              <a:rPr lang="en-US" dirty="0" err="1"/>
              <a:t>automobili</a:t>
            </a:r>
            <a:r>
              <a:rPr lang="en-US" dirty="0"/>
              <a:t> prate </a:t>
            </a:r>
            <a:r>
              <a:rPr lang="en-US" dirty="0" err="1"/>
              <a:t>objekte</a:t>
            </a:r>
            <a:r>
              <a:rPr lang="en-US" dirty="0"/>
              <a:t> </a:t>
            </a:r>
            <a:r>
              <a:rPr lang="en-US" dirty="0" err="1"/>
              <a:t>iz</a:t>
            </a:r>
            <a:r>
              <a:rPr lang="en-US" dirty="0"/>
              <a:t> </a:t>
            </a:r>
            <a:r>
              <a:rPr lang="en-US" dirty="0" err="1"/>
              <a:t>okruženja</a:t>
            </a:r>
            <a:r>
              <a:rPr lang="en-US" dirty="0"/>
              <a:t> </a:t>
            </a:r>
            <a:r>
              <a:rPr lang="en-US" dirty="0" err="1"/>
              <a:t>i</a:t>
            </a:r>
            <a:r>
              <a:rPr lang="en-US" dirty="0"/>
              <a:t> </a:t>
            </a:r>
            <a:r>
              <a:rPr lang="en-US" dirty="0" err="1"/>
              <a:t>koriste</a:t>
            </a:r>
            <a:r>
              <a:rPr lang="en-US" dirty="0"/>
              <a:t> </a:t>
            </a:r>
            <a:r>
              <a:rPr lang="en-US" dirty="0" err="1"/>
              <a:t>te</a:t>
            </a:r>
            <a:r>
              <a:rPr lang="en-US" dirty="0"/>
              <a:t> </a:t>
            </a:r>
            <a:r>
              <a:rPr lang="en-US" dirty="0" err="1"/>
              <a:t>podatke</a:t>
            </a:r>
            <a:r>
              <a:rPr lang="en-US" dirty="0"/>
              <a:t> da bi </a:t>
            </a:r>
            <a:r>
              <a:rPr lang="en-US" dirty="0" err="1"/>
              <a:t>poboljšali</a:t>
            </a:r>
            <a:r>
              <a:rPr lang="en-US" dirty="0"/>
              <a:t> </a:t>
            </a:r>
            <a:r>
              <a:rPr lang="en-US" dirty="0" err="1"/>
              <a:t>svoje</a:t>
            </a:r>
            <a:r>
              <a:rPr lang="en-US" dirty="0"/>
              <a:t> </a:t>
            </a:r>
            <a:r>
              <a:rPr lang="en-US" dirty="0" err="1"/>
              <a:t>vozačke</a:t>
            </a:r>
            <a:r>
              <a:rPr lang="en-US" dirty="0"/>
              <a:t> </a:t>
            </a:r>
            <a:r>
              <a:rPr lang="en-US" dirty="0" err="1"/>
              <a:t>sposobnosti</a:t>
            </a:r>
            <a:r>
              <a:rPr lang="en-US" dirty="0"/>
              <a:t>,</a:t>
            </a:r>
          </a:p>
          <a:p>
            <a:r>
              <a:rPr lang="en-US" dirty="0"/>
              <a:t>– </a:t>
            </a:r>
            <a:r>
              <a:rPr lang="en-US" dirty="0" err="1"/>
              <a:t>digitalni</a:t>
            </a:r>
            <a:r>
              <a:rPr lang="en-US" dirty="0"/>
              <a:t> </a:t>
            </a:r>
            <a:r>
              <a:rPr lang="en-US" dirty="0" err="1"/>
              <a:t>pomoćnici</a:t>
            </a:r>
            <a:r>
              <a:rPr lang="en-US" dirty="0"/>
              <a:t> </a:t>
            </a:r>
            <a:r>
              <a:rPr lang="en-US" dirty="0" err="1"/>
              <a:t>koriste</a:t>
            </a:r>
            <a:r>
              <a:rPr lang="en-US" dirty="0"/>
              <a:t> </a:t>
            </a:r>
            <a:r>
              <a:rPr lang="en-US" dirty="0" err="1"/>
              <a:t>strojno</a:t>
            </a:r>
            <a:r>
              <a:rPr lang="en-US" dirty="0"/>
              <a:t> </a:t>
            </a:r>
            <a:r>
              <a:rPr lang="en-US" dirty="0" err="1"/>
              <a:t>učenje</a:t>
            </a:r>
            <a:r>
              <a:rPr lang="en-US" dirty="0"/>
              <a:t> da bi </a:t>
            </a:r>
            <a:r>
              <a:rPr lang="en-US" dirty="0" err="1"/>
              <a:t>unaprijedili</a:t>
            </a:r>
            <a:r>
              <a:rPr lang="en-US" dirty="0"/>
              <a:t> </a:t>
            </a:r>
            <a:r>
              <a:rPr lang="en-US" dirty="0" err="1"/>
              <a:t>tehnologiju</a:t>
            </a:r>
            <a:r>
              <a:rPr lang="en-US" dirty="0"/>
              <a:t> </a:t>
            </a:r>
            <a:r>
              <a:rPr lang="en-US" dirty="0" err="1"/>
              <a:t>prepoznavanja</a:t>
            </a:r>
            <a:r>
              <a:rPr lang="en-US" dirty="0"/>
              <a:t> </a:t>
            </a:r>
            <a:r>
              <a:rPr lang="en-US" dirty="0" err="1"/>
              <a:t>govora</a:t>
            </a:r>
            <a:r>
              <a:rPr lang="en-US" dirty="0"/>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DB36D6-03F0-493F-83F0-E1D7DCB141C3}" type="slidenum">
              <a:rPr kumimoji="0" lang="pt-P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pt-P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66774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t-PT"/>
              <a:t>Clique para editar o estilo de título do Modelo Global</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PT"/>
              <a:t>Clique para editar o estilo de subtítulo do Modelo Global</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e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PT"/>
              <a:t>Clique para editar o estilo de título do Modelo Global</a:t>
            </a:r>
            <a:endParaRPr lang="en-US" dirty="0"/>
          </a:p>
        </p:txBody>
      </p:sp>
      <p:sp>
        <p:nvSpPr>
          <p:cNvPr id="3" name="Content Placeholder 2"/>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t-PT"/>
              <a:t>Clique para editar o estilo de título do Modelo Global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 do texto de Modelo Global</a:t>
            </a:r>
          </a:p>
        </p:txBody>
      </p:sp>
      <p:sp>
        <p:nvSpPr>
          <p:cNvPr id="4" name="Date Placeholder 3"/>
          <p:cNvSpPr>
            <a:spLocks noGrp="1"/>
          </p:cNvSpPr>
          <p:nvPr>
            <p:ph type="dt" sz="half" idx="10"/>
          </p:nvPr>
        </p:nvSpPr>
        <p:spPr/>
        <p:txBody>
          <a:bodyPr/>
          <a:lstStyle/>
          <a:p>
            <a:fld id="{20EBB0C4-6273-4C6E-B9BD-2EDC30F1CD52}" type="datetimeFigureOut">
              <a:rPr lang="en-US" dirty="0"/>
              <a:t>9/12/2025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t-PT"/>
              <a:t>Clique para editar o estilo de título do Modelo Global</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Content Placeholder 3"/>
          <p:cNvSpPr>
            <a:spLocks noGrp="1"/>
          </p:cNvSpPr>
          <p:nvPr>
            <p:ph sz="half" idx="2"/>
          </p:nvPr>
        </p:nvSpPr>
        <p:spPr>
          <a:xfrm>
            <a:off x="1097280" y="2582334"/>
            <a:ext cx="4937760" cy="337820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6" name="Content Placeholder 5"/>
          <p:cNvSpPr>
            <a:spLocks noGrp="1"/>
          </p:cNvSpPr>
          <p:nvPr>
            <p:ph sz="quarter" idx="4"/>
          </p:nvPr>
        </p:nvSpPr>
        <p:spPr>
          <a:xfrm>
            <a:off x="6217920" y="2582334"/>
            <a:ext cx="4937760" cy="337820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9/12/2025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9/12/2025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9/12/2025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t-PT"/>
              <a:t>Clique para editar o estilo de título do Modelo Global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9/12/2025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C9CAD897-D46E-4AD2-BD9B-49DD3E640873}" type="datetimeFigureOut">
              <a:rPr lang="en-US" dirty="0"/>
              <a:t>9/12/2025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9/12/2025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arget="../media/image16.jpeg" Type="http://schemas.openxmlformats.org/officeDocument/2006/relationships/image"/><Relationship Id="rId2" Target="../notesSlides/notesSlide8.xml" Type="http://schemas.openxmlformats.org/officeDocument/2006/relationships/notesSlide"/><Relationship Id="rId1" Target="../slideLayouts/slideLayout2.xml" Type="http://schemas.openxmlformats.org/officeDocument/2006/relationships/slideLayout"/></Relationships>
</file>

<file path=ppt/slides/_rels/slide11.xml.rels><?xml version="1.0" encoding="UTF-8" standalone="yes" ?><Relationships xmlns="http://schemas.openxmlformats.org/package/2006/relationships"><Relationship Id="rId3" Target="../media/image17.jpeg" Type="http://schemas.openxmlformats.org/officeDocument/2006/relationships/image"/><Relationship Id="rId2" Target="../notesSlides/notesSlide9.xml" Type="http://schemas.openxmlformats.org/officeDocument/2006/relationships/notesSlide"/><Relationship Id="rId1" Target="../slideLayouts/slideLayout2.xml" Type="http://schemas.openxmlformats.org/officeDocument/2006/relationships/slideLayout"/></Relationships>
</file>

<file path=ppt/slides/_rels/slide12.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1.svg"/></Relationships>
</file>

<file path=ppt/slides/_rels/slide16.xml.rels><?xml version="1.0" encoding="UTF-8" standalone="yes" ?><Relationships xmlns="http://schemas.openxmlformats.org/package/2006/relationships"><Relationship Id="rId8" Target="../diagrams/drawing4.xml" Type="http://schemas.microsoft.com/office/2007/relationships/diagramDrawing"/><Relationship Id="rId3" Target="../media/image22.jpeg" Type="http://schemas.openxmlformats.org/officeDocument/2006/relationships/image"/><Relationship Id="rId7" Target="../diagrams/colors4.xml" Type="http://schemas.openxmlformats.org/officeDocument/2006/relationships/diagramColors"/><Relationship Id="rId2" Target="../notesSlides/notesSlide13.xml" Type="http://schemas.openxmlformats.org/officeDocument/2006/relationships/notesSlide"/><Relationship Id="rId1" Target="../slideLayouts/slideLayout8.xml" Type="http://schemas.openxmlformats.org/officeDocument/2006/relationships/slideLayout"/><Relationship Id="rId6" Target="../diagrams/quickStyle4.xml" Type="http://schemas.openxmlformats.org/officeDocument/2006/relationships/diagramQuickStyle"/><Relationship Id="rId5" Target="../diagrams/layout4.xml" Type="http://schemas.openxmlformats.org/officeDocument/2006/relationships/diagramLayout"/><Relationship Id="rId4" Target="../diagrams/data4.xml" Type="http://schemas.openxmlformats.org/officeDocument/2006/relationships/diagramData"/></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arget="https://faktograf.hr/2022/12/07/laznim-intervjuom-s-modricem-pokusavaju-dobiti-vase-osobne-podatke-a-mozda-i-novac/" TargetMode="External" Type="http://schemas.openxmlformats.org/officeDocument/2006/relationships/hyperlink"/><Relationship Id="rId2" Target="../notesSlides/notesSlide16.xml" Type="http://schemas.openxmlformats.org/officeDocument/2006/relationships/notesSlide"/><Relationship Id="rId1" Target="../slideLayouts/slideLayout2.xml" Type="http://schemas.openxmlformats.org/officeDocument/2006/relationships/slideLayout"/><Relationship Id="rId4" Target="../media/image25.jpeg" Type="http://schemas.openxmlformats.org/officeDocument/2006/relationships/image"/></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ideo" Target="https://www.youtube.com/embed/FPLHt17ovKI?feature=oembed" TargetMode="External"/><Relationship Id="rId4" Type="http://schemas.openxmlformats.org/officeDocument/2006/relationships/image" Target="../media/image26.jpeg"/></Relationships>
</file>

<file path=ppt/slides/_rels/slide23.xml.rels><?xml version="1.0" encoding="UTF-8" standalone="yes" ?><Relationships xmlns="http://schemas.openxmlformats.org/package/2006/relationships"><Relationship Id="rId3" Target="../media/image27.jpeg" Type="http://schemas.openxmlformats.org/officeDocument/2006/relationships/image"/><Relationship Id="rId2" Target="https://faktograf.hr/2025/01/17/pojavila-se-ai-generirana-izjava-mate-jankovica-kuhar-demantirao-promociju-preparata-za-mrsavljenje/" TargetMode="External" Type="http://schemas.openxmlformats.org/officeDocument/2006/relationships/hyperlink"/><Relationship Id="rId1" Target="../slideLayouts/slideLayout2.xml" Type="http://schemas.openxmlformats.org/officeDocument/2006/relationships/slideLayout"/></Relationships>
</file>

<file path=ppt/slides/_rels/slide24.xml.rels><?xml version="1.0" encoding="UTF-8" standalone="yes" ?><Relationships xmlns="http://schemas.openxmlformats.org/package/2006/relationships"><Relationship Id="rId3" Target="../media/image28.jpeg" Type="http://schemas.openxmlformats.org/officeDocument/2006/relationships/image"/><Relationship Id="rId2" Target="https://algowatch.eu/resources/quizzes/" TargetMode="External" Type="http://schemas.openxmlformats.org/officeDocument/2006/relationships/hyperlink"/><Relationship Id="rId1" Target="../slideLayouts/slideLayout9.xml" Type="http://schemas.openxmlformats.org/officeDocument/2006/relationships/slideLayout"/></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arget="../media/image30.jpeg" Type="http://schemas.openxmlformats.org/officeDocument/2006/relationships/image"/><Relationship Id="rId2" Target="../notesSlides/notesSlide21.xml" Type="http://schemas.openxmlformats.org/officeDocument/2006/relationships/notesSlide"/><Relationship Id="rId1" Target="../slideLayouts/slideLayout9.xml" Type="http://schemas.openxmlformats.org/officeDocument/2006/relationships/slideLayout"/></Relationships>
</file>

<file path=ppt/slides/_rels/slide3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theconversation.com/why-romanias-election-was-annulled-and-what-happens-next-245779"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arget="../media/image13.jpeg" Type="http://schemas.openxmlformats.org/officeDocument/2006/relationships/image"/><Relationship Id="rId2" Target="../notesSlides/notesSlide5.xml" Type="http://schemas.openxmlformats.org/officeDocument/2006/relationships/notesSlide"/><Relationship Id="rId1" Target="../slideLayouts/slideLayout9.xml" Type="http://schemas.openxmlformats.org/officeDocument/2006/relationships/slideLayout"/></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arget="../media/image15.jpeg" Type="http://schemas.openxmlformats.org/officeDocument/2006/relationships/image"/><Relationship Id="rId2" Target="../notesSlides/notesSlide7.xml" Type="http://schemas.openxmlformats.org/officeDocument/2006/relationships/notesSlide"/><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C15F74-D53A-7500-3FFF-31D58DAD8F6E}"/>
              </a:ext>
            </a:extLst>
          </p:cNvPr>
          <p:cNvSpPr>
            <a:spLocks noGrp="1"/>
          </p:cNvSpPr>
          <p:nvPr>
            <p:ph type="ctrTitle"/>
          </p:nvPr>
        </p:nvSpPr>
        <p:spPr>
          <a:xfrm>
            <a:off x="1097280" y="1549614"/>
            <a:ext cx="10058400" cy="2775497"/>
          </a:xfrm>
        </p:spPr>
        <p:txBody>
          <a:bodyPr>
            <a:normAutofit/>
          </a:bodyPr>
          <a:lstStyle/>
          <a:p>
            <a:r>
              <a:rPr lang="hr-HR" dirty="0"/>
              <a:t>Dezinformacije i društveni izazovi </a:t>
            </a:r>
            <a:endParaRPr dirty="0"/>
          </a:p>
        </p:txBody>
      </p:sp>
      <p:sp>
        <p:nvSpPr>
          <p:cNvPr id="3" name="Subtítulo 2">
            <a:extLst>
              <a:ext uri="{FF2B5EF4-FFF2-40B4-BE49-F238E27FC236}">
                <a16:creationId xmlns:a16="http://schemas.microsoft.com/office/drawing/2014/main" id="{87B84AA9-49AC-BD35-5CBA-58DE79048D53}"/>
              </a:ext>
            </a:extLst>
          </p:cNvPr>
          <p:cNvSpPr>
            <a:spLocks noGrp="1"/>
          </p:cNvSpPr>
          <p:nvPr>
            <p:ph type="subTitle" idx="1"/>
          </p:nvPr>
        </p:nvSpPr>
        <p:spPr/>
        <p:txBody>
          <a:bodyPr/>
          <a:lstStyle/>
          <a:p>
            <a:r>
              <a:rPr lang="hr-HR" dirty="0"/>
              <a:t>VERZIJA ZA KORIŠTENJE S UČENICIMA</a:t>
            </a:r>
          </a:p>
          <a:p>
            <a:r>
              <a:rPr dirty="0"/>
              <a:t>2025</a:t>
            </a:r>
          </a:p>
        </p:txBody>
      </p:sp>
      <p:pic>
        <p:nvPicPr>
          <p:cNvPr id="6" name="Imagem 5" descr="Uma imagem com Gráficos, Tipo de letra, design gráfico, captura de ecrã&#10;&#10;Descrição gerada automaticamente">
            <a:extLst>
              <a:ext uri="{FF2B5EF4-FFF2-40B4-BE49-F238E27FC236}">
                <a16:creationId xmlns:a16="http://schemas.microsoft.com/office/drawing/2014/main" id="{5FDF70DC-9B34-41CB-4B92-239B6C6C67BB}"/>
              </a:ext>
            </a:extLst>
          </p:cNvPr>
          <p:cNvPicPr>
            <a:picLocks noChangeAspect="1"/>
          </p:cNvPicPr>
          <p:nvPr/>
        </p:nvPicPr>
        <p:blipFill>
          <a:blip r:embed="rId3"/>
          <a:stretch>
            <a:fillRect/>
          </a:stretch>
        </p:blipFill>
        <p:spPr>
          <a:xfrm>
            <a:off x="1097280" y="436474"/>
            <a:ext cx="3958872" cy="954580"/>
          </a:xfrm>
          <a:prstGeom prst="rect">
            <a:avLst/>
          </a:prstGeom>
        </p:spPr>
      </p:pic>
      <p:sp>
        <p:nvSpPr>
          <p:cNvPr id="7" name="Date Placeholder 3">
            <a:extLst>
              <a:ext uri="{FF2B5EF4-FFF2-40B4-BE49-F238E27FC236}">
                <a16:creationId xmlns:a16="http://schemas.microsoft.com/office/drawing/2014/main" id="{BF034A72-FCA3-5C93-EE9C-AF8C250C5FF3}"/>
              </a:ext>
            </a:extLst>
          </p:cNvPr>
          <p:cNvSpPr>
            <a:spLocks noGrp="1"/>
          </p:cNvSpPr>
          <p:nvPr>
            <p:ph type="dt" sz="half" idx="10"/>
          </p:nvPr>
        </p:nvSpPr>
        <p:spPr>
          <a:xfrm>
            <a:off x="8745855" y="6459785"/>
            <a:ext cx="2472271" cy="365125"/>
          </a:xfrm>
        </p:spPr>
        <p:txBody>
          <a:bodyPr/>
          <a:lstStyle>
            <a:lvl1pPr algn="r">
              <a:defRPr/>
            </a:lvl1pPr>
          </a:lstStyle>
          <a:p>
            <a:endParaRPr dirty="0"/>
          </a:p>
        </p:txBody>
      </p:sp>
      <p:sp>
        <p:nvSpPr>
          <p:cNvPr id="8" name="Footer Placeholder 4">
            <a:extLst>
              <a:ext uri="{FF2B5EF4-FFF2-40B4-BE49-F238E27FC236}">
                <a16:creationId xmlns:a16="http://schemas.microsoft.com/office/drawing/2014/main" id="{0FDCF9DA-ACB1-C98A-C641-E36EAB547305}"/>
              </a:ext>
            </a:extLst>
          </p:cNvPr>
          <p:cNvSpPr>
            <a:spLocks noGrp="1"/>
          </p:cNvSpPr>
          <p:nvPr>
            <p:ph type="ftr" sz="quarter" idx="11"/>
          </p:nvPr>
        </p:nvSpPr>
        <p:spPr>
          <a:xfrm>
            <a:off x="1104910" y="6459785"/>
            <a:ext cx="4822804" cy="365125"/>
          </a:xfrm>
        </p:spPr>
        <p:txBody>
          <a:bodyPr/>
          <a:lstStyle/>
          <a:p>
            <a:r>
              <a:t>ALGOWATCH - Decoding algorithms: media and AI literacy for all</a:t>
            </a:r>
          </a:p>
        </p:txBody>
      </p:sp>
      <p:pic>
        <p:nvPicPr>
          <p:cNvPr id="9" name="Imagem 8">
            <a:extLst>
              <a:ext uri="{FF2B5EF4-FFF2-40B4-BE49-F238E27FC236}">
                <a16:creationId xmlns:a16="http://schemas.microsoft.com/office/drawing/2014/main" id="{37EB8E67-5774-1AC4-082D-CF151F0CAB2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97281" y="5721226"/>
            <a:ext cx="2599586" cy="579999"/>
          </a:xfrm>
          <a:prstGeom prst="rect">
            <a:avLst/>
          </a:prstGeom>
        </p:spPr>
      </p:pic>
    </p:spTree>
    <p:extLst>
      <p:ext uri="{BB962C8B-B14F-4D97-AF65-F5344CB8AC3E}">
        <p14:creationId xmlns:p14="http://schemas.microsoft.com/office/powerpoint/2010/main" val="4232266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08103D-C2EA-F881-9240-42EA70E2EA80}"/>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6C68278F-537F-789A-6DD3-376E5ECACC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639733" y="0"/>
            <a:ext cx="7552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ítulo 1">
            <a:extLst>
              <a:ext uri="{FF2B5EF4-FFF2-40B4-BE49-F238E27FC236}">
                <a16:creationId xmlns:a16="http://schemas.microsoft.com/office/drawing/2014/main" id="{C38A57AE-003E-5FCE-95F4-0F3C7A764942}"/>
              </a:ext>
            </a:extLst>
          </p:cNvPr>
          <p:cNvSpPr>
            <a:spLocks noGrp="1"/>
          </p:cNvSpPr>
          <p:nvPr>
            <p:ph type="title"/>
          </p:nvPr>
        </p:nvSpPr>
        <p:spPr>
          <a:xfrm>
            <a:off x="5124206" y="324922"/>
            <a:ext cx="6339840" cy="1666501"/>
          </a:xfrm>
        </p:spPr>
        <p:txBody>
          <a:bodyPr>
            <a:normAutofit/>
          </a:bodyPr>
          <a:lstStyle/>
          <a:p>
            <a:r>
              <a:rPr lang="hr-HR" dirty="0"/>
              <a:t>Angažman</a:t>
            </a:r>
            <a:endParaRPr dirty="0"/>
          </a:p>
        </p:txBody>
      </p:sp>
      <p:sp>
        <p:nvSpPr>
          <p:cNvPr id="15" name="Rectangle 10">
            <a:extLst>
              <a:ext uri="{FF2B5EF4-FFF2-40B4-BE49-F238E27FC236}">
                <a16:creationId xmlns:a16="http://schemas.microsoft.com/office/drawing/2014/main" id="{951FF44D-6052-7013-D7D9-DF7384C6C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8972"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3" name="Marcador de Posição de Conteúdo 2">
            <a:extLst>
              <a:ext uri="{FF2B5EF4-FFF2-40B4-BE49-F238E27FC236}">
                <a16:creationId xmlns:a16="http://schemas.microsoft.com/office/drawing/2014/main" id="{BD11F0AF-F1E8-CAA3-0F09-1449276FE46A}"/>
              </a:ext>
            </a:extLst>
          </p:cNvPr>
          <p:cNvSpPr>
            <a:spLocks noGrp="1"/>
          </p:cNvSpPr>
          <p:nvPr>
            <p:ph idx="1"/>
          </p:nvPr>
        </p:nvSpPr>
        <p:spPr>
          <a:xfrm>
            <a:off x="5124206" y="2236303"/>
            <a:ext cx="6339840" cy="3475875"/>
          </a:xfrm>
        </p:spPr>
        <p:txBody>
          <a:bodyPr>
            <a:normAutofit/>
          </a:bodyPr>
          <a:lstStyle/>
          <a:p>
            <a:r>
              <a:rPr lang="hr-HR" dirty="0"/>
              <a:t>„Online angažiranost može varirati, ovisno o ponašanju kroz, na primjer, komentare, dijeljenja, oznake 'sviđa mi se' i preuzimanja..."</a:t>
            </a:r>
            <a:endParaRPr dirty="0"/>
          </a:p>
        </p:txBody>
      </p:sp>
      <p:grpSp>
        <p:nvGrpSpPr>
          <p:cNvPr id="6" name="Agrupar 5">
            <a:extLst>
              <a:ext uri="{FF2B5EF4-FFF2-40B4-BE49-F238E27FC236}">
                <a16:creationId xmlns:a16="http://schemas.microsoft.com/office/drawing/2014/main" id="{438ED7E2-B286-8A14-E0FF-712C25D0229B}"/>
              </a:ext>
            </a:extLst>
          </p:cNvPr>
          <p:cNvGrpSpPr/>
          <p:nvPr/>
        </p:nvGrpSpPr>
        <p:grpSpPr>
          <a:xfrm>
            <a:off x="-11289" y="784578"/>
            <a:ext cx="4578972" cy="6073422"/>
            <a:chOff x="-11289" y="784578"/>
            <a:chExt cx="4578972" cy="6073422"/>
          </a:xfrm>
        </p:grpSpPr>
        <p:pic>
          <p:nvPicPr>
            <p:cNvPr id="13" name="Picture 4">
              <a:extLst>
                <a:ext uri="{FF2B5EF4-FFF2-40B4-BE49-F238E27FC236}">
                  <a16:creationId xmlns:a16="http://schemas.microsoft.com/office/drawing/2014/main" id="{948F2E0B-9FC4-667E-9D59-84B54A7D27BF}"/>
                </a:ext>
              </a:extLst>
            </p:cNvPr>
            <p:cNvPicPr>
              <a:picLocks noChangeAspect="1"/>
            </p:cNvPicPr>
            <p:nvPr/>
          </p:nvPicPr>
          <p:blipFill>
            <a:blip r:embed="rId3"/>
            <a:stretch/>
          </p:blipFill>
          <p:spPr>
            <a:xfrm>
              <a:off x="0" y="784578"/>
              <a:ext cx="4567683" cy="5288844"/>
            </a:xfrm>
            <a:prstGeom prst="rect">
              <a:avLst/>
            </a:prstGeom>
          </p:spPr>
        </p:pic>
        <p:sp>
          <p:nvSpPr>
            <p:cNvPr id="4" name="Retângulo 3">
              <a:extLst>
                <a:ext uri="{FF2B5EF4-FFF2-40B4-BE49-F238E27FC236}">
                  <a16:creationId xmlns:a16="http://schemas.microsoft.com/office/drawing/2014/main" id="{DF9DB72E-622D-CC2C-AE7E-2CD12CBFA114}"/>
                </a:ext>
              </a:extLst>
            </p:cNvPr>
            <p:cNvSpPr/>
            <p:nvPr/>
          </p:nvSpPr>
          <p:spPr>
            <a:xfrm>
              <a:off x="-11289" y="6208889"/>
              <a:ext cx="4578972" cy="64911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PT"/>
            </a:p>
          </p:txBody>
        </p:sp>
      </p:grpSp>
    </p:spTree>
    <p:extLst>
      <p:ext uri="{BB962C8B-B14F-4D97-AF65-F5344CB8AC3E}">
        <p14:creationId xmlns:p14="http://schemas.microsoft.com/office/powerpoint/2010/main" val="2708106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4B5441-B922-0C0F-3D38-0B0C7F30CFD3}"/>
            </a:ext>
          </a:extLst>
        </p:cNvPr>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C4F7E42D-8B5A-4FC8-81CD-9E60171F7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C02E195E-3E87-B949-F63D-FA767C130C98}"/>
              </a:ext>
            </a:extLst>
          </p:cNvPr>
          <p:cNvSpPr>
            <a:spLocks noGrp="1"/>
          </p:cNvSpPr>
          <p:nvPr>
            <p:ph type="title"/>
          </p:nvPr>
        </p:nvSpPr>
        <p:spPr>
          <a:xfrm>
            <a:off x="255639" y="516835"/>
            <a:ext cx="3629514" cy="2103875"/>
          </a:xfrm>
        </p:spPr>
        <p:txBody>
          <a:bodyPr>
            <a:normAutofit/>
          </a:bodyPr>
          <a:lstStyle/>
          <a:p>
            <a:r>
              <a:rPr lang="hr-HR" sz="3600" b="1" noProof="0" dirty="0">
                <a:solidFill>
                  <a:srgbClr val="FFFFFF"/>
                </a:solidFill>
              </a:rPr>
              <a:t>Strojno učenje i UI</a:t>
            </a:r>
          </a:p>
        </p:txBody>
      </p:sp>
      <p:sp>
        <p:nvSpPr>
          <p:cNvPr id="3" name="Marcador de Posição de Conteúdo 2">
            <a:extLst>
              <a:ext uri="{FF2B5EF4-FFF2-40B4-BE49-F238E27FC236}">
                <a16:creationId xmlns:a16="http://schemas.microsoft.com/office/drawing/2014/main" id="{1119CAE1-1870-A2DC-2252-4139F0FF3138}"/>
              </a:ext>
            </a:extLst>
          </p:cNvPr>
          <p:cNvSpPr>
            <a:spLocks noGrp="1"/>
          </p:cNvSpPr>
          <p:nvPr>
            <p:ph idx="1"/>
          </p:nvPr>
        </p:nvSpPr>
        <p:spPr>
          <a:xfrm>
            <a:off x="255638" y="3005646"/>
            <a:ext cx="3629513" cy="3335519"/>
          </a:xfrm>
        </p:spPr>
        <p:txBody>
          <a:bodyPr>
            <a:normAutofit/>
          </a:bodyPr>
          <a:lstStyle/>
          <a:p>
            <a:r>
              <a:rPr lang="hr-HR" sz="2800" noProof="0" dirty="0">
                <a:solidFill>
                  <a:srgbClr val="FFFFFF"/>
                </a:solidFill>
              </a:rPr>
              <a:t>Sposobnost računalnog sustava da uči, izdvaja uzorke i mijenja se kao odgovor na nove podatke, bez pomoći čovjeka.</a:t>
            </a:r>
          </a:p>
          <a:p>
            <a:pPr algn="r"/>
            <a:r>
              <a:rPr lang="hr-HR" sz="1500" noProof="0" dirty="0">
                <a:solidFill>
                  <a:srgbClr val="FFFFFF"/>
                </a:solidFill>
              </a:rPr>
              <a:t>(Europska komisija, 2022)</a:t>
            </a:r>
          </a:p>
          <a:p>
            <a:endParaRPr lang="hr-HR" sz="1500" noProof="0" dirty="0">
              <a:solidFill>
                <a:srgbClr val="FFFFFF"/>
              </a:solidFill>
            </a:endParaRPr>
          </a:p>
        </p:txBody>
      </p:sp>
      <p:sp>
        <p:nvSpPr>
          <p:cNvPr id="36" name="Rectangle 35">
            <a:extLst>
              <a:ext uri="{FF2B5EF4-FFF2-40B4-BE49-F238E27FC236}">
                <a16:creationId xmlns:a16="http://schemas.microsoft.com/office/drawing/2014/main" id="{8C04651D-B9F4-4935-A02D-364153FBDF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4" name="Image 3">
            <a:extLst>
              <a:ext uri="{FF2B5EF4-FFF2-40B4-BE49-F238E27FC236}">
                <a16:creationId xmlns:a16="http://schemas.microsoft.com/office/drawing/2014/main" id="{96EBB4E6-F570-8E5C-E5B6-D8CD17EF2CFC}"/>
              </a:ext>
            </a:extLst>
          </p:cNvPr>
          <p:cNvPicPr>
            <a:picLocks noChangeAspect="1"/>
          </p:cNvPicPr>
          <p:nvPr/>
        </p:nvPicPr>
        <p:blipFill>
          <a:blip r:embed="rId3"/>
          <a:stretch>
            <a:fillRect/>
          </a:stretch>
        </p:blipFill>
        <p:spPr>
          <a:xfrm>
            <a:off x="4584741" y="0"/>
            <a:ext cx="7173862" cy="4420258"/>
          </a:xfrm>
          <a:prstGeom prst="rect">
            <a:avLst/>
          </a:prstGeom>
        </p:spPr>
      </p:pic>
      <p:sp>
        <p:nvSpPr>
          <p:cNvPr id="5" name="TextBox 4">
            <a:extLst>
              <a:ext uri="{FF2B5EF4-FFF2-40B4-BE49-F238E27FC236}">
                <a16:creationId xmlns:a16="http://schemas.microsoft.com/office/drawing/2014/main" id="{D0F7DC22-0D5C-924B-2D7D-081912AC6C55}"/>
              </a:ext>
            </a:extLst>
          </p:cNvPr>
          <p:cNvSpPr txBox="1"/>
          <p:nvPr/>
        </p:nvSpPr>
        <p:spPr>
          <a:xfrm>
            <a:off x="4306430" y="5168597"/>
            <a:ext cx="7629931"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2400" b="0" i="0" u="none" strike="noStrike" kern="1200" cap="none" spc="0" normalizeH="0" baseline="0" noProof="0" dirty="0">
                <a:ln>
                  <a:noFill/>
                </a:ln>
                <a:solidFill>
                  <a:srgbClr val="000000"/>
                </a:solidFill>
                <a:effectLst/>
                <a:uLnTx/>
                <a:uFillTx/>
                <a:latin typeface="Calibri" panose="020F0502020204030204"/>
                <a:ea typeface="+mn-ea"/>
                <a:cs typeface="+mn-cs"/>
              </a:rPr>
              <a:t>– Google koristi strojno učenje da poboljša preciznost rezultata traženja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2400" b="0" i="0" u="none" strike="noStrike" kern="1200" cap="none" spc="0" normalizeH="0" baseline="0" noProof="0" dirty="0">
                <a:ln>
                  <a:noFill/>
                </a:ln>
                <a:solidFill>
                  <a:srgbClr val="000000"/>
                </a:solidFill>
                <a:effectLst/>
                <a:uLnTx/>
                <a:uFillTx/>
                <a:latin typeface="Calibri" panose="020F0502020204030204"/>
                <a:ea typeface="+mn-ea"/>
                <a:cs typeface="+mn-cs"/>
              </a:rPr>
              <a:t>– Facebook vam prikazuje postove ovisno o vašim interesima i prošlom ponašanju na društvenoj mreži</a:t>
            </a:r>
          </a:p>
        </p:txBody>
      </p:sp>
    </p:spTree>
    <p:extLst>
      <p:ext uri="{BB962C8B-B14F-4D97-AF65-F5344CB8AC3E}">
        <p14:creationId xmlns:p14="http://schemas.microsoft.com/office/powerpoint/2010/main" val="2703607644"/>
      </p:ext>
    </p:extLst>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a:extLst>
            <a:ext uri="{FF2B5EF4-FFF2-40B4-BE49-F238E27FC236}">
              <a16:creationId xmlns:a16="http://schemas.microsoft.com/office/drawing/2014/main" id="{F18EEABC-2011-1C2C-FC31-34ADA63736B6}"/>
            </a:ext>
          </a:extLst>
        </p:cNvPr>
        <p:cNvGrpSpPr/>
        <p:nvPr/>
      </p:nvGrpSpPr>
      <p:grpSpPr>
        <a:xfrm>
          <a:off x="0" y="0"/>
          <a:ext cx="0" cy="0"/>
          <a:chOff x="0" y="0"/>
          <a:chExt cx="0" cy="0"/>
        </a:xfrm>
      </p:grpSpPr>
      <p:pic>
        <p:nvPicPr>
          <p:cNvPr descr="Robô a pé ao bloquear a olhar para outros robots" id="13" name="Picture 4">
            <a:extLst>
              <a:ext uri="{FF2B5EF4-FFF2-40B4-BE49-F238E27FC236}">
                <a16:creationId xmlns:a16="http://schemas.microsoft.com/office/drawing/2014/main" id="{7018A56E-A5D8-4F38-FD7E-0682470DDF6F}"/>
              </a:ext>
            </a:extLst>
          </p:cNvPr>
          <p:cNvPicPr>
            <a:picLocks noChangeAspect="1"/>
          </p:cNvPicPr>
          <p:nvPr/>
        </p:nvPicPr>
        <p:blipFill>
          <a:blip r:embed="rId3"/>
          <a:srcRect l="381" r="381"/>
          <a:stretch/>
        </p:blipFill>
        <p:spPr>
          <a:xfrm>
            <a:off x="20" y="10"/>
            <a:ext cx="4578952" cy="6857990"/>
          </a:xfrm>
          <a:prstGeom prst="rect">
            <a:avLst/>
          </a:prstGeom>
        </p:spPr>
      </p:pic>
      <p:sp>
        <p:nvSpPr>
          <p:cNvPr id="14" name="Rectangle 8">
            <a:extLst>
              <a:ext uri="{FF2B5EF4-FFF2-40B4-BE49-F238E27FC236}">
                <a16:creationId xmlns:a16="http://schemas.microsoft.com/office/drawing/2014/main" id="{F4A1A35A-0122-C003-040A-B9E9E59557F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4639733" y="0"/>
            <a:ext cx="7552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dirty="0" lang="hr-HR" noProof="0"/>
          </a:p>
        </p:txBody>
      </p:sp>
      <p:sp>
        <p:nvSpPr>
          <p:cNvPr id="2" name="Título 1">
            <a:extLst>
              <a:ext uri="{FF2B5EF4-FFF2-40B4-BE49-F238E27FC236}">
                <a16:creationId xmlns:a16="http://schemas.microsoft.com/office/drawing/2014/main" id="{905BCB11-2FA7-8C8A-3B90-9D27D38AE122}"/>
              </a:ext>
            </a:extLst>
          </p:cNvPr>
          <p:cNvSpPr>
            <a:spLocks noGrp="1"/>
          </p:cNvSpPr>
          <p:nvPr>
            <p:ph type="title"/>
          </p:nvPr>
        </p:nvSpPr>
        <p:spPr>
          <a:xfrm>
            <a:off x="5124206" y="324922"/>
            <a:ext cx="6540256" cy="1666501"/>
          </a:xfrm>
        </p:spPr>
        <p:txBody>
          <a:bodyPr>
            <a:normAutofit/>
          </a:bodyPr>
          <a:lstStyle/>
          <a:p>
            <a:r>
              <a:rPr dirty="0" lang="hr-HR" noProof="0"/>
              <a:t>Alati umjetne inteligencije</a:t>
            </a:r>
          </a:p>
        </p:txBody>
      </p:sp>
      <p:sp>
        <p:nvSpPr>
          <p:cNvPr id="15" name="Rectangle 10">
            <a:extLst>
              <a:ext uri="{FF2B5EF4-FFF2-40B4-BE49-F238E27FC236}">
                <a16:creationId xmlns:a16="http://schemas.microsoft.com/office/drawing/2014/main" id="{5DEFADA5-417D-F521-6E7A-C319FE63C7C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4578972"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dirty="0" lang="hr-HR" noProof="0"/>
          </a:p>
        </p:txBody>
      </p:sp>
      <p:sp>
        <p:nvSpPr>
          <p:cNvPr id="3" name="Marcador de Posição de Conteúdo 2">
            <a:extLst>
              <a:ext uri="{FF2B5EF4-FFF2-40B4-BE49-F238E27FC236}">
                <a16:creationId xmlns:a16="http://schemas.microsoft.com/office/drawing/2014/main" id="{A5BC6618-F4D1-0D22-415C-27541F7BEEB4}"/>
              </a:ext>
            </a:extLst>
          </p:cNvPr>
          <p:cNvSpPr>
            <a:spLocks noGrp="1"/>
          </p:cNvSpPr>
          <p:nvPr>
            <p:ph idx="1"/>
          </p:nvPr>
        </p:nvSpPr>
        <p:spPr>
          <a:xfrm>
            <a:off x="5124206" y="2236304"/>
            <a:ext cx="6339840" cy="4296774"/>
          </a:xfrm>
        </p:spPr>
        <p:txBody>
          <a:bodyPr>
            <a:normAutofit/>
          </a:bodyPr>
          <a:lstStyle/>
          <a:p>
            <a:r>
              <a:rPr dirty="0" lang="hr-HR"/>
              <a:t>UI</a:t>
            </a:r>
            <a:r>
              <a:rPr dirty="0" lang="hr-HR" noProof="0"/>
              <a:t> se odnosi na računalne programe koji nastoje oponašati način na koji ljudi rješavaju probleme, analiziraju podatke, stvaraju, vode razgovore itd.</a:t>
            </a:r>
          </a:p>
          <a:p>
            <a:endParaRPr dirty="0" lang="hr-HR"/>
          </a:p>
          <a:p>
            <a:r>
              <a:rPr dirty="0" lang="hr-HR" noProof="0"/>
              <a:t>Rezultate alata UI ponekad je teško razlikovati od sadržaja koji su stvorili ljudi.</a:t>
            </a:r>
          </a:p>
          <a:p>
            <a:endParaRPr dirty="0" lang="hr-HR" noProof="0"/>
          </a:p>
        </p:txBody>
      </p:sp>
    </p:spTree>
    <p:extLst>
      <p:ext uri="{BB962C8B-B14F-4D97-AF65-F5344CB8AC3E}">
        <p14:creationId xmlns:p14="http://schemas.microsoft.com/office/powerpoint/2010/main" val="4126636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E94FAE-AA65-F1F9-171E-ED364812AA1E}"/>
            </a:ext>
          </a:extLst>
        </p:cNvPr>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C4F7E42D-8B5A-4FC8-81CD-9E60171F7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15FA881A-09A4-2928-65A1-4FD5D2AB66F1}"/>
              </a:ext>
            </a:extLst>
          </p:cNvPr>
          <p:cNvSpPr>
            <a:spLocks noGrp="1"/>
          </p:cNvSpPr>
          <p:nvPr>
            <p:ph type="title"/>
          </p:nvPr>
        </p:nvSpPr>
        <p:spPr>
          <a:xfrm>
            <a:off x="396035" y="355286"/>
            <a:ext cx="3084844" cy="835591"/>
          </a:xfrm>
        </p:spPr>
        <p:txBody>
          <a:bodyPr>
            <a:noAutofit/>
          </a:bodyPr>
          <a:lstStyle/>
          <a:p>
            <a:r>
              <a:rPr lang="hr-HR" sz="2800" b="1" dirty="0">
                <a:solidFill>
                  <a:srgbClr val="FFFFFF"/>
                </a:solidFill>
              </a:rPr>
              <a:t>Generativna umjetna inteligencija (GUI)</a:t>
            </a:r>
            <a:endParaRPr lang="hr-HR" sz="2800" b="1" noProof="0" dirty="0">
              <a:solidFill>
                <a:srgbClr val="FFFFFF"/>
              </a:solidFill>
            </a:endParaRPr>
          </a:p>
        </p:txBody>
      </p:sp>
      <p:sp>
        <p:nvSpPr>
          <p:cNvPr id="3" name="Marcador de Posição de Conteúdo 2">
            <a:extLst>
              <a:ext uri="{FF2B5EF4-FFF2-40B4-BE49-F238E27FC236}">
                <a16:creationId xmlns:a16="http://schemas.microsoft.com/office/drawing/2014/main" id="{5F47E8F0-A623-A52D-157D-892B964B0D0F}"/>
              </a:ext>
            </a:extLst>
          </p:cNvPr>
          <p:cNvSpPr>
            <a:spLocks noGrp="1"/>
          </p:cNvSpPr>
          <p:nvPr>
            <p:ph idx="1"/>
          </p:nvPr>
        </p:nvSpPr>
        <p:spPr>
          <a:xfrm>
            <a:off x="144530" y="1615205"/>
            <a:ext cx="3534787" cy="4056933"/>
          </a:xfrm>
        </p:spPr>
        <p:txBody>
          <a:bodyPr>
            <a:normAutofit fontScale="77500" lnSpcReduction="20000"/>
          </a:bodyPr>
          <a:lstStyle/>
          <a:p>
            <a:r>
              <a:rPr lang="hr-HR" sz="2800" noProof="0" dirty="0">
                <a:solidFill>
                  <a:srgbClr val="FFFFFF"/>
                </a:solidFill>
              </a:rPr>
              <a:t>odnosi se na algoritme koji mogu generirati novi sadržaj (tekst, slike, glazbu, kod itd.) iz velikih baza podataka pomoću kojih je umjetna inteligencija trenirana. Za razliku od većine drugih umjetnih inteligencija koje se koriste za analizu ili podršku odlučivanju, cilj je generativne umjetne inteligencije samostalno generiranje sadržaja, oponašajući ljudski način stvaranja.</a:t>
            </a:r>
          </a:p>
        </p:txBody>
      </p:sp>
      <p:sp>
        <p:nvSpPr>
          <p:cNvPr id="36" name="Rectangle 35">
            <a:extLst>
              <a:ext uri="{FF2B5EF4-FFF2-40B4-BE49-F238E27FC236}">
                <a16:creationId xmlns:a16="http://schemas.microsoft.com/office/drawing/2014/main" id="{8C04651D-B9F4-4935-A02D-364153FBDF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284EBAE8-345F-870F-A70C-50547BAA0476}"/>
              </a:ext>
            </a:extLst>
          </p:cNvPr>
          <p:cNvSpPr txBox="1"/>
          <p:nvPr/>
        </p:nvSpPr>
        <p:spPr>
          <a:xfrm>
            <a:off x="80522" y="5225425"/>
            <a:ext cx="3959549" cy="156966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2400" b="0" i="0" u="none" strike="noStrike" kern="1200" cap="none" spc="0" normalizeH="0" baseline="0" noProof="0" dirty="0">
              <a:ln>
                <a:noFill/>
              </a:ln>
              <a:solidFill>
                <a:prstClr val="white"/>
              </a:solidFill>
              <a:effectLst/>
              <a:uLnTx/>
              <a:uFillTx/>
              <a:latin typeface="Garamond" panose="02020404030301010803" pitchFamily="18"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hr-HR" sz="2400" b="0" i="0" u="none" strike="noStrike" kern="1200" cap="none" spc="0" normalizeH="0" baseline="0" noProof="0" dirty="0">
                <a:ln>
                  <a:noFill/>
                </a:ln>
                <a:solidFill>
                  <a:prstClr val="white"/>
                </a:solidFill>
                <a:effectLst/>
                <a:uLnTx/>
                <a:uFillTx/>
                <a:latin typeface="Calibri" panose="020F0502020204030204"/>
                <a:ea typeface="+mn-ea"/>
                <a:cs typeface="+mn-cs"/>
              </a:rPr>
              <a:t>Rezultate koje nam nude sustavi UI teško je razlikovati od sadržaja koji su stvorili ljudi</a:t>
            </a:r>
          </a:p>
        </p:txBody>
      </p:sp>
      <p:pic>
        <p:nvPicPr>
          <p:cNvPr id="6" name="Picture 5">
            <a:extLst>
              <a:ext uri="{FF2B5EF4-FFF2-40B4-BE49-F238E27FC236}">
                <a16:creationId xmlns:a16="http://schemas.microsoft.com/office/drawing/2014/main" id="{2B731571-D5E2-C6FC-9EC3-F551F3E7ABA8}"/>
              </a:ext>
            </a:extLst>
          </p:cNvPr>
          <p:cNvPicPr>
            <a:picLocks noChangeAspect="1"/>
          </p:cNvPicPr>
          <p:nvPr/>
        </p:nvPicPr>
        <p:blipFill>
          <a:blip r:embed="rId3"/>
          <a:stretch>
            <a:fillRect/>
          </a:stretch>
        </p:blipFill>
        <p:spPr>
          <a:xfrm>
            <a:off x="5222568" y="161469"/>
            <a:ext cx="6963747" cy="6535062"/>
          </a:xfrm>
          <a:prstGeom prst="rect">
            <a:avLst/>
          </a:prstGeom>
        </p:spPr>
      </p:pic>
      <p:sp>
        <p:nvSpPr>
          <p:cNvPr id="8" name="TextBox 7">
            <a:extLst>
              <a:ext uri="{FF2B5EF4-FFF2-40B4-BE49-F238E27FC236}">
                <a16:creationId xmlns:a16="http://schemas.microsoft.com/office/drawing/2014/main" id="{9F113E2D-98E6-CD48-0B73-A07FF5DC5B56}"/>
              </a:ext>
            </a:extLst>
          </p:cNvPr>
          <p:cNvSpPr txBox="1"/>
          <p:nvPr/>
        </p:nvSpPr>
        <p:spPr>
          <a:xfrm>
            <a:off x="5222568" y="748344"/>
            <a:ext cx="2541639" cy="120032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hr-HR" sz="1800" b="0" i="0" u="none" strike="noStrike" kern="1200" cap="none" spc="0" normalizeH="0" baseline="0" noProof="0" dirty="0">
                <a:ln>
                  <a:noFill/>
                </a:ln>
                <a:solidFill>
                  <a:srgbClr val="000000"/>
                </a:solidFill>
                <a:effectLst/>
                <a:uLnTx/>
                <a:uFillTx/>
                <a:latin typeface="Calibri" panose="020F0502020204030204"/>
                <a:ea typeface="+mn-ea"/>
                <a:cs typeface="+mn-cs"/>
              </a:rPr>
              <a:t>Upit: možeš li napisati pjesmu u stilu Dobriše Cesarića o dezinformacijama</a:t>
            </a:r>
          </a:p>
        </p:txBody>
      </p:sp>
    </p:spTree>
    <p:extLst>
      <p:ext uri="{BB962C8B-B14F-4D97-AF65-F5344CB8AC3E}">
        <p14:creationId xmlns:p14="http://schemas.microsoft.com/office/powerpoint/2010/main" val="778445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1AF813-2D2F-4B78-9216-388AF161E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2" name="Rectangle 11">
            <a:extLst>
              <a:ext uri="{FF2B5EF4-FFF2-40B4-BE49-F238E27FC236}">
                <a16:creationId xmlns:a16="http://schemas.microsoft.com/office/drawing/2014/main" id="{C47181D2-95D5-4439-9BDF-14D4FDC7BD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ítulo 1">
            <a:extLst>
              <a:ext uri="{FF2B5EF4-FFF2-40B4-BE49-F238E27FC236}">
                <a16:creationId xmlns:a16="http://schemas.microsoft.com/office/drawing/2014/main" id="{44B0DA43-239B-CF30-D123-C58E4BDE1CC2}"/>
              </a:ext>
            </a:extLst>
          </p:cNvPr>
          <p:cNvSpPr>
            <a:spLocks noGrp="1"/>
          </p:cNvSpPr>
          <p:nvPr>
            <p:ph type="title"/>
          </p:nvPr>
        </p:nvSpPr>
        <p:spPr>
          <a:xfrm>
            <a:off x="1097280" y="286603"/>
            <a:ext cx="10058400" cy="1450757"/>
          </a:xfrm>
        </p:spPr>
        <p:txBody>
          <a:bodyPr>
            <a:normAutofit/>
          </a:bodyPr>
          <a:lstStyle/>
          <a:p>
            <a:r>
              <a:rPr dirty="0"/>
              <a:t>A</a:t>
            </a:r>
            <a:r>
              <a:rPr lang="hr-HR" dirty="0"/>
              <a:t>lati umjetne inteligencije mogu</a:t>
            </a:r>
            <a:r>
              <a:rPr dirty="0"/>
              <a:t>…</a:t>
            </a:r>
          </a:p>
        </p:txBody>
      </p:sp>
      <p:graphicFrame>
        <p:nvGraphicFramePr>
          <p:cNvPr id="5" name="Marcador de Posição de Conteúdo 2">
            <a:extLst>
              <a:ext uri="{FF2B5EF4-FFF2-40B4-BE49-F238E27FC236}">
                <a16:creationId xmlns:a16="http://schemas.microsoft.com/office/drawing/2014/main" id="{A7E3D0C6-84DF-F2D5-E71E-AB86803A2377}"/>
              </a:ext>
            </a:extLst>
          </p:cNvPr>
          <p:cNvGraphicFramePr>
            <a:graphicFrameLocks noGrp="1"/>
          </p:cNvGraphicFramePr>
          <p:nvPr>
            <p:ph idx="1"/>
            <p:extLst>
              <p:ext uri="{D42A27DB-BD31-4B8C-83A1-F6EECF244321}">
                <p14:modId xmlns:p14="http://schemas.microsoft.com/office/powerpoint/2010/main" val="2442926917"/>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7005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3FA414-BDCA-7371-A7F6-FCD6AC240A4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572532A-143A-6517-39D2-5A6712CF0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a:p>
        </p:txBody>
      </p:sp>
      <p:sp>
        <p:nvSpPr>
          <p:cNvPr id="2" name="Título 1">
            <a:extLst>
              <a:ext uri="{FF2B5EF4-FFF2-40B4-BE49-F238E27FC236}">
                <a16:creationId xmlns:a16="http://schemas.microsoft.com/office/drawing/2014/main" id="{8059FFBA-14FD-1F4B-F655-DC96165652AF}"/>
              </a:ext>
            </a:extLst>
          </p:cNvPr>
          <p:cNvSpPr>
            <a:spLocks noGrp="1"/>
          </p:cNvSpPr>
          <p:nvPr>
            <p:ph type="title"/>
          </p:nvPr>
        </p:nvSpPr>
        <p:spPr>
          <a:xfrm>
            <a:off x="6411685" y="634946"/>
            <a:ext cx="5127171" cy="1450757"/>
          </a:xfrm>
        </p:spPr>
        <p:txBody>
          <a:bodyPr>
            <a:normAutofit/>
          </a:bodyPr>
          <a:lstStyle/>
          <a:p>
            <a:r>
              <a:t>Upit</a:t>
            </a:r>
          </a:p>
        </p:txBody>
      </p:sp>
      <p:pic>
        <p:nvPicPr>
          <p:cNvPr id="7" name="Graphic 6" descr="Open Quotation Mark">
            <a:extLst>
              <a:ext uri="{FF2B5EF4-FFF2-40B4-BE49-F238E27FC236}">
                <a16:creationId xmlns:a16="http://schemas.microsoft.com/office/drawing/2014/main" id="{6A21E8DA-3BB1-2186-982D-E5383B1162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5132" y="645106"/>
            <a:ext cx="5247747" cy="5247747"/>
          </a:xfrm>
          <a:prstGeom prst="rect">
            <a:avLst/>
          </a:prstGeom>
        </p:spPr>
      </p:pic>
      <p:cxnSp>
        <p:nvCxnSpPr>
          <p:cNvPr id="12" name="Straight Connector 11">
            <a:extLst>
              <a:ext uri="{FF2B5EF4-FFF2-40B4-BE49-F238E27FC236}">
                <a16:creationId xmlns:a16="http://schemas.microsoft.com/office/drawing/2014/main" id="{EB1477EB-7789-DDB0-4B84-45141E3E8F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11684" y="2086188"/>
            <a:ext cx="474880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Marcador de Posição de Conteúdo 2">
            <a:extLst>
              <a:ext uri="{FF2B5EF4-FFF2-40B4-BE49-F238E27FC236}">
                <a16:creationId xmlns:a16="http://schemas.microsoft.com/office/drawing/2014/main" id="{72EC5317-1A3F-CC42-B5CD-07A76DAC8FFB}"/>
              </a:ext>
            </a:extLst>
          </p:cNvPr>
          <p:cNvSpPr>
            <a:spLocks noGrp="1"/>
          </p:cNvSpPr>
          <p:nvPr>
            <p:ph idx="1"/>
          </p:nvPr>
        </p:nvSpPr>
        <p:spPr>
          <a:xfrm>
            <a:off x="6411684" y="2198914"/>
            <a:ext cx="5127172" cy="3670180"/>
          </a:xfrm>
        </p:spPr>
        <p:txBody>
          <a:bodyPr>
            <a:normAutofit/>
          </a:bodyPr>
          <a:lstStyle/>
          <a:p>
            <a:pPr marL="0" indent="0">
              <a:buNone/>
            </a:pPr>
            <a:r>
              <a:rPr lang="hr-HR" dirty="0"/>
              <a:t>Nacrtaj mi osobu s invaliditetom</a:t>
            </a:r>
            <a:endParaRPr dirty="0"/>
          </a:p>
        </p:txBody>
      </p:sp>
      <p:sp>
        <p:nvSpPr>
          <p:cNvPr id="14" name="Rectangle 13">
            <a:extLst>
              <a:ext uri="{FF2B5EF4-FFF2-40B4-BE49-F238E27FC236}">
                <a16:creationId xmlns:a16="http://schemas.microsoft.com/office/drawing/2014/main" id="{5E8689C0-FBBD-FDA8-47D6-E6A08C50D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6" name="Rectangle 15">
            <a:extLst>
              <a:ext uri="{FF2B5EF4-FFF2-40B4-BE49-F238E27FC236}">
                <a16:creationId xmlns:a16="http://schemas.microsoft.com/office/drawing/2014/main" id="{1A611352-B977-3A14-DE51-C8C089326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Tree>
    <p:extLst>
      <p:ext uri="{BB962C8B-B14F-4D97-AF65-F5344CB8AC3E}">
        <p14:creationId xmlns:p14="http://schemas.microsoft.com/office/powerpoint/2010/main" val="2166584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6">
            <a:extLst>
              <a:ext uri="{FF2B5EF4-FFF2-40B4-BE49-F238E27FC236}">
                <a16:creationId xmlns:a16="http://schemas.microsoft.com/office/drawing/2014/main" id="{EED13FBA-73BF-D4AB-F476-0C0565A97A68}"/>
              </a:ext>
            </a:extLst>
          </p:cNvPr>
          <p:cNvPicPr>
            <a:picLocks noChangeAspect="1"/>
          </p:cNvPicPr>
          <p:nvPr/>
        </p:nvPicPr>
        <p:blipFill>
          <a:blip r:embed="rId3"/>
          <a:stretch>
            <a:fillRect/>
          </a:stretch>
        </p:blipFill>
        <p:spPr>
          <a:xfrm>
            <a:off x="5903748" y="844550"/>
            <a:ext cx="4645976" cy="5168900"/>
          </a:xfrm>
          <a:prstGeom prst="rect">
            <a:avLst/>
          </a:prstGeom>
        </p:spPr>
      </p:pic>
      <p:graphicFrame>
        <p:nvGraphicFramePr>
          <p:cNvPr id="7" name="Marcador de Posição do Texto 3">
            <a:extLst>
              <a:ext uri="{FF2B5EF4-FFF2-40B4-BE49-F238E27FC236}">
                <a16:creationId xmlns:a16="http://schemas.microsoft.com/office/drawing/2014/main" id="{14BCA329-C42F-5A78-58BD-CCB20C946A97}"/>
              </a:ext>
            </a:extLst>
          </p:cNvPr>
          <p:cNvGraphicFramePr/>
          <p:nvPr>
            <p:extLst>
              <p:ext uri="{D42A27DB-BD31-4B8C-83A1-F6EECF244321}">
                <p14:modId xmlns:p14="http://schemas.microsoft.com/office/powerpoint/2010/main" val="3556172711"/>
              </p:ext>
            </p:extLst>
          </p:nvPr>
        </p:nvGraphicFramePr>
        <p:xfrm>
          <a:off x="457200" y="699911"/>
          <a:ext cx="3200400" cy="56052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35773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C6E877-F437-4E0C-2ABE-236BE2191498}"/>
            </a:ext>
          </a:extLst>
        </p:cNvPr>
        <p:cNvGrpSpPr/>
        <p:nvPr/>
      </p:nvGrpSpPr>
      <p:grpSpPr>
        <a:xfrm>
          <a:off x="0" y="0"/>
          <a:ext cx="0" cy="0"/>
          <a:chOff x="0" y="0"/>
          <a:chExt cx="0" cy="0"/>
        </a:xfrm>
      </p:grpSpPr>
      <p:pic>
        <p:nvPicPr>
          <p:cNvPr id="13" name="Picture 4">
            <a:extLst>
              <a:ext uri="{FF2B5EF4-FFF2-40B4-BE49-F238E27FC236}">
                <a16:creationId xmlns:a16="http://schemas.microsoft.com/office/drawing/2014/main" id="{920ECD59-72F6-FBA8-20DD-1FA817DBFEE2}"/>
              </a:ext>
            </a:extLst>
          </p:cNvPr>
          <p:cNvPicPr>
            <a:picLocks noChangeAspect="1"/>
          </p:cNvPicPr>
          <p:nvPr/>
        </p:nvPicPr>
        <p:blipFill>
          <a:blip r:embed="rId3"/>
          <a:srcRect l="1824" r="1824"/>
          <a:stretch/>
        </p:blipFill>
        <p:spPr>
          <a:xfrm>
            <a:off x="20" y="10"/>
            <a:ext cx="4578952" cy="6857990"/>
          </a:xfrm>
          <a:prstGeom prst="rect">
            <a:avLst/>
          </a:prstGeom>
        </p:spPr>
      </p:pic>
      <p:sp>
        <p:nvSpPr>
          <p:cNvPr id="14" name="Rectangle 8">
            <a:extLst>
              <a:ext uri="{FF2B5EF4-FFF2-40B4-BE49-F238E27FC236}">
                <a16:creationId xmlns:a16="http://schemas.microsoft.com/office/drawing/2014/main" id="{F6EC438F-6CE8-3A37-68EC-DB5C298A2C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639733" y="0"/>
            <a:ext cx="7552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noProof="0" dirty="0"/>
          </a:p>
        </p:txBody>
      </p:sp>
      <p:sp>
        <p:nvSpPr>
          <p:cNvPr id="2" name="Título 1">
            <a:extLst>
              <a:ext uri="{FF2B5EF4-FFF2-40B4-BE49-F238E27FC236}">
                <a16:creationId xmlns:a16="http://schemas.microsoft.com/office/drawing/2014/main" id="{8BF97EEF-3405-291B-1AE1-EF80155794DD}"/>
              </a:ext>
            </a:extLst>
          </p:cNvPr>
          <p:cNvSpPr>
            <a:spLocks noGrp="1"/>
          </p:cNvSpPr>
          <p:nvPr>
            <p:ph type="title"/>
          </p:nvPr>
        </p:nvSpPr>
        <p:spPr>
          <a:xfrm>
            <a:off x="5124205" y="324922"/>
            <a:ext cx="6749547" cy="1666501"/>
          </a:xfrm>
        </p:spPr>
        <p:txBody>
          <a:bodyPr>
            <a:normAutofit/>
          </a:bodyPr>
          <a:lstStyle/>
          <a:p>
            <a:r>
              <a:rPr lang="hr-HR" noProof="0" dirty="0"/>
              <a:t>Akt o umjetnoj inteligenciji</a:t>
            </a:r>
          </a:p>
        </p:txBody>
      </p:sp>
      <p:sp>
        <p:nvSpPr>
          <p:cNvPr id="15" name="Rectangle 10">
            <a:extLst>
              <a:ext uri="{FF2B5EF4-FFF2-40B4-BE49-F238E27FC236}">
                <a16:creationId xmlns:a16="http://schemas.microsoft.com/office/drawing/2014/main" id="{C29F8199-2E10-4946-4557-CEF6E5A178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8972"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noProof="0" dirty="0"/>
          </a:p>
        </p:txBody>
      </p:sp>
      <p:sp>
        <p:nvSpPr>
          <p:cNvPr id="3" name="Marcador de Posição de Conteúdo 2">
            <a:extLst>
              <a:ext uri="{FF2B5EF4-FFF2-40B4-BE49-F238E27FC236}">
                <a16:creationId xmlns:a16="http://schemas.microsoft.com/office/drawing/2014/main" id="{1FA6403D-1D7F-79A9-955D-138B7ACD867D}"/>
              </a:ext>
            </a:extLst>
          </p:cNvPr>
          <p:cNvSpPr>
            <a:spLocks noGrp="1"/>
          </p:cNvSpPr>
          <p:nvPr>
            <p:ph idx="1"/>
          </p:nvPr>
        </p:nvSpPr>
        <p:spPr>
          <a:xfrm>
            <a:off x="5124206" y="2236304"/>
            <a:ext cx="6339840" cy="4296774"/>
          </a:xfrm>
        </p:spPr>
        <p:txBody>
          <a:bodyPr>
            <a:normAutofit/>
          </a:bodyPr>
          <a:lstStyle/>
          <a:p>
            <a:endParaRPr lang="hr-HR" noProof="0" dirty="0"/>
          </a:p>
          <a:p>
            <a:pPr>
              <a:buNone/>
            </a:pPr>
            <a:r>
              <a:rPr lang="hr-HR" b="1" noProof="0" dirty="0"/>
              <a:t>Cilj je osigurati da pružatelji alata UI:</a:t>
            </a:r>
            <a:endParaRPr lang="hr-HR" noProof="0" dirty="0"/>
          </a:p>
          <a:p>
            <a:pPr>
              <a:buFont typeface="Arial" panose="020B0604020202020204" pitchFamily="34" charset="0"/>
              <a:buChar char="•"/>
            </a:pPr>
            <a:r>
              <a:rPr lang="hr-HR" noProof="0" dirty="0"/>
              <a:t>poštuju razvrstane razine „rizika”</a:t>
            </a:r>
          </a:p>
          <a:p>
            <a:pPr>
              <a:buFont typeface="Arial" panose="020B0604020202020204" pitchFamily="34" charset="0"/>
              <a:buChar char="•"/>
            </a:pPr>
            <a:r>
              <a:rPr lang="hr-HR" noProof="0" dirty="0"/>
              <a:t>slijede obvezne zahtjeve</a:t>
            </a:r>
          </a:p>
          <a:p>
            <a:pPr>
              <a:buNone/>
            </a:pPr>
            <a:r>
              <a:rPr lang="hr-HR" b="1" noProof="0" dirty="0"/>
              <a:t>Posebna se pozornost posvećuje zaštiti privatnosti podataka korisnika kao i </a:t>
            </a:r>
            <a:r>
              <a:rPr lang="hr-HR" b="1" noProof="0" dirty="0" err="1"/>
              <a:t>deepfake</a:t>
            </a:r>
            <a:r>
              <a:rPr lang="hr-HR" b="1" noProof="0" dirty="0"/>
              <a:t> sadržajima.</a:t>
            </a:r>
            <a:endParaRPr lang="hr-HR" noProof="0" dirty="0"/>
          </a:p>
          <a:p>
            <a:endParaRPr lang="hr-HR" noProof="0" dirty="0"/>
          </a:p>
          <a:p>
            <a:endParaRPr lang="hr-HR" noProof="0" dirty="0"/>
          </a:p>
        </p:txBody>
      </p:sp>
    </p:spTree>
    <p:extLst>
      <p:ext uri="{BB962C8B-B14F-4D97-AF65-F5344CB8AC3E}">
        <p14:creationId xmlns:p14="http://schemas.microsoft.com/office/powerpoint/2010/main" val="990826268"/>
      </p:ext>
    </p:extLst>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a:extLst>
            <a:ext uri="{FF2B5EF4-FFF2-40B4-BE49-F238E27FC236}">
              <a16:creationId xmlns:a16="http://schemas.microsoft.com/office/drawing/2014/main" id="{FF4438A4-4D75-0E1B-32D7-EAA68CB7BE6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5D2D227D-C8A9-89F6-F1C0-585D55522681}"/>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p>
        </p:txBody>
      </p:sp>
      <p:sp>
        <p:nvSpPr>
          <p:cNvPr id="9" name="Rectangle 8">
            <a:extLst>
              <a:ext uri="{FF2B5EF4-FFF2-40B4-BE49-F238E27FC236}">
                <a16:creationId xmlns:a16="http://schemas.microsoft.com/office/drawing/2014/main" id="{66ED3A75-2465-324F-1AC6-ED7B9FBF6B8B}"/>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p>
        </p:txBody>
      </p:sp>
      <p:sp>
        <p:nvSpPr>
          <p:cNvPr id="11" name="Rectangle 10">
            <a:extLst>
              <a:ext uri="{FF2B5EF4-FFF2-40B4-BE49-F238E27FC236}">
                <a16:creationId xmlns:a16="http://schemas.microsoft.com/office/drawing/2014/main" id="{F55D88FA-6B41-D8BF-BA8D-0DAA4158AFEC}"/>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p>
        </p:txBody>
      </p:sp>
      <p:pic>
        <p:nvPicPr>
          <p:cNvPr id="3" name="Slika 2">
            <a:extLst>
              <a:ext uri="{FF2B5EF4-FFF2-40B4-BE49-F238E27FC236}">
                <a16:creationId xmlns:a16="http://schemas.microsoft.com/office/drawing/2014/main" id="{08E4523C-A540-C968-9E7C-0EA0B523592B}"/>
              </a:ext>
            </a:extLst>
          </p:cNvPr>
          <p:cNvPicPr>
            <a:picLocks noChangeAspect="1"/>
          </p:cNvPicPr>
          <p:nvPr/>
        </p:nvPicPr>
        <p:blipFill>
          <a:blip r:embed="rId2"/>
          <a:srcRect b="40" t="123"/>
          <a:stretch>
            <a:fillRect/>
          </a:stretch>
        </p:blipFill>
        <p:spPr>
          <a:xfrm>
            <a:off x="1475378" y="521207"/>
            <a:ext cx="9001475" cy="5815585"/>
          </a:xfrm>
          <a:prstGeom prst="rect">
            <a:avLst/>
          </a:prstGeom>
        </p:spPr>
      </p:pic>
    </p:spTree>
    <p:extLst>
      <p:ext uri="{BB962C8B-B14F-4D97-AF65-F5344CB8AC3E}">
        <p14:creationId xmlns:p14="http://schemas.microsoft.com/office/powerpoint/2010/main" val="1191378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910ED118-1CD4-2275-BAB0-054E00D44045}"/>
            </a:ext>
          </a:extLst>
        </p:cNvPr>
        <p:cNvGrpSpPr/>
        <p:nvPr/>
      </p:nvGrpSpPr>
      <p:grpSpPr>
        <a:xfrm>
          <a:off x="0" y="0"/>
          <a:ext cx="0" cy="0"/>
          <a:chOff x="0" y="0"/>
          <a:chExt cx="0" cy="0"/>
        </a:xfrm>
      </p:grpSpPr>
      <p:sp>
        <p:nvSpPr>
          <p:cNvPr id="19"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0"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cxnSp>
        <p:nvCxnSpPr>
          <p:cNvPr id="2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12">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a:p>
        </p:txBody>
      </p:sp>
      <p:sp>
        <p:nvSpPr>
          <p:cNvPr id="2" name="Título 1">
            <a:extLst>
              <a:ext uri="{FF2B5EF4-FFF2-40B4-BE49-F238E27FC236}">
                <a16:creationId xmlns:a16="http://schemas.microsoft.com/office/drawing/2014/main" id="{5FF52F93-DD9B-4BB6-B5B3-657FB8A19734}"/>
              </a:ext>
            </a:extLst>
          </p:cNvPr>
          <p:cNvSpPr>
            <a:spLocks noGrp="1"/>
          </p:cNvSpPr>
          <p:nvPr>
            <p:ph type="title"/>
          </p:nvPr>
        </p:nvSpPr>
        <p:spPr>
          <a:xfrm>
            <a:off x="4348952" y="643467"/>
            <a:ext cx="7172487" cy="5054008"/>
          </a:xfrm>
        </p:spPr>
        <p:txBody>
          <a:bodyPr vert="horz" lIns="91440" tIns="45720" rIns="91440" bIns="45720" rtlCol="0" anchor="ctr">
            <a:normAutofit/>
          </a:bodyPr>
          <a:lstStyle/>
          <a:p>
            <a:r>
              <a:rPr lang="hr-HR" noProof="0" dirty="0"/>
              <a:t>Što ste novo saznali? </a:t>
            </a:r>
            <a:br>
              <a:rPr lang="hr-HR" noProof="0" dirty="0"/>
            </a:br>
            <a:r>
              <a:rPr lang="hr-HR" noProof="0" dirty="0"/>
              <a:t>Što ste zapamtili?</a:t>
            </a:r>
          </a:p>
        </p:txBody>
      </p:sp>
      <p:cxnSp>
        <p:nvCxnSpPr>
          <p:cNvPr id="23" name="Straight Connector 14">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570271"/>
            <a:ext cx="0" cy="3200400"/>
          </a:xfrm>
          <a:prstGeom prst="line">
            <a:avLst/>
          </a:prstGeom>
          <a:ln w="317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4" name="Rectangle 16">
            <a:extLst>
              <a:ext uri="{FF2B5EF4-FFF2-40B4-BE49-F238E27FC236}">
                <a16:creationId xmlns:a16="http://schemas.microsoft.com/office/drawing/2014/main" id="{A05250E5-90D0-4E41-B9BD-FF661DE540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336792"/>
            <a:ext cx="12188825" cy="521208"/>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Tree>
    <p:extLst>
      <p:ext uri="{BB962C8B-B14F-4D97-AF65-F5344CB8AC3E}">
        <p14:creationId xmlns:p14="http://schemas.microsoft.com/office/powerpoint/2010/main" val="231750270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Posição de Conteúdo 2">
            <a:extLst>
              <a:ext uri="{FF2B5EF4-FFF2-40B4-BE49-F238E27FC236}">
                <a16:creationId xmlns:a16="http://schemas.microsoft.com/office/drawing/2014/main" id="{6823F6C6-374B-4C6A-EEBD-2173D7C5CF0D}"/>
              </a:ext>
            </a:extLst>
          </p:cNvPr>
          <p:cNvGraphicFramePr>
            <a:graphicFrameLocks noGrp="1"/>
          </p:cNvGraphicFramePr>
          <p:nvPr>
            <p:ph idx="1"/>
          </p:nvPr>
        </p:nvGraphicFramePr>
        <p:xfrm>
          <a:off x="643466" y="643467"/>
          <a:ext cx="10900477" cy="3619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036638A9-DFA7-96DB-41CA-5E54C0540EC7}"/>
              </a:ext>
            </a:extLst>
          </p:cNvPr>
          <p:cNvPicPr>
            <a:picLocks noChangeAspect="1"/>
          </p:cNvPicPr>
          <p:nvPr/>
        </p:nvPicPr>
        <p:blipFill>
          <a:blip r:embed="rId8"/>
          <a:stretch>
            <a:fillRect/>
          </a:stretch>
        </p:blipFill>
        <p:spPr>
          <a:xfrm>
            <a:off x="643466" y="5438563"/>
            <a:ext cx="3956647" cy="951058"/>
          </a:xfrm>
          <a:prstGeom prst="rect">
            <a:avLst/>
          </a:prstGeom>
        </p:spPr>
      </p:pic>
    </p:spTree>
    <p:extLst>
      <p:ext uri="{BB962C8B-B14F-4D97-AF65-F5344CB8AC3E}">
        <p14:creationId xmlns:p14="http://schemas.microsoft.com/office/powerpoint/2010/main" val="2053016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95514-6973-C369-E048-F74A4BD5A91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AB9C63F-E9B7-AD69-582E-594F8EDF5DFF}"/>
              </a:ext>
            </a:extLst>
          </p:cNvPr>
          <p:cNvSpPr>
            <a:spLocks noGrp="1"/>
          </p:cNvSpPr>
          <p:nvPr>
            <p:ph type="title"/>
          </p:nvPr>
        </p:nvSpPr>
        <p:spPr/>
        <p:txBody>
          <a:bodyPr/>
          <a:lstStyle/>
          <a:p>
            <a:r>
              <a:t>2. Istraživanje kvizova</a:t>
            </a:r>
          </a:p>
        </p:txBody>
      </p:sp>
      <p:sp>
        <p:nvSpPr>
          <p:cNvPr id="3" name="Marcador de Posição do Texto 2">
            <a:extLst>
              <a:ext uri="{FF2B5EF4-FFF2-40B4-BE49-F238E27FC236}">
                <a16:creationId xmlns:a16="http://schemas.microsoft.com/office/drawing/2014/main" id="{0D4280DB-CC68-966D-AE70-B7D833D76571}"/>
              </a:ext>
            </a:extLst>
          </p:cNvPr>
          <p:cNvSpPr>
            <a:spLocks noGrp="1"/>
          </p:cNvSpPr>
          <p:nvPr>
            <p:ph type="body" idx="1"/>
          </p:nvPr>
        </p:nvSpPr>
        <p:spPr/>
        <p:txBody>
          <a:bodyPr/>
          <a:lstStyle/>
          <a:p>
            <a:r>
              <a:t>Lažne vijesti, dezinformacije, digitalno građanstvo</a:t>
            </a:r>
          </a:p>
        </p:txBody>
      </p:sp>
    </p:spTree>
    <p:extLst>
      <p:ext uri="{BB962C8B-B14F-4D97-AF65-F5344CB8AC3E}">
        <p14:creationId xmlns:p14="http://schemas.microsoft.com/office/powerpoint/2010/main" val="656534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0A31D7-C0BD-5C04-C1A5-A61854E1F001}"/>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C4F7E42D-8B5A-4FC8-81CD-9E60171F7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EC420A37-276D-528D-D9D9-39276E48A027}"/>
              </a:ext>
            </a:extLst>
          </p:cNvPr>
          <p:cNvSpPr>
            <a:spLocks noGrp="1"/>
          </p:cNvSpPr>
          <p:nvPr>
            <p:ph type="title"/>
          </p:nvPr>
        </p:nvSpPr>
        <p:spPr>
          <a:xfrm>
            <a:off x="492371" y="607482"/>
            <a:ext cx="3084844" cy="835591"/>
          </a:xfrm>
        </p:spPr>
        <p:txBody>
          <a:bodyPr>
            <a:normAutofit/>
          </a:bodyPr>
          <a:lstStyle/>
          <a:p>
            <a:r>
              <a:rPr lang="hr-HR" sz="3600" b="1" noProof="0" dirty="0">
                <a:solidFill>
                  <a:srgbClr val="FFFFFF"/>
                </a:solidFill>
              </a:rPr>
              <a:t>Dezinformacije</a:t>
            </a:r>
          </a:p>
        </p:txBody>
      </p:sp>
      <p:sp>
        <p:nvSpPr>
          <p:cNvPr id="3" name="Marcador de Posição de Conteúdo 2">
            <a:extLst>
              <a:ext uri="{FF2B5EF4-FFF2-40B4-BE49-F238E27FC236}">
                <a16:creationId xmlns:a16="http://schemas.microsoft.com/office/drawing/2014/main" id="{6775A3EC-601F-2725-2951-49A21635CF01}"/>
              </a:ext>
            </a:extLst>
          </p:cNvPr>
          <p:cNvSpPr>
            <a:spLocks noGrp="1"/>
          </p:cNvSpPr>
          <p:nvPr>
            <p:ph idx="1"/>
          </p:nvPr>
        </p:nvSpPr>
        <p:spPr>
          <a:xfrm>
            <a:off x="-53272" y="1701306"/>
            <a:ext cx="4050791" cy="3335519"/>
          </a:xfrm>
        </p:spPr>
        <p:txBody>
          <a:bodyPr>
            <a:normAutofit fontScale="25000" lnSpcReduction="20000"/>
          </a:bodyPr>
          <a:lstStyle/>
          <a:p>
            <a:r>
              <a:rPr lang="hr-HR" sz="9600" noProof="0" dirty="0">
                <a:solidFill>
                  <a:srgbClr val="FFFFFF"/>
                </a:solidFill>
              </a:rPr>
              <a:t>Provjerljivo neistinite ili zavaravajuće informacije stvorene, prezentirane i proširene s namjerom stjecanja ekonomske, političke ili neke druge koristi ili radi zavaravanja publike, a koje mogu prouzročiti štetu javnosti. Javna šteta može uključivati narušavanje demokratskih političkih procesa i procesa donošenja odluka kao i štetu po zdravlje, sigurnost ili ekonomsko blagostanje građana. </a:t>
            </a:r>
          </a:p>
          <a:p>
            <a:endParaRPr lang="hr-HR" sz="3500" noProof="0" dirty="0">
              <a:solidFill>
                <a:srgbClr val="FFFFFF"/>
              </a:solidFill>
            </a:endParaRPr>
          </a:p>
          <a:p>
            <a:pPr algn="r"/>
            <a:r>
              <a:rPr lang="hr-HR" sz="8000" noProof="0" dirty="0">
                <a:solidFill>
                  <a:srgbClr val="FFFFFF"/>
                </a:solidFill>
              </a:rPr>
              <a:t>(Europska komisija, 2022</a:t>
            </a:r>
            <a:r>
              <a:rPr lang="hr-HR" sz="6400" noProof="0" dirty="0">
                <a:solidFill>
                  <a:srgbClr val="FFFFFF"/>
                </a:solidFill>
              </a:rPr>
              <a:t>)</a:t>
            </a:r>
          </a:p>
          <a:p>
            <a:endParaRPr lang="hr-HR" sz="1500" noProof="0" dirty="0">
              <a:solidFill>
                <a:srgbClr val="FFFFFF"/>
              </a:solidFill>
            </a:endParaRPr>
          </a:p>
        </p:txBody>
      </p:sp>
      <p:sp>
        <p:nvSpPr>
          <p:cNvPr id="54" name="Rectangle 53">
            <a:extLst>
              <a:ext uri="{FF2B5EF4-FFF2-40B4-BE49-F238E27FC236}">
                <a16:creationId xmlns:a16="http://schemas.microsoft.com/office/drawing/2014/main" id="{8C04651D-B9F4-4935-A02D-364153FBDF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3301BE6-24CA-FACD-0B12-DBAE947F84F5}"/>
              </a:ext>
            </a:extLst>
          </p:cNvPr>
          <p:cNvSpPr txBox="1"/>
          <p:nvPr/>
        </p:nvSpPr>
        <p:spPr>
          <a:xfrm>
            <a:off x="4069570" y="0"/>
            <a:ext cx="7888559"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hlinkClick r:id="rId3"/>
              </a:rPr>
              <a:t>https://faktograf.hr/2022/12/07/laznim-intervjuom-s-modricem-pokusavaju-dobiti-vase-osobne-podatke-a-mozda-i-novac/</a:t>
            </a:r>
            <a:endParaRPr kumimoji="0" lang="hr-HR" sz="1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r-HR" sz="1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25B37844-23CD-F4E9-D9A2-781E4B7C0AC5}"/>
              </a:ext>
            </a:extLst>
          </p:cNvPr>
          <p:cNvPicPr>
            <a:picLocks noChangeAspect="1"/>
          </p:cNvPicPr>
          <p:nvPr/>
        </p:nvPicPr>
        <p:blipFill>
          <a:blip r:embed="rId4"/>
          <a:stretch>
            <a:fillRect/>
          </a:stretch>
        </p:blipFill>
        <p:spPr>
          <a:xfrm>
            <a:off x="4559385" y="607482"/>
            <a:ext cx="7398744" cy="6858000"/>
          </a:xfrm>
          <a:prstGeom prst="rect">
            <a:avLst/>
          </a:prstGeom>
        </p:spPr>
      </p:pic>
    </p:spTree>
    <p:extLst>
      <p:ext uri="{BB962C8B-B14F-4D97-AF65-F5344CB8AC3E}">
        <p14:creationId xmlns:p14="http://schemas.microsoft.com/office/powerpoint/2010/main" val="4216589354"/>
      </p:ext>
    </p:extLst>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a:extLst>
            <a:ext uri="{FF2B5EF4-FFF2-40B4-BE49-F238E27FC236}">
              <a16:creationId xmlns:a16="http://schemas.microsoft.com/office/drawing/2014/main" id="{F602A6B9-C549-CF18-5477-FF89834BA534}"/>
            </a:ext>
          </a:extLst>
        </p:cNvPr>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7EE378F3-9642-471B-8215-AA32884221B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anchor="ctr" rtlCol="0"/>
          <a:lstStyle/>
          <a:p>
            <a:pPr algn="ctr"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sp>
        <p:nvSpPr>
          <p:cNvPr id="61" name="Rectangle 60">
            <a:extLst>
              <a:ext uri="{FF2B5EF4-FFF2-40B4-BE49-F238E27FC236}">
                <a16:creationId xmlns:a16="http://schemas.microsoft.com/office/drawing/2014/main" id="{26405F82-F7FB-4124-AE2B-3D69A007C129}"/>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sp>
        <p:nvSpPr>
          <p:cNvPr id="2" name="Título 1">
            <a:extLst>
              <a:ext uri="{FF2B5EF4-FFF2-40B4-BE49-F238E27FC236}">
                <a16:creationId xmlns:a16="http://schemas.microsoft.com/office/drawing/2014/main" id="{7FB712C2-672B-F3FF-171A-3EEC11939FFD}"/>
              </a:ext>
            </a:extLst>
          </p:cNvPr>
          <p:cNvSpPr>
            <a:spLocks noGrp="1"/>
          </p:cNvSpPr>
          <p:nvPr>
            <p:ph type="title"/>
          </p:nvPr>
        </p:nvSpPr>
        <p:spPr>
          <a:xfrm>
            <a:off x="1183340" y="358599"/>
            <a:ext cx="5977937" cy="1666501"/>
          </a:xfrm>
        </p:spPr>
        <p:txBody>
          <a:bodyPr>
            <a:normAutofit/>
          </a:bodyPr>
          <a:lstStyle/>
          <a:p>
            <a:r>
              <a:rPr b="1" dirty="0" err="1" lang="hr-HR" noProof="0" sz="4000">
                <a:solidFill>
                  <a:srgbClr val="FFFFFF"/>
                </a:solidFill>
              </a:rPr>
              <a:t>Deepfake</a:t>
            </a:r>
            <a:endParaRPr b="1" dirty="0" lang="hr-HR" noProof="0" sz="4000">
              <a:solidFill>
                <a:srgbClr val="FFFFFF"/>
              </a:solidFill>
            </a:endParaRPr>
          </a:p>
        </p:txBody>
      </p:sp>
      <p:sp>
        <p:nvSpPr>
          <p:cNvPr id="3" name="Marcador de Posição de Conteúdo 2">
            <a:extLst>
              <a:ext uri="{FF2B5EF4-FFF2-40B4-BE49-F238E27FC236}">
                <a16:creationId xmlns:a16="http://schemas.microsoft.com/office/drawing/2014/main" id="{4E2F8CD9-E60A-3DF9-46C4-6502113B0C41}"/>
              </a:ext>
            </a:extLst>
          </p:cNvPr>
          <p:cNvSpPr>
            <a:spLocks noGrp="1"/>
          </p:cNvSpPr>
          <p:nvPr>
            <p:ph idx="1"/>
          </p:nvPr>
        </p:nvSpPr>
        <p:spPr>
          <a:xfrm>
            <a:off x="1183340" y="2383698"/>
            <a:ext cx="5977938" cy="3652667"/>
          </a:xfrm>
        </p:spPr>
        <p:txBody>
          <a:bodyPr>
            <a:normAutofit/>
          </a:bodyPr>
          <a:lstStyle/>
          <a:p>
            <a:pPr indent="0" marL="0">
              <a:buNone/>
            </a:pPr>
            <a:r>
              <a:rPr dirty="0" lang="hr-HR" noProof="0" sz="2400">
                <a:solidFill>
                  <a:srgbClr val="FFFFFF"/>
                </a:solidFill>
              </a:rPr>
              <a:t>Slika, video ili audio zapis koji je generirala UI, događaji koji se nisu dogodili, ali ih je često nemoguće razlikovati od stvarnih.</a:t>
            </a:r>
          </a:p>
          <a:p>
            <a:endParaRPr dirty="0" lang="hr-HR" noProof="0" sz="2400">
              <a:solidFill>
                <a:srgbClr val="FFFFFF"/>
              </a:solidFill>
            </a:endParaRPr>
          </a:p>
          <a:p>
            <a:endParaRPr dirty="0" lang="hr-HR" noProof="0" sz="2400">
              <a:solidFill>
                <a:srgbClr val="FFFFFF"/>
              </a:solidFill>
            </a:endParaRPr>
          </a:p>
          <a:p>
            <a:r>
              <a:rPr dirty="0" lang="hr-HR" noProof="0" sz="2400">
                <a:solidFill>
                  <a:srgbClr val="FFFFFF"/>
                </a:solidFill>
              </a:rPr>
              <a:t> (Europska komisija, 2022).</a:t>
            </a:r>
          </a:p>
          <a:p>
            <a:endParaRPr dirty="0" lang="hr-HR" noProof="0" sz="1800">
              <a:solidFill>
                <a:srgbClr val="FFFFFF"/>
              </a:solidFill>
            </a:endParaRPr>
          </a:p>
        </p:txBody>
      </p:sp>
      <p:sp>
        <p:nvSpPr>
          <p:cNvPr id="63" name="Rectangle 62">
            <a:extLst>
              <a:ext uri="{FF2B5EF4-FFF2-40B4-BE49-F238E27FC236}">
                <a16:creationId xmlns:a16="http://schemas.microsoft.com/office/drawing/2014/main" id="{AAAE29FD-C3A6-46E4-BF94-132A4C4EE2E0}"/>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pic>
        <p:nvPicPr>
          <p:cNvPr id="5" name="Online Media 4" title="Deepfake">
            <a:hlinkClick action="ppaction://media" r:id=""/>
            <a:extLst>
              <a:ext uri="{FF2B5EF4-FFF2-40B4-BE49-F238E27FC236}">
                <a16:creationId xmlns:a16="http://schemas.microsoft.com/office/drawing/2014/main" id="{204AD7C7-961C-4EDE-6BF0-24311929C647}"/>
              </a:ext>
            </a:extLst>
          </p:cNvPr>
          <p:cNvPicPr>
            <a:picLocks noChangeAspect="1" noRot="1"/>
          </p:cNvPicPr>
          <p:nvPr>
            <a:videoFile r:link="rId1"/>
          </p:nvPr>
        </p:nvPicPr>
        <p:blipFill>
          <a:blip r:embed="rId4"/>
          <a:srcRect l="82" r="149"/>
          <a:stretch/>
        </p:blipFill>
        <p:spPr>
          <a:xfrm>
            <a:off x="8133525" y="714147"/>
            <a:ext cx="3531166" cy="4759852"/>
          </a:xfrm>
          <a:prstGeom prst="rect">
            <a:avLst/>
          </a:prstGeom>
        </p:spPr>
      </p:pic>
    </p:spTree>
    <p:extLst>
      <p:ext uri="{BB962C8B-B14F-4D97-AF65-F5344CB8AC3E}">
        <p14:creationId xmlns:p14="http://schemas.microsoft.com/office/powerpoint/2010/main" val="14731343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mediacall" presetID="1" presetSubtype="0">
                                  <p:stCondLst>
                                    <p:cond delay="0"/>
                                  </p:stCondLst>
                                  <p:childTnLst>
                                    <p:cmd cmd="playFrom(0.0)" type="call">
                                      <p:cBhvr>
                                        <p:cTn dur="1" fill="hold" id="6"/>
                                        <p:tgtEl>
                                          <p:spTgt spid="5"/>
                                        </p:tgtEl>
                                      </p:cBhvr>
                                    </p:cmd>
                                  </p:childTnLst>
                                </p:cTn>
                              </p:par>
                            </p:childTnLst>
                          </p:cTn>
                        </p:par>
                      </p:childTnLst>
                    </p:cTn>
                  </p:par>
                </p:childTnLst>
              </p:cTn>
              <p:prevCondLst>
                <p:cond delay="0" evt="onPrev">
                  <p:tgtEl>
                    <p:sldTgt/>
                  </p:tgtEl>
                </p:cond>
              </p:prevCondLst>
              <p:nextCondLst>
                <p:cond delay="0" evt="onNext">
                  <p:tgtEl>
                    <p:sldTgt/>
                  </p:tgtEl>
                </p:cond>
              </p:nextCondLst>
            </p:seq>
            <p:video>
              <p:cMediaNode vol="80000">
                <p:cTn display="0" fill="hold" id="7">
                  <p:stCondLst>
                    <p:cond delay="indefinite"/>
                  </p:stCondLst>
                </p:cTn>
                <p:tgtEl>
                  <p:spTgt spid="5"/>
                </p:tgtEl>
              </p:cMediaNode>
            </p:video>
            <p:seq concurrent="1" nextAc="seek">
              <p:cTn evtFilter="cancelBubble" fill="hold" id="8" nodeType="interactiveSeq" restart="whenNotActive">
                <p:stCondLst>
                  <p:cond delay="0" evt="onClick">
                    <p:tgtEl>
                      <p:spTgt spid="5"/>
                    </p:tgtEl>
                  </p:cond>
                </p:stCondLst>
                <p:endSync delay="0" evt="end">
                  <p:rtn val="all"/>
                </p:endSync>
                <p:childTnLst>
                  <p:par>
                    <p:cTn fill="hold" id="9">
                      <p:stCondLst>
                        <p:cond delay="0"/>
                      </p:stCondLst>
                      <p:childTnLst>
                        <p:par>
                          <p:cTn fill="hold" id="10">
                            <p:stCondLst>
                              <p:cond delay="0"/>
                            </p:stCondLst>
                            <p:childTnLst>
                              <p:par>
                                <p:cTn fill="hold" id="11" nodeType="clickEffect" presetClass="mediacall" presetID="2" presetSubtype="0">
                                  <p:stCondLst>
                                    <p:cond delay="0"/>
                                  </p:stCondLst>
                                  <p:childTnLst>
                                    <p:cmd cmd="togglePause" type="call">
                                      <p:cBhvr>
                                        <p:cTn dur="1" fill="hold" id="12"/>
                                        <p:tgtEl>
                                          <p:spTgt spid="5"/>
                                        </p:tgtEl>
                                      </p:cBhvr>
                                    </p:cmd>
                                  </p:childTnLst>
                                </p:cTn>
                              </p:par>
                            </p:childTnLst>
                          </p:cTn>
                        </p:par>
                      </p:childTnLst>
                    </p:cTn>
                  </p:par>
                </p:childTnLst>
              </p:cTn>
              <p:nextCondLst>
                <p:cond delay="0" evt="onClick">
                  <p:tgtEl>
                    <p:spTgt spid="5"/>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F80652-485E-6E77-4EFA-30D0E2209C46}"/>
              </a:ext>
            </a:extLst>
          </p:cNvPr>
          <p:cNvSpPr>
            <a:spLocks noGrp="1"/>
          </p:cNvSpPr>
          <p:nvPr>
            <p:ph idx="1"/>
          </p:nvPr>
        </p:nvSpPr>
        <p:spPr>
          <a:xfrm>
            <a:off x="1104900" y="1909234"/>
            <a:ext cx="4055926" cy="4023360"/>
          </a:xfrm>
        </p:spPr>
        <p:txBody>
          <a:bodyPr/>
          <a:lstStyle/>
          <a:p>
            <a:r>
              <a:rPr lang="en-US" dirty="0">
                <a:hlinkClick r:id="rId2"/>
              </a:rPr>
              <a:t>https://faktograf.hr/2025/01/17/pojavila-se-ai-generirana-izjava-mate-jankovica-kuhar-demantirao-promociju-preparata-za-mrsavljenje/</a:t>
            </a:r>
            <a:endParaRPr lang="hr-HR" dirty="0"/>
          </a:p>
          <a:p>
            <a:endParaRPr lang="en-US" dirty="0"/>
          </a:p>
        </p:txBody>
      </p:sp>
      <p:pic>
        <p:nvPicPr>
          <p:cNvPr id="5" name="Picture 4">
            <a:extLst>
              <a:ext uri="{FF2B5EF4-FFF2-40B4-BE49-F238E27FC236}">
                <a16:creationId xmlns:a16="http://schemas.microsoft.com/office/drawing/2014/main" id="{F41CBD5B-3D7D-C4D1-E622-94C3806C6F72}"/>
              </a:ext>
            </a:extLst>
          </p:cNvPr>
          <p:cNvPicPr>
            <a:picLocks noChangeAspect="1"/>
          </p:cNvPicPr>
          <p:nvPr/>
        </p:nvPicPr>
        <p:blipFill>
          <a:blip r:embed="rId3"/>
          <a:stretch>
            <a:fillRect/>
          </a:stretch>
        </p:blipFill>
        <p:spPr>
          <a:xfrm>
            <a:off x="5160826" y="0"/>
            <a:ext cx="6726373" cy="6155697"/>
          </a:xfrm>
          <a:prstGeom prst="rect">
            <a:avLst/>
          </a:prstGeom>
        </p:spPr>
      </p:pic>
    </p:spTree>
    <p:extLst>
      <p:ext uri="{BB962C8B-B14F-4D97-AF65-F5344CB8AC3E}">
        <p14:creationId xmlns:p14="http://schemas.microsoft.com/office/powerpoint/2010/main" val="2608830252"/>
      </p:ext>
    </p:extLst>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sp>
        <p:nvSpPr>
          <p:cNvPr id="13" name="Rectangle 12">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cxnSp>
        <p:nvCxnSpPr>
          <p:cNvPr id="15" name="Straight Connector 14">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descr="Uma imagem com texto, captura de ecrã, Website, Publicidade online&#10;&#10;Descrição gerada automaticamente" id="6" name="Marcador de Posição de Conteúdo 4">
            <a:hlinkClick r:id="rId2"/>
            <a:extLst>
              <a:ext uri="{FF2B5EF4-FFF2-40B4-BE49-F238E27FC236}">
                <a16:creationId xmlns:a16="http://schemas.microsoft.com/office/drawing/2014/main" id="{ADD8C5F2-88FB-1100-A06F-471FE7085956}"/>
              </a:ext>
            </a:extLst>
          </p:cNvPr>
          <p:cNvPicPr>
            <a:picLocks noChangeAspect="1"/>
          </p:cNvPicPr>
          <p:nvPr/>
        </p:nvPicPr>
        <p:blipFill>
          <a:blip r:embed="rId3"/>
          <a:srcRect b="123" t="63"/>
          <a:stretch/>
        </p:blipFill>
        <p:spPr>
          <a:xfrm>
            <a:off x="-32" y="10"/>
            <a:ext cx="12192031" cy="4915066"/>
          </a:xfrm>
          <a:prstGeom prst="rect">
            <a:avLst/>
          </a:prstGeom>
        </p:spPr>
      </p:pic>
      <p:sp>
        <p:nvSpPr>
          <p:cNvPr id="17" name="Rectangle 16">
            <a:extLst>
              <a:ext uri="{FF2B5EF4-FFF2-40B4-BE49-F238E27FC236}">
                <a16:creationId xmlns:a16="http://schemas.microsoft.com/office/drawing/2014/main" id="{B76D919A-FC3E-4B4E-BAF0-ED6CFB8DC4A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sp>
        <p:nvSpPr>
          <p:cNvPr id="2" name="Título 1">
            <a:extLst>
              <a:ext uri="{FF2B5EF4-FFF2-40B4-BE49-F238E27FC236}">
                <a16:creationId xmlns:a16="http://schemas.microsoft.com/office/drawing/2014/main" id="{8DC99CCC-A98A-73D1-DFEF-CCCB2731540A}"/>
              </a:ext>
            </a:extLst>
          </p:cNvPr>
          <p:cNvSpPr>
            <a:spLocks noGrp="1"/>
          </p:cNvSpPr>
          <p:nvPr>
            <p:ph type="title"/>
          </p:nvPr>
        </p:nvSpPr>
        <p:spPr>
          <a:xfrm>
            <a:off x="1065197" y="5120640"/>
            <a:ext cx="10058400" cy="822960"/>
          </a:xfrm>
        </p:spPr>
        <p:txBody>
          <a:bodyPr anchor="b" bIns="45720" lIns="91440" rIns="91440" rtlCol="0" tIns="45720" vert="horz">
            <a:normAutofit/>
          </a:bodyPr>
          <a:lstStyle/>
          <a:p>
            <a:r>
              <a:rPr dirty="0" lang="hr-HR" noProof="0"/>
              <a:t>Igranje kvizova</a:t>
            </a:r>
          </a:p>
        </p:txBody>
      </p:sp>
      <p:sp>
        <p:nvSpPr>
          <p:cNvPr id="19" name="Rectangle 18">
            <a:extLst>
              <a:ext uri="{FF2B5EF4-FFF2-40B4-BE49-F238E27FC236}">
                <a16:creationId xmlns:a16="http://schemas.microsoft.com/office/drawing/2014/main" id="{8F66ACBD-1C82-4782-AA7C-05504DD7DE77}"/>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dirty="0" i="0" kern="1200" kumimoji="0" lang="hr-HR" noProof="0" normalizeH="0" spc="0" strike="noStrike" sz="1800" u="none">
              <a:ln>
                <a:noFill/>
              </a:ln>
              <a:solidFill>
                <a:prstClr val="white"/>
              </a:solidFill>
              <a:effectLst/>
              <a:uLnTx/>
              <a:uFillTx/>
              <a:latin panose="020F0502020204030204" typeface="Calibri"/>
              <a:ea typeface="+mn-ea"/>
              <a:cs typeface="+mn-cs"/>
            </a:endParaRPr>
          </a:p>
        </p:txBody>
      </p:sp>
      <p:sp>
        <p:nvSpPr>
          <p:cNvPr id="4" name="Marcador de Posição do Texto 3">
            <a:extLst>
              <a:ext uri="{FF2B5EF4-FFF2-40B4-BE49-F238E27FC236}">
                <a16:creationId xmlns:a16="http://schemas.microsoft.com/office/drawing/2014/main" id="{DFFC4D37-4EB2-7AE1-1C5D-5428C73F779B}"/>
              </a:ext>
            </a:extLst>
          </p:cNvPr>
          <p:cNvSpPr>
            <a:spLocks noGrp="1"/>
          </p:cNvSpPr>
          <p:nvPr>
            <p:ph idx="2" sz="half" type="body"/>
          </p:nvPr>
        </p:nvSpPr>
        <p:spPr/>
        <p:txBody>
          <a:bodyPr>
            <a:normAutofit fontScale="92500" lnSpcReduction="10000"/>
          </a:bodyPr>
          <a:lstStyle/>
          <a:p>
            <a:endParaRPr dirty="0" lang="hr-HR" noProof="0">
              <a:highlight>
                <a:srgbClr val="FF0000"/>
              </a:highlight>
            </a:endParaRPr>
          </a:p>
          <a:p>
            <a:r>
              <a:rPr dirty="0" lang="hr-HR" noProof="0"/>
              <a:t>Cijeli sadržaj (predložene aktivnosti, popis kompetencija, točni odgovori, povratne informacije za točne i netočne odgovore) dostupan je ovdje. </a:t>
            </a:r>
            <a:r>
              <a:rPr dirty="0" lang="hr-HR" noProof="0">
                <a:hlinkClick r:id="rId2"/>
              </a:rPr>
              <a:t>https://algowatch.eu/resources/quizzes/</a:t>
            </a:r>
            <a:r>
              <a:rPr dirty="0" lang="hr-HR" noProof="0"/>
              <a:t> </a:t>
            </a:r>
          </a:p>
        </p:txBody>
      </p:sp>
    </p:spTree>
    <p:extLst>
      <p:ext uri="{BB962C8B-B14F-4D97-AF65-F5344CB8AC3E}">
        <p14:creationId xmlns:p14="http://schemas.microsoft.com/office/powerpoint/2010/main" val="2381672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C3D94A7D-9770-4BC1-9EB5-7E1138B9B5FD}"/>
            </a:ext>
          </a:extLst>
        </p:cNvPr>
        <p:cNvGrpSpPr/>
        <p:nvPr/>
      </p:nvGrpSpPr>
      <p:grpSpPr>
        <a:xfrm>
          <a:off x="0" y="0"/>
          <a:ext cx="0" cy="0"/>
          <a:chOff x="0" y="0"/>
          <a:chExt cx="0" cy="0"/>
        </a:xfrm>
      </p:grpSpPr>
      <p:sp>
        <p:nvSpPr>
          <p:cNvPr id="19" name="Rectangle 6">
            <a:extLst>
              <a:ext uri="{FF2B5EF4-FFF2-40B4-BE49-F238E27FC236}">
                <a16:creationId xmlns:a16="http://schemas.microsoft.com/office/drawing/2014/main" id="{FD394F8B-FC1C-52C0-95A6-2D85C67B2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8">
            <a:extLst>
              <a:ext uri="{FF2B5EF4-FFF2-40B4-BE49-F238E27FC236}">
                <a16:creationId xmlns:a16="http://schemas.microsoft.com/office/drawing/2014/main" id="{4D4FAEEA-9CD3-D0AF-AE9E-15B54CD6E0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1" name="Straight Connector 10">
            <a:extLst>
              <a:ext uri="{FF2B5EF4-FFF2-40B4-BE49-F238E27FC236}">
                <a16:creationId xmlns:a16="http://schemas.microsoft.com/office/drawing/2014/main" id="{D6AAB921-BEC2-2142-FCBA-AE237CFF360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12">
            <a:extLst>
              <a:ext uri="{FF2B5EF4-FFF2-40B4-BE49-F238E27FC236}">
                <a16:creationId xmlns:a16="http://schemas.microsoft.com/office/drawing/2014/main" id="{30331301-B6F0-139B-AF61-A066FF305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EAA82088-D39A-1D77-9A7A-09C289C0DEF1}"/>
              </a:ext>
            </a:extLst>
          </p:cNvPr>
          <p:cNvSpPr>
            <a:spLocks noGrp="1"/>
          </p:cNvSpPr>
          <p:nvPr>
            <p:ph type="title"/>
          </p:nvPr>
        </p:nvSpPr>
        <p:spPr>
          <a:xfrm>
            <a:off x="4348952" y="643467"/>
            <a:ext cx="7172487" cy="5054008"/>
          </a:xfrm>
        </p:spPr>
        <p:txBody>
          <a:bodyPr vert="horz" lIns="91440" tIns="45720" rIns="91440" bIns="45720" rtlCol="0" anchor="ctr">
            <a:normAutofit/>
          </a:bodyPr>
          <a:lstStyle/>
          <a:p>
            <a:r>
              <a:rPr lang="hr-HR" noProof="0" dirty="0"/>
              <a:t>Što ste novo saznali? </a:t>
            </a:r>
            <a:br>
              <a:rPr lang="hr-HR" noProof="0" dirty="0"/>
            </a:br>
            <a:r>
              <a:rPr lang="hr-HR" noProof="0" dirty="0"/>
              <a:t>Što ste zapamtili?</a:t>
            </a:r>
          </a:p>
        </p:txBody>
      </p:sp>
      <p:cxnSp>
        <p:nvCxnSpPr>
          <p:cNvPr id="23" name="Straight Connector 14">
            <a:extLst>
              <a:ext uri="{FF2B5EF4-FFF2-40B4-BE49-F238E27FC236}">
                <a16:creationId xmlns:a16="http://schemas.microsoft.com/office/drawing/2014/main" id="{DD9910EA-377E-8B7B-3C20-D0BE572071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570271"/>
            <a:ext cx="0" cy="3200400"/>
          </a:xfrm>
          <a:prstGeom prst="line">
            <a:avLst/>
          </a:prstGeom>
          <a:ln w="317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4" name="Rectangle 16">
            <a:extLst>
              <a:ext uri="{FF2B5EF4-FFF2-40B4-BE49-F238E27FC236}">
                <a16:creationId xmlns:a16="http://schemas.microsoft.com/office/drawing/2014/main" id="{D36877C1-C220-3800-142F-793E79BF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336792"/>
            <a:ext cx="12188825" cy="521208"/>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8664337"/>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endParaRPr/>
          </a:p>
        </p:txBody>
      </p:sp>
      <p:sp>
        <p:nvSpPr>
          <p:cNvPr id="27" name="Rectangle 26">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ítulo 1">
            <a:extLst>
              <a:ext uri="{FF2B5EF4-FFF2-40B4-BE49-F238E27FC236}">
                <a16:creationId xmlns:a16="http://schemas.microsoft.com/office/drawing/2014/main" id="{AF12F460-9558-DEE7-E703-863FA7643FBF}"/>
              </a:ext>
            </a:extLst>
          </p:cNvPr>
          <p:cNvSpPr>
            <a:spLocks noGrp="1"/>
          </p:cNvSpPr>
          <p:nvPr>
            <p:ph type="title"/>
          </p:nvPr>
        </p:nvSpPr>
        <p:spPr>
          <a:xfrm>
            <a:off x="492370" y="516835"/>
            <a:ext cx="3084844" cy="5772840"/>
          </a:xfrm>
        </p:spPr>
        <p:txBody>
          <a:bodyPr anchor="ctr">
            <a:normAutofit/>
          </a:bodyPr>
          <a:lstStyle/>
          <a:p>
            <a:r>
              <a:rPr lang="hr-HR" sz="3600" dirty="0"/>
              <a:t>Zašto dezinformacije djeluju</a:t>
            </a:r>
            <a:r>
              <a:rPr sz="3600" dirty="0"/>
              <a:t> (I/2)</a:t>
            </a:r>
          </a:p>
        </p:txBody>
      </p:sp>
      <p:sp>
        <p:nvSpPr>
          <p:cNvPr id="29" name="Rectangle 28">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aphicFrame>
        <p:nvGraphicFramePr>
          <p:cNvPr id="21" name="Marcador de Posição de Conteúdo 2">
            <a:extLst>
              <a:ext uri="{FF2B5EF4-FFF2-40B4-BE49-F238E27FC236}">
                <a16:creationId xmlns:a16="http://schemas.microsoft.com/office/drawing/2014/main" id="{28E1C8C8-0812-9092-3CA5-2C0DB96A6045}"/>
              </a:ext>
            </a:extLst>
          </p:cNvPr>
          <p:cNvGraphicFramePr>
            <a:graphicFrameLocks noGrp="1"/>
          </p:cNvGraphicFramePr>
          <p:nvPr>
            <p:ph idx="1"/>
            <p:extLst>
              <p:ext uri="{D42A27DB-BD31-4B8C-83A1-F6EECF244321}">
                <p14:modId xmlns:p14="http://schemas.microsoft.com/office/powerpoint/2010/main" val="399849778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1139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3B070D-045D-2066-F95C-83E29316378F}"/>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endParaRPr/>
          </a:p>
        </p:txBody>
      </p:sp>
      <p:sp>
        <p:nvSpPr>
          <p:cNvPr id="27" name="Rectangle 26">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ítulo 1">
            <a:extLst>
              <a:ext uri="{FF2B5EF4-FFF2-40B4-BE49-F238E27FC236}">
                <a16:creationId xmlns:a16="http://schemas.microsoft.com/office/drawing/2014/main" id="{FB40B1A3-6B73-AA69-44C0-FE1B8A620524}"/>
              </a:ext>
            </a:extLst>
          </p:cNvPr>
          <p:cNvSpPr>
            <a:spLocks noGrp="1"/>
          </p:cNvSpPr>
          <p:nvPr>
            <p:ph type="title"/>
          </p:nvPr>
        </p:nvSpPr>
        <p:spPr>
          <a:xfrm>
            <a:off x="492370" y="516835"/>
            <a:ext cx="3084844" cy="5772840"/>
          </a:xfrm>
        </p:spPr>
        <p:txBody>
          <a:bodyPr anchor="ctr">
            <a:normAutofit/>
          </a:bodyPr>
          <a:lstStyle/>
          <a:p>
            <a:r>
              <a:rPr kumimoji="0" lang="hr-HR" sz="36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Zašto dezinformacije djeluju (I/2)</a:t>
            </a:r>
            <a:endParaRPr dirty="0"/>
          </a:p>
        </p:txBody>
      </p:sp>
      <p:sp>
        <p:nvSpPr>
          <p:cNvPr id="29" name="Rectangle 28">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graphicFrame>
        <p:nvGraphicFramePr>
          <p:cNvPr id="21" name="Marcador de Posição de Conteúdo 2">
            <a:extLst>
              <a:ext uri="{FF2B5EF4-FFF2-40B4-BE49-F238E27FC236}">
                <a16:creationId xmlns:a16="http://schemas.microsoft.com/office/drawing/2014/main" id="{20E5D426-B3FF-59B0-0274-B6119C0851C5}"/>
              </a:ext>
            </a:extLst>
          </p:cNvPr>
          <p:cNvGraphicFramePr>
            <a:graphicFrameLocks noGrp="1"/>
          </p:cNvGraphicFramePr>
          <p:nvPr>
            <p:ph idx="1"/>
            <p:extLst>
              <p:ext uri="{D42A27DB-BD31-4B8C-83A1-F6EECF244321}">
                <p14:modId xmlns:p14="http://schemas.microsoft.com/office/powerpoint/2010/main" val="3583697144"/>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6972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0BC5F-B1CF-334A-E9A6-DB4575E0D6D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BA4C96-6A8B-8908-75A4-A24194BC3EA1}"/>
              </a:ext>
            </a:extLst>
          </p:cNvPr>
          <p:cNvSpPr>
            <a:spLocks noGrp="1"/>
          </p:cNvSpPr>
          <p:nvPr>
            <p:ph type="title"/>
          </p:nvPr>
        </p:nvSpPr>
        <p:spPr/>
        <p:txBody>
          <a:bodyPr/>
          <a:lstStyle/>
          <a:p>
            <a:r>
              <a:rPr dirty="0"/>
              <a:t>3. </a:t>
            </a:r>
            <a:r>
              <a:rPr lang="hr-HR" dirty="0"/>
              <a:t>Videoigra </a:t>
            </a:r>
            <a:br>
              <a:rPr lang="hr-HR" dirty="0"/>
            </a:br>
            <a:r>
              <a:rPr dirty="0" err="1"/>
              <a:t>Eunop</a:t>
            </a:r>
            <a:r>
              <a:rPr lang="hr-HR" dirty="0" err="1"/>
              <a:t>ia</a:t>
            </a:r>
            <a:r>
              <a:rPr lang="hr-HR" dirty="0"/>
              <a:t>: Misija UI</a:t>
            </a:r>
            <a:endParaRPr dirty="0"/>
          </a:p>
        </p:txBody>
      </p:sp>
      <p:sp>
        <p:nvSpPr>
          <p:cNvPr id="3" name="Marcador de Posição do Texto 2">
            <a:extLst>
              <a:ext uri="{FF2B5EF4-FFF2-40B4-BE49-F238E27FC236}">
                <a16:creationId xmlns:a16="http://schemas.microsoft.com/office/drawing/2014/main" id="{0BDAC8AA-A24A-FB4D-9561-7246FD2250B8}"/>
              </a:ext>
            </a:extLst>
          </p:cNvPr>
          <p:cNvSpPr>
            <a:spLocks noGrp="1"/>
          </p:cNvSpPr>
          <p:nvPr>
            <p:ph type="body" idx="1"/>
          </p:nvPr>
        </p:nvSpPr>
        <p:spPr/>
        <p:txBody>
          <a:bodyPr>
            <a:normAutofit/>
          </a:bodyPr>
          <a:lstStyle/>
          <a:p>
            <a:r>
              <a:rPr lang="hr-HR" dirty="0"/>
              <a:t>Provjera izvora, videoigra, završni upitnik</a:t>
            </a:r>
          </a:p>
          <a:p>
            <a:r>
              <a:rPr lang="hr-HR" dirty="0"/>
              <a:t>Zaključci</a:t>
            </a:r>
            <a:endParaRPr dirty="0"/>
          </a:p>
        </p:txBody>
      </p:sp>
    </p:spTree>
    <p:extLst>
      <p:ext uri="{BB962C8B-B14F-4D97-AF65-F5344CB8AC3E}">
        <p14:creationId xmlns:p14="http://schemas.microsoft.com/office/powerpoint/2010/main" val="295709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7EB8A573-406D-2CA3-F763-178BB74808C1}"/>
            </a:ext>
          </a:extLst>
        </p:cNvPr>
        <p:cNvGrpSpPr/>
        <p:nvPr/>
      </p:nvGrpSpPr>
      <p:grpSpPr>
        <a:xfrm>
          <a:off x="0" y="0"/>
          <a:ext cx="0" cy="0"/>
          <a:chOff x="0" y="0"/>
          <a:chExt cx="0" cy="0"/>
        </a:xfrm>
      </p:grpSpPr>
      <p:sp>
        <p:nvSpPr>
          <p:cNvPr id="19" name="Rectangle 6">
            <a:extLst>
              <a:ext uri="{FF2B5EF4-FFF2-40B4-BE49-F238E27FC236}">
                <a16:creationId xmlns:a16="http://schemas.microsoft.com/office/drawing/2014/main" id="{CE48717F-C3AD-FE43-E609-73C8690EF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8">
            <a:extLst>
              <a:ext uri="{FF2B5EF4-FFF2-40B4-BE49-F238E27FC236}">
                <a16:creationId xmlns:a16="http://schemas.microsoft.com/office/drawing/2014/main" id="{80B898C3-3C5E-2671-471D-F72EB5B799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1" name="Straight Connector 10">
            <a:extLst>
              <a:ext uri="{FF2B5EF4-FFF2-40B4-BE49-F238E27FC236}">
                <a16:creationId xmlns:a16="http://schemas.microsoft.com/office/drawing/2014/main" id="{FDC3CEC9-D890-A36E-284B-368FEDAF82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12">
            <a:extLst>
              <a:ext uri="{FF2B5EF4-FFF2-40B4-BE49-F238E27FC236}">
                <a16:creationId xmlns:a16="http://schemas.microsoft.com/office/drawing/2014/main" id="{80C69546-4AD4-EC56-1342-6B02F70A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0AAFFF4B-1A1F-0F11-E747-9031505AB411}"/>
              </a:ext>
            </a:extLst>
          </p:cNvPr>
          <p:cNvSpPr>
            <a:spLocks noGrp="1"/>
          </p:cNvSpPr>
          <p:nvPr>
            <p:ph type="title"/>
          </p:nvPr>
        </p:nvSpPr>
        <p:spPr>
          <a:xfrm>
            <a:off x="4348952" y="643467"/>
            <a:ext cx="7172487" cy="5054008"/>
          </a:xfrm>
        </p:spPr>
        <p:txBody>
          <a:bodyPr vert="horz" lIns="91440" tIns="45720" rIns="91440" bIns="45720" rtlCol="0" anchor="ctr">
            <a:noAutofit/>
          </a:bodyPr>
          <a:lstStyle/>
          <a:p>
            <a:r>
              <a:rPr lang="hr-HR" dirty="0"/>
              <a:t>Kako se suprotstaviti dezinformacijama pomoću algoritama i alata umjetne inteligencije?</a:t>
            </a:r>
            <a:endParaRPr dirty="0"/>
          </a:p>
        </p:txBody>
      </p:sp>
      <p:cxnSp>
        <p:nvCxnSpPr>
          <p:cNvPr id="23" name="Straight Connector 14">
            <a:extLst>
              <a:ext uri="{FF2B5EF4-FFF2-40B4-BE49-F238E27FC236}">
                <a16:creationId xmlns:a16="http://schemas.microsoft.com/office/drawing/2014/main" id="{165F3187-50B9-73CF-D8EB-8A52446E36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570271"/>
            <a:ext cx="0" cy="3200400"/>
          </a:xfrm>
          <a:prstGeom prst="line">
            <a:avLst/>
          </a:prstGeom>
          <a:ln w="317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4" name="Rectangle 16">
            <a:extLst>
              <a:ext uri="{FF2B5EF4-FFF2-40B4-BE49-F238E27FC236}">
                <a16:creationId xmlns:a16="http://schemas.microsoft.com/office/drawing/2014/main" id="{F3E49E1C-D671-DDB4-9A38-E1B1623A1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336792"/>
            <a:ext cx="12188825" cy="521208"/>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74295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3B9910-AAF3-C602-AF9C-0C57B253DEB9}"/>
              </a:ext>
            </a:extLst>
          </p:cNvPr>
          <p:cNvSpPr>
            <a:spLocks noGrp="1"/>
          </p:cNvSpPr>
          <p:nvPr>
            <p:ph type="title"/>
          </p:nvPr>
        </p:nvSpPr>
        <p:spPr/>
        <p:txBody>
          <a:bodyPr/>
          <a:lstStyle/>
          <a:p>
            <a:r>
              <a:rPr dirty="0"/>
              <a:t>1. </a:t>
            </a:r>
            <a:r>
              <a:rPr lang="hr-HR" dirty="0"/>
              <a:t>Koncept</a:t>
            </a:r>
            <a:r>
              <a:rPr dirty="0"/>
              <a:t> </a:t>
            </a:r>
            <a:r>
              <a:rPr dirty="0" err="1"/>
              <a:t>i</a:t>
            </a:r>
            <a:r>
              <a:rPr dirty="0"/>
              <a:t> </a:t>
            </a:r>
            <a:r>
              <a:rPr dirty="0" err="1"/>
              <a:t>ideje</a:t>
            </a:r>
            <a:endParaRPr dirty="0"/>
          </a:p>
        </p:txBody>
      </p:sp>
      <p:sp>
        <p:nvSpPr>
          <p:cNvPr id="3" name="Marcador de Posição do Texto 2">
            <a:extLst>
              <a:ext uri="{FF2B5EF4-FFF2-40B4-BE49-F238E27FC236}">
                <a16:creationId xmlns:a16="http://schemas.microsoft.com/office/drawing/2014/main" id="{CF0E403E-EF1F-6C7C-43E6-81DF638C8062}"/>
              </a:ext>
            </a:extLst>
          </p:cNvPr>
          <p:cNvSpPr>
            <a:spLocks noGrp="1"/>
          </p:cNvSpPr>
          <p:nvPr>
            <p:ph type="body" idx="1"/>
          </p:nvPr>
        </p:nvSpPr>
        <p:spPr/>
        <p:txBody>
          <a:bodyPr>
            <a:normAutofit/>
          </a:bodyPr>
          <a:lstStyle/>
          <a:p>
            <a:r>
              <a:rPr lang="hr-HR" dirty="0"/>
              <a:t>inicijalni</a:t>
            </a:r>
            <a:r>
              <a:rPr dirty="0"/>
              <a:t> </a:t>
            </a:r>
            <a:r>
              <a:rPr dirty="0" err="1"/>
              <a:t>upitnik</a:t>
            </a:r>
            <a:r>
              <a:rPr dirty="0"/>
              <a:t>, </a:t>
            </a:r>
            <a:r>
              <a:rPr dirty="0" err="1"/>
              <a:t>debat</a:t>
            </a:r>
            <a:r>
              <a:rPr lang="hr-HR" dirty="0"/>
              <a:t>a</a:t>
            </a:r>
            <a:r>
              <a:rPr dirty="0"/>
              <a:t> </a:t>
            </a:r>
            <a:r>
              <a:rPr lang="hr-HR" dirty="0"/>
              <a:t>i</a:t>
            </a:r>
            <a:r>
              <a:rPr dirty="0"/>
              <a:t> </a:t>
            </a:r>
            <a:r>
              <a:rPr lang="hr-HR" dirty="0"/>
              <a:t>osnovne definicije</a:t>
            </a:r>
            <a:endParaRPr dirty="0"/>
          </a:p>
        </p:txBody>
      </p:sp>
    </p:spTree>
    <p:extLst>
      <p:ext uri="{BB962C8B-B14F-4D97-AF65-F5344CB8AC3E}">
        <p14:creationId xmlns:p14="http://schemas.microsoft.com/office/powerpoint/2010/main" val="19541984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a:extLst>
            <a:ext uri="{FF2B5EF4-FFF2-40B4-BE49-F238E27FC236}">
              <a16:creationId xmlns:a16="http://schemas.microsoft.com/office/drawing/2014/main" id="{FB056A14-5787-844C-A042-323DD9C8EA7F}"/>
            </a:ext>
          </a:extLst>
        </p:cNvPr>
        <p:cNvGrpSpPr/>
        <p:nvPr/>
      </p:nvGrpSpPr>
      <p:grpSpPr>
        <a:xfrm>
          <a:off x="0" y="0"/>
          <a:ext cx="0" cy="0"/>
          <a:chOff x="0" y="0"/>
          <a:chExt cx="0" cy="0"/>
        </a:xfrm>
      </p:grpSpPr>
      <p:sp>
        <p:nvSpPr>
          <p:cNvPr id="19" name="Rectangle 6">
            <a:extLst>
              <a:ext uri="{FF2B5EF4-FFF2-40B4-BE49-F238E27FC236}">
                <a16:creationId xmlns:a16="http://schemas.microsoft.com/office/drawing/2014/main" id="{0D369960-D4BD-0ED9-D994-40C363E65E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8">
            <a:extLst>
              <a:ext uri="{FF2B5EF4-FFF2-40B4-BE49-F238E27FC236}">
                <a16:creationId xmlns:a16="http://schemas.microsoft.com/office/drawing/2014/main" id="{90EFC2F8-8CCB-4B61-3524-49BB4E46A8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1" name="Straight Connector 10">
            <a:extLst>
              <a:ext uri="{FF2B5EF4-FFF2-40B4-BE49-F238E27FC236}">
                <a16:creationId xmlns:a16="http://schemas.microsoft.com/office/drawing/2014/main" id="{309F88A4-381C-4189-2075-6732A103AA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12">
            <a:extLst>
              <a:ext uri="{FF2B5EF4-FFF2-40B4-BE49-F238E27FC236}">
                <a16:creationId xmlns:a16="http://schemas.microsoft.com/office/drawing/2014/main" id="{F0CD46A1-402A-C218-B681-D5B8D508B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D6D7CC65-4277-F0BD-56C7-76668C26EFA1}"/>
              </a:ext>
            </a:extLst>
          </p:cNvPr>
          <p:cNvSpPr>
            <a:spLocks noGrp="1"/>
          </p:cNvSpPr>
          <p:nvPr>
            <p:ph type="title"/>
          </p:nvPr>
        </p:nvSpPr>
        <p:spPr>
          <a:xfrm>
            <a:off x="4348952" y="643467"/>
            <a:ext cx="7172487" cy="5054008"/>
          </a:xfrm>
        </p:spPr>
        <p:txBody>
          <a:bodyPr vert="horz" lIns="91440" tIns="45720" rIns="91440" bIns="45720" rtlCol="0" anchor="ctr">
            <a:noAutofit/>
          </a:bodyPr>
          <a:lstStyle/>
          <a:p>
            <a:r>
              <a:rPr lang="hr-HR" dirty="0"/>
              <a:t>Kako spriječiti širenje glasina i dezinformacija?</a:t>
            </a:r>
            <a:endParaRPr dirty="0"/>
          </a:p>
        </p:txBody>
      </p:sp>
      <p:cxnSp>
        <p:nvCxnSpPr>
          <p:cNvPr id="23" name="Straight Connector 14">
            <a:extLst>
              <a:ext uri="{FF2B5EF4-FFF2-40B4-BE49-F238E27FC236}">
                <a16:creationId xmlns:a16="http://schemas.microsoft.com/office/drawing/2014/main" id="{56E21326-B69E-3509-32E5-8CDF401FAE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42053" y="1570271"/>
            <a:ext cx="0" cy="3200400"/>
          </a:xfrm>
          <a:prstGeom prst="line">
            <a:avLst/>
          </a:prstGeom>
          <a:ln w="317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4" name="Rectangle 16">
            <a:extLst>
              <a:ext uri="{FF2B5EF4-FFF2-40B4-BE49-F238E27FC236}">
                <a16:creationId xmlns:a16="http://schemas.microsoft.com/office/drawing/2014/main" id="{AC11C4AC-EFBC-AE7F-DD50-09610BE09B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336792"/>
            <a:ext cx="12188825" cy="521208"/>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964712"/>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2FA0AB-A1B1-11A4-125A-9357AF970B31}"/>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3B6D794C-B481-B4E4-2C41-03A81A60E072}"/>
              </a:ext>
            </a:extLst>
          </p:cNvPr>
          <p:cNvSpPr>
            <a:spLocks noGrp="1"/>
          </p:cNvSpPr>
          <p:nvPr>
            <p:ph type="title"/>
          </p:nvPr>
        </p:nvSpPr>
        <p:spPr>
          <a:xfrm>
            <a:off x="219556" y="515040"/>
            <a:ext cx="3611709" cy="5772840"/>
          </a:xfrm>
        </p:spPr>
        <p:txBody>
          <a:bodyPr anchor="ctr">
            <a:normAutofit/>
          </a:bodyPr>
          <a:lstStyle/>
          <a:p>
            <a:r>
              <a:rPr lang="hr-HR" dirty="0"/>
              <a:t>Razmišljaj i djeluj kao provjeravatelj činjenica</a:t>
            </a:r>
            <a:endParaRPr dirty="0"/>
          </a:p>
        </p:txBody>
      </p:sp>
      <p:sp>
        <p:nvSpPr>
          <p:cNvPr id="50" name="Rectangle 49">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2" name="Marcador de Posição de Conteúdo 2">
            <a:extLst>
              <a:ext uri="{FF2B5EF4-FFF2-40B4-BE49-F238E27FC236}">
                <a16:creationId xmlns:a16="http://schemas.microsoft.com/office/drawing/2014/main" id="{313B3A33-1FE4-F54C-B793-BE2A1A1EC643}"/>
              </a:ext>
            </a:extLst>
          </p:cNvPr>
          <p:cNvGraphicFramePr>
            <a:graphicFrameLocks noGrp="1"/>
          </p:cNvGraphicFramePr>
          <p:nvPr>
            <p:ph idx="1"/>
            <p:extLst>
              <p:ext uri="{D42A27DB-BD31-4B8C-83A1-F6EECF244321}">
                <p14:modId xmlns:p14="http://schemas.microsoft.com/office/powerpoint/2010/main" val="242992761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60276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C62361-326E-0894-8750-CC89D5002F3B}"/>
            </a:ext>
          </a:extLst>
        </p:cNvPr>
        <p:cNvGrpSpPr/>
        <p:nvPr/>
      </p:nvGrpSpPr>
      <p:grpSpPr>
        <a:xfrm>
          <a:off x="0" y="0"/>
          <a:ext cx="0" cy="0"/>
          <a:chOff x="0" y="0"/>
          <a:chExt cx="0" cy="0"/>
        </a:xfrm>
      </p:grpSpPr>
      <p:sp>
        <p:nvSpPr>
          <p:cNvPr id="2072" name="Rectangle 2071">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74" name="Rectangle 2073">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076" name="Straight Connector 2075">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078" name="Rectangle 2077">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E35B878F-CC5F-0152-2282-9401573423AA}"/>
              </a:ext>
            </a:extLst>
          </p:cNvPr>
          <p:cNvSpPr>
            <a:spLocks noGrp="1"/>
          </p:cNvSpPr>
          <p:nvPr>
            <p:ph type="title"/>
          </p:nvPr>
        </p:nvSpPr>
        <p:spPr>
          <a:xfrm>
            <a:off x="6502400" y="639097"/>
            <a:ext cx="5040671" cy="3686015"/>
          </a:xfrm>
        </p:spPr>
        <p:txBody>
          <a:bodyPr vert="horz" lIns="91440" tIns="45720" rIns="91440" bIns="45720" rtlCol="0" anchor="b">
            <a:normAutofit/>
          </a:bodyPr>
          <a:lstStyle/>
          <a:p>
            <a:r>
              <a:rPr lang="hr-HR" dirty="0"/>
              <a:t>Čuvajte ovaj popis!</a:t>
            </a:r>
            <a:endParaRPr dirty="0"/>
          </a:p>
        </p:txBody>
      </p:sp>
      <p:cxnSp>
        <p:nvCxnSpPr>
          <p:cNvPr id="2080" name="Straight Connector 2079">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071" y="4343400"/>
            <a:ext cx="5636107"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pic>
        <p:nvPicPr>
          <p:cNvPr id="4" name="Slika 3">
            <a:extLst>
              <a:ext uri="{FF2B5EF4-FFF2-40B4-BE49-F238E27FC236}">
                <a16:creationId xmlns:a16="http://schemas.microsoft.com/office/drawing/2014/main" id="{65345FB5-ADE2-8C10-FD07-F2DA65040C90}"/>
              </a:ext>
            </a:extLst>
          </p:cNvPr>
          <p:cNvPicPr>
            <a:picLocks noChangeAspect="1"/>
          </p:cNvPicPr>
          <p:nvPr/>
        </p:nvPicPr>
        <p:blipFill>
          <a:blip r:embed="rId2"/>
          <a:stretch>
            <a:fillRect/>
          </a:stretch>
        </p:blipFill>
        <p:spPr>
          <a:xfrm>
            <a:off x="0" y="0"/>
            <a:ext cx="5136366" cy="6858000"/>
          </a:xfrm>
          <a:prstGeom prst="rect">
            <a:avLst/>
          </a:prstGeom>
        </p:spPr>
      </p:pic>
    </p:spTree>
    <p:extLst>
      <p:ext uri="{BB962C8B-B14F-4D97-AF65-F5344CB8AC3E}">
        <p14:creationId xmlns:p14="http://schemas.microsoft.com/office/powerpoint/2010/main" val="2165125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12" name="Rectangle 11">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cxnSp>
        <p:nvCxnSpPr>
          <p:cNvPr id="14" name="Straight Connector 13">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8D0DE514-8876-4D18-A995-61A5C1F813F1}"/>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2001" cy="49041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18" name="Rectangle 17">
            <a:extLst>
              <a:ext uri="{FF2B5EF4-FFF2-40B4-BE49-F238E27FC236}">
                <a16:creationId xmlns:a16="http://schemas.microsoft.com/office/drawing/2014/main" id="{09DA791C-FFCF-422E-8775-BDA6C0E5ECF0}"/>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2" name="Título 1">
            <a:extLst>
              <a:ext uri="{FF2B5EF4-FFF2-40B4-BE49-F238E27FC236}">
                <a16:creationId xmlns:a16="http://schemas.microsoft.com/office/drawing/2014/main" id="{966A1653-1753-F849-6665-F6C8BEBD4E46}"/>
              </a:ext>
            </a:extLst>
          </p:cNvPr>
          <p:cNvSpPr>
            <a:spLocks noGrp="1"/>
          </p:cNvSpPr>
          <p:nvPr>
            <p:ph type="title"/>
          </p:nvPr>
        </p:nvSpPr>
        <p:spPr>
          <a:xfrm>
            <a:off x="1065197" y="5120640"/>
            <a:ext cx="10058400" cy="822960"/>
          </a:xfrm>
        </p:spPr>
        <p:txBody>
          <a:bodyPr anchor="b" bIns="45720" lIns="91440" rIns="91440" rtlCol="0" tIns="45720" vert="horz">
            <a:normAutofit/>
          </a:bodyPr>
          <a:lstStyle/>
          <a:p>
            <a:r>
              <a:rPr dirty="0" lang="hr-HR"/>
              <a:t>Igranje videoigre ,,</a:t>
            </a:r>
            <a:r>
              <a:rPr dirty="0" err="1" lang="hr-HR"/>
              <a:t>Eunopia</a:t>
            </a:r>
            <a:r>
              <a:rPr dirty="0" lang="hr-HR"/>
              <a:t>: Misija UI’’</a:t>
            </a:r>
            <a:endParaRPr dirty="0"/>
          </a:p>
        </p:txBody>
      </p:sp>
      <p:pic>
        <p:nvPicPr>
          <p:cNvPr descr="Une image contenant Animation, Dessin animé, illustration, clipart&#10;&#10;Description générée automatiquement" id="5" name="Image 1">
            <a:extLst>
              <a:ext uri="{FF2B5EF4-FFF2-40B4-BE49-F238E27FC236}">
                <a16:creationId xmlns:a16="http://schemas.microsoft.com/office/drawing/2014/main" id="{F012F582-380A-F636-8325-4ED0401F0C4D}"/>
              </a:ext>
            </a:extLst>
          </p:cNvPr>
          <p:cNvPicPr>
            <a:picLocks noChangeAspect="1" noGrp="1"/>
          </p:cNvPicPr>
          <p:nvPr>
            <p:ph idx="1" type="pic"/>
          </p:nvPr>
        </p:nvPicPr>
        <p:blipFill>
          <a:blip r:embed="rId3"/>
          <a:srcRect l="8" r="8"/>
          <a:stretch>
            <a:fillRect/>
          </a:stretch>
        </p:blipFill>
        <p:spPr>
          <a:xfrm>
            <a:off x="-3486" y="0"/>
            <a:ext cx="12195192" cy="4903700"/>
          </a:xfrm>
          <a:prstGeom prst="rect">
            <a:avLst/>
          </a:prstGeom>
        </p:spPr>
      </p:pic>
      <p:sp>
        <p:nvSpPr>
          <p:cNvPr id="20" name="Rectangle 19">
            <a:extLst>
              <a:ext uri="{FF2B5EF4-FFF2-40B4-BE49-F238E27FC236}">
                <a16:creationId xmlns:a16="http://schemas.microsoft.com/office/drawing/2014/main" id="{0DCF8855-3530-4F46-A4CB-3B6686EEE4BD}"/>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Tree>
    <p:extLst>
      <p:ext uri="{BB962C8B-B14F-4D97-AF65-F5344CB8AC3E}">
        <p14:creationId xmlns:p14="http://schemas.microsoft.com/office/powerpoint/2010/main" val="4021757175"/>
      </p:ext>
    </p:extLst>
  </p:cSld>
  <p:clrMapOvr>
    <a:masterClrMapping/>
  </p:clrMapOvr>
</p:sld>
</file>

<file path=ppt/slides/slide34.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a:extLst>
            <a:ext uri="{FF2B5EF4-FFF2-40B4-BE49-F238E27FC236}">
              <a16:creationId xmlns:a16="http://schemas.microsoft.com/office/drawing/2014/main" id="{C0A53BE0-B621-9BAF-DE0B-277A64C31EEA}"/>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anchor="ctr" rtlCol="0"/>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33" name="Rectangle 32">
            <a:extLst>
              <a:ext uri="{FF2B5EF4-FFF2-40B4-BE49-F238E27FC236}">
                <a16:creationId xmlns:a16="http://schemas.microsoft.com/office/drawing/2014/main" id="{C4F7E42D-8B5A-4FC8-81CD-9E60171F7FA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2" name="Título 1">
            <a:extLst>
              <a:ext uri="{FF2B5EF4-FFF2-40B4-BE49-F238E27FC236}">
                <a16:creationId xmlns:a16="http://schemas.microsoft.com/office/drawing/2014/main" id="{C42D84AA-57A4-E235-1A0A-8D7C44CE7131}"/>
              </a:ext>
            </a:extLst>
          </p:cNvPr>
          <p:cNvSpPr>
            <a:spLocks noGrp="1"/>
          </p:cNvSpPr>
          <p:nvPr>
            <p:ph type="title"/>
          </p:nvPr>
        </p:nvSpPr>
        <p:spPr>
          <a:xfrm>
            <a:off x="492370" y="516835"/>
            <a:ext cx="3084844" cy="2103875"/>
          </a:xfrm>
        </p:spPr>
        <p:txBody>
          <a:bodyPr bIns="45720" lIns="91440" rIns="91440" rtlCol="0" tIns="45720" vert="horz">
            <a:normAutofit/>
          </a:bodyPr>
          <a:lstStyle/>
          <a:p>
            <a:r>
              <a:rPr dirty="0" lang="hr-HR"/>
              <a:t>Igra</a:t>
            </a:r>
            <a:br>
              <a:rPr dirty="0" lang="hr-HR"/>
            </a:br>
            <a:r>
              <a:rPr dirty="0" err="1" lang="hr-HR"/>
              <a:t>Eunopia</a:t>
            </a:r>
            <a:endParaRPr dirty="0"/>
          </a:p>
        </p:txBody>
      </p:sp>
      <p:sp>
        <p:nvSpPr>
          <p:cNvPr id="25" name="Content Placeholder 23">
            <a:extLst>
              <a:ext uri="{FF2B5EF4-FFF2-40B4-BE49-F238E27FC236}">
                <a16:creationId xmlns:a16="http://schemas.microsoft.com/office/drawing/2014/main" id="{40716E01-8075-708F-0D1C-E3ED9FC42DA0}"/>
              </a:ext>
            </a:extLst>
          </p:cNvPr>
          <p:cNvSpPr>
            <a:spLocks noGrp="1"/>
          </p:cNvSpPr>
          <p:nvPr>
            <p:ph idx="1"/>
          </p:nvPr>
        </p:nvSpPr>
        <p:spPr>
          <a:xfrm>
            <a:off x="492371" y="2653800"/>
            <a:ext cx="3084844" cy="3335519"/>
          </a:xfrm>
        </p:spPr>
        <p:txBody>
          <a:bodyPr>
            <a:noAutofit/>
          </a:bodyPr>
          <a:lstStyle/>
          <a:p>
            <a:r>
              <a:rPr dirty="0" lang="hr-HR"/>
              <a:t>Smještena na planetu </a:t>
            </a:r>
            <a:r>
              <a:rPr dirty="0" err="1" lang="hr-HR"/>
              <a:t>Eunopia</a:t>
            </a:r>
            <a:r>
              <a:rPr dirty="0" lang="hr-HR"/>
              <a:t>, igra ima za cilj otkriti istinu koja se krije iza raznih glasina. U komunikaciji s vanzemaljcima igrač saznaje za glasine.</a:t>
            </a:r>
            <a:endParaRPr dirty="0"/>
          </a:p>
        </p:txBody>
      </p:sp>
      <p:sp>
        <p:nvSpPr>
          <p:cNvPr id="35" name="Rectangle 34">
            <a:extLst>
              <a:ext uri="{FF2B5EF4-FFF2-40B4-BE49-F238E27FC236}">
                <a16:creationId xmlns:a16="http://schemas.microsoft.com/office/drawing/2014/main" id="{8C04651D-B9F4-4935-A02D-364153FBDF54}"/>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pic>
        <p:nvPicPr>
          <p:cNvPr id="11" name="Slika 10">
            <a:extLst>
              <a:ext uri="{FF2B5EF4-FFF2-40B4-BE49-F238E27FC236}">
                <a16:creationId xmlns:a16="http://schemas.microsoft.com/office/drawing/2014/main" id="{541A78C5-1BF2-3CBB-A50F-1A5E7ECC9CBB}"/>
              </a:ext>
            </a:extLst>
          </p:cNvPr>
          <p:cNvPicPr>
            <a:picLocks noChangeAspect="1"/>
          </p:cNvPicPr>
          <p:nvPr/>
        </p:nvPicPr>
        <p:blipFill>
          <a:blip r:embed="rId3"/>
          <a:srcRect r="4"/>
          <a:stretch>
            <a:fillRect/>
          </a:stretch>
        </p:blipFill>
        <p:spPr>
          <a:xfrm>
            <a:off x="4104080" y="0"/>
            <a:ext cx="8940712" cy="6858000"/>
          </a:xfrm>
          <a:prstGeom prst="rect">
            <a:avLst/>
          </a:prstGeom>
        </p:spPr>
      </p:pic>
    </p:spTree>
    <p:extLst>
      <p:ext uri="{BB962C8B-B14F-4D97-AF65-F5344CB8AC3E}">
        <p14:creationId xmlns:p14="http://schemas.microsoft.com/office/powerpoint/2010/main" val="2581341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p:nvSpPr>
          <p:cNvPr id="53" name="Rectangle 41">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4" name="Rectangle 43">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5" name="Straight Connector 45">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Graphic 6" descr="Pessoa a utilizar a caneta digital">
            <a:extLst>
              <a:ext uri="{FF2B5EF4-FFF2-40B4-BE49-F238E27FC236}">
                <a16:creationId xmlns:a16="http://schemas.microsoft.com/office/drawing/2014/main" id="{CEF36D94-8ADF-8EA7-D711-86FB9E4E0B5B}"/>
              </a:ext>
            </a:extLst>
          </p:cNvPr>
          <p:cNvPicPr>
            <a:picLocks noChangeAspect="1"/>
          </p:cNvPicPr>
          <p:nvPr/>
        </p:nvPicPr>
        <p:blipFill>
          <a:blip r:embed="rId2">
            <a:alphaModFix amt="35000"/>
          </a:blip>
          <a:srcRect t="9286" b="6445"/>
          <a:stretch/>
        </p:blipFill>
        <p:spPr>
          <a:xfrm>
            <a:off x="20" y="10"/>
            <a:ext cx="12191980" cy="6857990"/>
          </a:xfrm>
          <a:prstGeom prst="rect">
            <a:avLst/>
          </a:prstGeom>
        </p:spPr>
      </p:pic>
      <p:sp>
        <p:nvSpPr>
          <p:cNvPr id="3" name="CaixaDeTexto 2">
            <a:extLst>
              <a:ext uri="{FF2B5EF4-FFF2-40B4-BE49-F238E27FC236}">
                <a16:creationId xmlns:a16="http://schemas.microsoft.com/office/drawing/2014/main" id="{110F4E8A-2E4E-BB52-9F1C-FCA63B2D2460}"/>
              </a:ext>
            </a:extLst>
          </p:cNvPr>
          <p:cNvSpPr txBox="1"/>
          <p:nvPr/>
        </p:nvSpPr>
        <p:spPr>
          <a:xfrm>
            <a:off x="1097280" y="758952"/>
            <a:ext cx="10058400" cy="3566160"/>
          </a:xfrm>
          <a:prstGeom prst="rect">
            <a:avLst/>
          </a:prstGeom>
        </p:spPr>
        <p:txBody>
          <a:bodyPr vert="horz" lIns="91440" tIns="45720" rIns="91440" bIns="45720" rtlCol="0" anchor="b">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hr-HR" sz="1800" b="0" i="0" u="none" strike="noStrike" kern="1200" cap="none" spc="0" normalizeH="0" baseline="0" noProof="0" dirty="0">
                <a:ln>
                  <a:noFill/>
                </a:ln>
                <a:solidFill>
                  <a:prstClr val="white"/>
                </a:solidFill>
                <a:effectLst/>
                <a:uLnTx/>
                <a:uFillTx/>
                <a:latin typeface="Calibri" panose="020F0502020204030204"/>
                <a:ea typeface="+mn-ea"/>
                <a:cs typeface="+mn-cs"/>
              </a:rPr>
              <a:t>Osjećate li da ste sada bolje informirani o dezinformacijama i izazovima koje nose alati UI?</a:t>
            </a:r>
            <a:endParaRPr kumimoji="0"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56" name="Straight Connector 47">
            <a:extLst>
              <a:ext uri="{FF2B5EF4-FFF2-40B4-BE49-F238E27FC236}">
                <a16:creationId xmlns:a16="http://schemas.microsoft.com/office/drawing/2014/main" id="{4071767D-5FF7-4508-B8B7-BB60FF3AB2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57" name="Rectangle 49">
            <a:extLst>
              <a:ext uri="{FF2B5EF4-FFF2-40B4-BE49-F238E27FC236}">
                <a16:creationId xmlns:a16="http://schemas.microsoft.com/office/drawing/2014/main" id="{C4E89C94-E462-4566-A15A-32835FD68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E25F4A20-71FB-4A26-92E2-89DED4926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73100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7"/>
                                        </p:tgtEl>
                                        <p:attrNameLst>
                                          <p:attrName>style.visibility</p:attrName>
                                        </p:attrNameLst>
                                      </p:cBhvr>
                                      <p:to>
                                        <p:strVal val="visible"/>
                                      </p:to>
                                    </p:set>
                                    <p:animEffect transition="in" filter="fade">
                                      <p:cBhvr>
                                        <p:cTn id="7"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pic>
        <p:nvPicPr>
          <p:cNvPr id="5" name="Imagem 4" descr="Pessoa a escrever operações matemáticas num quadro">
            <a:extLst>
              <a:ext uri="{FF2B5EF4-FFF2-40B4-BE49-F238E27FC236}">
                <a16:creationId xmlns:a16="http://schemas.microsoft.com/office/drawing/2014/main" id="{12C3E0F8-3A4C-8C65-AEC9-7E171AA2E734}"/>
              </a:ext>
            </a:extLst>
          </p:cNvPr>
          <p:cNvPicPr>
            <a:picLocks noChangeAspect="1"/>
          </p:cNvPicPr>
          <p:nvPr/>
        </p:nvPicPr>
        <p:blipFill>
          <a:blip r:embed="rId2">
            <a:alphaModFix amt="35000"/>
          </a:blip>
          <a:srcRect t="954" b="14776"/>
          <a:stretch/>
        </p:blipFill>
        <p:spPr>
          <a:xfrm>
            <a:off x="20" y="10"/>
            <a:ext cx="12191980" cy="6857990"/>
          </a:xfrm>
          <a:prstGeom prst="rect">
            <a:avLst/>
          </a:prstGeom>
        </p:spPr>
      </p:pic>
      <p:cxnSp>
        <p:nvCxnSpPr>
          <p:cNvPr id="19" name="Straight Connector 18">
            <a:extLst>
              <a:ext uri="{FF2B5EF4-FFF2-40B4-BE49-F238E27FC236}">
                <a16:creationId xmlns:a16="http://schemas.microsoft.com/office/drawing/2014/main" id="{45549E29-E797-4A00-B030-3AB01640CFD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 name="Título 1">
            <a:extLst>
              <a:ext uri="{FF2B5EF4-FFF2-40B4-BE49-F238E27FC236}">
                <a16:creationId xmlns:a16="http://schemas.microsoft.com/office/drawing/2014/main" id="{B72C2F68-A10D-CB0E-0E64-FCE87D47E4E4}"/>
              </a:ext>
            </a:extLst>
          </p:cNvPr>
          <p:cNvSpPr>
            <a:spLocks noGrp="1"/>
          </p:cNvSpPr>
          <p:nvPr>
            <p:ph type="title"/>
          </p:nvPr>
        </p:nvSpPr>
        <p:spPr>
          <a:xfrm>
            <a:off x="1097280" y="286603"/>
            <a:ext cx="10058400" cy="1450757"/>
          </a:xfrm>
        </p:spPr>
        <p:txBody>
          <a:bodyPr>
            <a:normAutofit/>
          </a:bodyPr>
          <a:lstStyle/>
          <a:p>
            <a:r>
              <a:rPr dirty="0" err="1"/>
              <a:t>Budite</a:t>
            </a:r>
            <a:r>
              <a:rPr lang="hr-HR" dirty="0"/>
              <a:t> mudri</a:t>
            </a:r>
            <a:r>
              <a:rPr dirty="0"/>
              <a:t> s </a:t>
            </a:r>
            <a:r>
              <a:rPr dirty="0" err="1"/>
              <a:t>algoritmima</a:t>
            </a:r>
            <a:r>
              <a:rPr dirty="0"/>
              <a:t>!</a:t>
            </a:r>
          </a:p>
        </p:txBody>
      </p:sp>
      <p:sp>
        <p:nvSpPr>
          <p:cNvPr id="3" name="Marcador de Posição de Conteúdo 2">
            <a:extLst>
              <a:ext uri="{FF2B5EF4-FFF2-40B4-BE49-F238E27FC236}">
                <a16:creationId xmlns:a16="http://schemas.microsoft.com/office/drawing/2014/main" id="{D23CA48A-E2A2-57E5-4882-31C8B385A345}"/>
              </a:ext>
            </a:extLst>
          </p:cNvPr>
          <p:cNvSpPr>
            <a:spLocks noGrp="1"/>
          </p:cNvSpPr>
          <p:nvPr>
            <p:ph idx="1"/>
          </p:nvPr>
        </p:nvSpPr>
        <p:spPr>
          <a:xfrm>
            <a:off x="1097280" y="1845734"/>
            <a:ext cx="10058400" cy="4023360"/>
          </a:xfrm>
        </p:spPr>
        <p:txBody>
          <a:bodyPr>
            <a:normAutofit/>
          </a:bodyPr>
          <a:lstStyle/>
          <a:p>
            <a:r>
              <a:rPr lang="hr-HR" b="1" dirty="0"/>
              <a:t>Etika:</a:t>
            </a:r>
            <a:r>
              <a:rPr lang="hr-HR" dirty="0"/>
              <a:t> Algoritmi i dezinformacije ponekad stvaraju opasne veze.</a:t>
            </a:r>
            <a:br>
              <a:rPr lang="hr-HR" dirty="0"/>
            </a:br>
            <a:r>
              <a:rPr lang="hr-HR" b="1" dirty="0"/>
              <a:t>Izvori:</a:t>
            </a:r>
            <a:r>
              <a:rPr lang="hr-HR" dirty="0"/>
              <a:t> Dezinformacije mogu destabilizirati demokracije.</a:t>
            </a:r>
            <a:br>
              <a:rPr lang="hr-HR" dirty="0"/>
            </a:br>
            <a:r>
              <a:rPr lang="hr-HR" b="1" dirty="0"/>
              <a:t>Pluralizam:</a:t>
            </a:r>
            <a:r>
              <a:rPr lang="hr-HR" dirty="0"/>
              <a:t> Nisu svi algoritmi isti (rangiranje, preporuke, predviđanja).</a:t>
            </a:r>
          </a:p>
          <a:p>
            <a:r>
              <a:rPr lang="hr-HR" b="1" dirty="0"/>
              <a:t>Zapamtite:</a:t>
            </a:r>
            <a:r>
              <a:rPr lang="hr-HR" dirty="0"/>
              <a:t> Algoritmi su vrlo vješti u ostvarivanju profita.</a:t>
            </a:r>
            <a:br>
              <a:rPr lang="hr-HR" dirty="0"/>
            </a:br>
            <a:r>
              <a:rPr lang="hr-HR" dirty="0"/>
              <a:t>Moguće je djelovati, a ne se samo prilagođavati. Djelujte!</a:t>
            </a:r>
          </a:p>
          <a:p>
            <a:endParaRPr dirty="0"/>
          </a:p>
        </p:txBody>
      </p:sp>
      <p:sp>
        <p:nvSpPr>
          <p:cNvPr id="21" name="Rectangle 20">
            <a:extLst>
              <a:ext uri="{FF2B5EF4-FFF2-40B4-BE49-F238E27FC236}">
                <a16:creationId xmlns:a16="http://schemas.microsoft.com/office/drawing/2014/main" id="{C609E9FA-BDDE-45C4-8F5E-974D4208D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7737E529-E43B-4948-B3C4-7F6B806FC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028847"/>
      </p:ext>
    </p:extLst>
  </p:cSld>
  <p:clrMapOvr>
    <a:overrideClrMapping bg1="dk1" tx1="lt1" bg2="dk2"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a:extLst>
            <a:ext uri="{FF2B5EF4-FFF2-40B4-BE49-F238E27FC236}">
              <a16:creationId xmlns:a16="http://schemas.microsoft.com/office/drawing/2014/main" id="{A720AD19-9E17-DBA6-0C9F-67244018660E}"/>
            </a:ext>
          </a:extLst>
        </p:cNvPr>
        <p:cNvGrpSpPr/>
        <p:nvPr/>
      </p:nvGrpSpPr>
      <p:grpSpPr>
        <a:xfrm>
          <a:off x="0" y="0"/>
          <a:ext cx="0" cy="0"/>
          <a:chOff x="0" y="0"/>
          <a:chExt cx="0" cy="0"/>
        </a:xfrm>
      </p:grpSpPr>
      <p:pic>
        <p:nvPicPr>
          <p:cNvPr id="5" name="Imagem 4" descr="Grande plano de peças de xadrez num tabuleiro de xadrez">
            <a:extLst>
              <a:ext uri="{FF2B5EF4-FFF2-40B4-BE49-F238E27FC236}">
                <a16:creationId xmlns:a16="http://schemas.microsoft.com/office/drawing/2014/main" id="{DF61D01B-7DA7-4840-D841-0A26E050BB00}"/>
              </a:ext>
            </a:extLst>
          </p:cNvPr>
          <p:cNvPicPr>
            <a:picLocks noChangeAspect="1"/>
          </p:cNvPicPr>
          <p:nvPr/>
        </p:nvPicPr>
        <p:blipFill>
          <a:blip r:embed="rId2">
            <a:alphaModFix amt="35000"/>
          </a:blip>
          <a:srcRect t="15413"/>
          <a:stretch/>
        </p:blipFill>
        <p:spPr>
          <a:xfrm>
            <a:off x="20" y="10"/>
            <a:ext cx="12191980" cy="6857990"/>
          </a:xfrm>
          <a:prstGeom prst="rect">
            <a:avLst/>
          </a:prstGeom>
        </p:spPr>
      </p:pic>
      <p:cxnSp>
        <p:nvCxnSpPr>
          <p:cNvPr id="28" name="Straight Connector 27">
            <a:extLst>
              <a:ext uri="{FF2B5EF4-FFF2-40B4-BE49-F238E27FC236}">
                <a16:creationId xmlns:a16="http://schemas.microsoft.com/office/drawing/2014/main" id="{45549E29-E797-4A00-B030-3AB01640CFD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 name="Título 1">
            <a:extLst>
              <a:ext uri="{FF2B5EF4-FFF2-40B4-BE49-F238E27FC236}">
                <a16:creationId xmlns:a16="http://schemas.microsoft.com/office/drawing/2014/main" id="{406EEFDB-AF08-AC3E-8104-BDE528B3710C}"/>
              </a:ext>
            </a:extLst>
          </p:cNvPr>
          <p:cNvSpPr>
            <a:spLocks noGrp="1"/>
          </p:cNvSpPr>
          <p:nvPr>
            <p:ph type="title"/>
          </p:nvPr>
        </p:nvSpPr>
        <p:spPr>
          <a:xfrm>
            <a:off x="1097280" y="286603"/>
            <a:ext cx="10058400" cy="1450757"/>
          </a:xfrm>
        </p:spPr>
        <p:txBody>
          <a:bodyPr>
            <a:normAutofit/>
          </a:bodyPr>
          <a:lstStyle/>
          <a:p>
            <a:r>
              <a:rPr dirty="0" err="1"/>
              <a:t>Budite</a:t>
            </a:r>
            <a:r>
              <a:rPr dirty="0"/>
              <a:t> </a:t>
            </a:r>
            <a:r>
              <a:rPr lang="hr-HR" dirty="0"/>
              <a:t>mudri</a:t>
            </a:r>
            <a:r>
              <a:rPr dirty="0"/>
              <a:t> s </a:t>
            </a:r>
            <a:r>
              <a:rPr lang="hr-HR" dirty="0"/>
              <a:t>alatima umjetne inteligencije</a:t>
            </a:r>
            <a:r>
              <a:rPr dirty="0"/>
              <a:t>!</a:t>
            </a:r>
          </a:p>
        </p:txBody>
      </p:sp>
      <p:sp>
        <p:nvSpPr>
          <p:cNvPr id="3" name="Marcador de Posição de Conteúdo 2">
            <a:extLst>
              <a:ext uri="{FF2B5EF4-FFF2-40B4-BE49-F238E27FC236}">
                <a16:creationId xmlns:a16="http://schemas.microsoft.com/office/drawing/2014/main" id="{BBC54C23-BD23-CC11-6955-C35D3B35660D}"/>
              </a:ext>
            </a:extLst>
          </p:cNvPr>
          <p:cNvSpPr>
            <a:spLocks noGrp="1"/>
          </p:cNvSpPr>
          <p:nvPr>
            <p:ph idx="1"/>
          </p:nvPr>
        </p:nvSpPr>
        <p:spPr>
          <a:xfrm>
            <a:off x="1097280" y="1845734"/>
            <a:ext cx="10058400" cy="4023360"/>
          </a:xfrm>
        </p:spPr>
        <p:txBody>
          <a:bodyPr>
            <a:normAutofit/>
          </a:bodyPr>
          <a:lstStyle/>
          <a:p>
            <a:r>
              <a:rPr lang="hr-HR" b="1" dirty="0"/>
              <a:t>Etika:</a:t>
            </a:r>
            <a:r>
              <a:rPr lang="hr-HR" dirty="0"/>
              <a:t> provjerite kvalitetu informacija koje unosite u bilo koji alat umjetne inteligencije (jamči kvalitetu rezultata).</a:t>
            </a:r>
            <a:br>
              <a:rPr lang="hr-HR" dirty="0"/>
            </a:br>
            <a:r>
              <a:rPr lang="hr-HR" b="1" dirty="0"/>
              <a:t>Izvori:</a:t>
            </a:r>
            <a:r>
              <a:rPr lang="hr-HR" dirty="0"/>
              <a:t> uvijek završite upit tako da od alata umjetne inteligencije zatražite izvor (i dvaput ga provjerite).</a:t>
            </a:r>
            <a:br>
              <a:rPr lang="hr-HR" dirty="0"/>
            </a:br>
            <a:r>
              <a:rPr lang="hr-HR" b="1" dirty="0"/>
              <a:t>Pluralizam:</a:t>
            </a:r>
            <a:r>
              <a:rPr lang="hr-HR" dirty="0"/>
              <a:t> izbjegavajte oslanjanje na jedan alat umjetne inteligencije (ne samo </a:t>
            </a:r>
            <a:r>
              <a:rPr lang="hr-HR" dirty="0" err="1"/>
              <a:t>ChatGPT</a:t>
            </a:r>
            <a:r>
              <a:rPr lang="hr-HR" dirty="0"/>
              <a:t>, već i </a:t>
            </a:r>
            <a:r>
              <a:rPr lang="hr-HR" dirty="0" err="1"/>
              <a:t>Llama</a:t>
            </a:r>
            <a:r>
              <a:rPr lang="hr-HR" dirty="0"/>
              <a:t>, Mistral i dr.).</a:t>
            </a:r>
          </a:p>
          <a:p>
            <a:r>
              <a:rPr lang="hr-HR" b="1" dirty="0"/>
              <a:t>Zapamtite:</a:t>
            </a:r>
            <a:r>
              <a:rPr lang="hr-HR" dirty="0"/>
              <a:t> Sustavi umjetne inteligencije su alat (nisu ljudi, nemaju osjećaje…).</a:t>
            </a:r>
            <a:br>
              <a:rPr lang="hr-HR" dirty="0"/>
            </a:br>
            <a:r>
              <a:rPr lang="hr-HR" dirty="0"/>
              <a:t>UI ne traži istinu i nema emocija (budite oprezni s dezinformacijama).</a:t>
            </a:r>
          </a:p>
          <a:p>
            <a:endParaRPr dirty="0"/>
          </a:p>
        </p:txBody>
      </p:sp>
      <p:sp>
        <p:nvSpPr>
          <p:cNvPr id="30" name="Rectangle 29">
            <a:extLst>
              <a:ext uri="{FF2B5EF4-FFF2-40B4-BE49-F238E27FC236}">
                <a16:creationId xmlns:a16="http://schemas.microsoft.com/office/drawing/2014/main" id="{C609E9FA-BDDE-45C4-8F5E-974D4208D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Rectangle 31">
            <a:extLst>
              <a:ext uri="{FF2B5EF4-FFF2-40B4-BE49-F238E27FC236}">
                <a16:creationId xmlns:a16="http://schemas.microsoft.com/office/drawing/2014/main" id="{7737E529-E43B-4948-B3C4-7F6B806FC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729522"/>
      </p:ext>
    </p:extLst>
  </p:cSld>
  <p:clrMapOvr>
    <a:overrideClrMapping bg1="dk1" tx1="lt1" bg2="dk2" tx2="lt2" accent1="accent1" accent2="accent2" accent3="accent3" accent4="accent4" accent5="accent5" accent6="accent6" hlink="hlink" folHlink="folHlink"/>
  </p:clrMapOvr>
</p:sld>
</file>

<file path=ppt/slides/slide38.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a:extLst>
            <a:ext uri="{FF2B5EF4-FFF2-40B4-BE49-F238E27FC236}">
              <a16:creationId xmlns:a16="http://schemas.microsoft.com/office/drawing/2014/main" id="{093FF823-81F7-512D-1D82-279B4665D57A}"/>
            </a:ext>
          </a:extLst>
        </p:cNvPr>
        <p:cNvGrpSpPr/>
        <p:nvPr/>
      </p:nvGrpSpPr>
      <p:grpSpPr>
        <a:xfrm>
          <a:off x="0" y="0"/>
          <a:ext cx="0" cy="0"/>
          <a:chOff x="0" y="0"/>
          <a:chExt cx="0" cy="0"/>
        </a:xfrm>
      </p:grpSpPr>
      <p:sp>
        <p:nvSpPr>
          <p:cNvPr id="1057" name="Rectangle 1056">
            <a:extLst>
              <a:ext uri="{FF2B5EF4-FFF2-40B4-BE49-F238E27FC236}">
                <a16:creationId xmlns:a16="http://schemas.microsoft.com/office/drawing/2014/main" id="{BA0960D5-DE80-B93D-4ECA-A0B0E64CEF59}"/>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1059" name="Rectangle 1058">
            <a:extLst>
              <a:ext uri="{FF2B5EF4-FFF2-40B4-BE49-F238E27FC236}">
                <a16:creationId xmlns:a16="http://schemas.microsoft.com/office/drawing/2014/main" id="{23AC1225-6F5A-EC29-6130-72C800B8CF5E}"/>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cxnSp>
        <p:nvCxnSpPr>
          <p:cNvPr id="1061" name="Straight Connector 1060">
            <a:extLst>
              <a:ext uri="{FF2B5EF4-FFF2-40B4-BE49-F238E27FC236}">
                <a16:creationId xmlns:a16="http://schemas.microsoft.com/office/drawing/2014/main" id="{B965244E-CA09-04D5-1A26-0AD18E1DE1B9}"/>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063" name="Rectangle 1062">
            <a:extLst>
              <a:ext uri="{FF2B5EF4-FFF2-40B4-BE49-F238E27FC236}">
                <a16:creationId xmlns:a16="http://schemas.microsoft.com/office/drawing/2014/main" id="{C8939313-E656-A77C-92A7-7F539E9CDB78}"/>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anchor="ctr" rtlCol="0"/>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1065" name="Rectangle 1064">
            <a:extLst>
              <a:ext uri="{FF2B5EF4-FFF2-40B4-BE49-F238E27FC236}">
                <a16:creationId xmlns:a16="http://schemas.microsoft.com/office/drawing/2014/main" id="{7424EA13-84DE-BF78-0AF2-8C61A007F63D}"/>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5275816"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1067" name="Rectangle 1066">
            <a:extLst>
              <a:ext uri="{FF2B5EF4-FFF2-40B4-BE49-F238E27FC236}">
                <a16:creationId xmlns:a16="http://schemas.microsoft.com/office/drawing/2014/main" id="{E392A14B-1658-F104-9C4C-3BA3E129638C}"/>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5339824" y="0"/>
            <a:ext cx="68583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l" defTabSz="457200" eaLnBrk="1" fontAlgn="auto" hangingPunct="1" indent="0" latinLnBrk="0" lvl="0" marL="0" marR="0" rtl="0">
              <a:lnSpc>
                <a:spcPct val="100000"/>
              </a:lnSpc>
              <a:spcBef>
                <a:spcPts val="0"/>
              </a:spcBef>
              <a:spcAft>
                <a:spcPts val="0"/>
              </a:spcAft>
              <a:buClrTx/>
              <a:buSzTx/>
              <a:buFontTx/>
              <a:buNone/>
              <a:tabLst/>
              <a:defRPr/>
            </a:pPr>
            <a:endParaRPr b="0" baseline="0" cap="none" i="0" kern="1200" kumimoji="0" noProof="0" normalizeH="0" spc="0" strike="noStrike" sz="1800" u="none">
              <a:ln>
                <a:noFill/>
              </a:ln>
              <a:solidFill>
                <a:prstClr val="white"/>
              </a:solidFill>
              <a:effectLst/>
              <a:uLnTx/>
              <a:uFillTx/>
              <a:latin panose="020F0502020204030204" typeface="Calibri"/>
              <a:ea typeface="+mn-ea"/>
              <a:cs typeface="+mn-cs"/>
            </a:endParaRPr>
          </a:p>
        </p:txBody>
      </p:sp>
      <p:sp>
        <p:nvSpPr>
          <p:cNvPr id="2" name="CaixaDeTexto 1">
            <a:extLst>
              <a:ext uri="{FF2B5EF4-FFF2-40B4-BE49-F238E27FC236}">
                <a16:creationId xmlns:a16="http://schemas.microsoft.com/office/drawing/2014/main" id="{C44B170E-8816-FC31-2840-1D44AF4972ED}"/>
              </a:ext>
            </a:extLst>
          </p:cNvPr>
          <p:cNvSpPr txBox="1"/>
          <p:nvPr/>
        </p:nvSpPr>
        <p:spPr>
          <a:xfrm>
            <a:off x="5961344" y="758952"/>
            <a:ext cx="5542398" cy="3566160"/>
          </a:xfrm>
          <a:prstGeom prst="rect">
            <a:avLst/>
          </a:prstGeom>
        </p:spPr>
        <p:txBody>
          <a:bodyPr anchor="b" bIns="45720" lIns="91440" rIns="91440" rtlCol="0" tIns="45720" vert="horz">
            <a:normAutofit/>
          </a:bodyPr>
          <a:lstStyle/>
          <a:p>
            <a:pPr algn="l" defTabSz="457200" eaLnBrk="1" fontAlgn="auto" hangingPunct="1" indent="0" latinLnBrk="0" lvl="0" marL="0" marR="0" rtl="0">
              <a:lnSpc>
                <a:spcPct val="100000"/>
              </a:lnSpc>
              <a:spcBef>
                <a:spcPts val="0"/>
              </a:spcBef>
              <a:spcAft>
                <a:spcPts val="0"/>
              </a:spcAft>
              <a:buClrTx/>
              <a:buSzTx/>
              <a:buFontTx/>
              <a:buNone/>
              <a:tabLst/>
              <a:defRPr/>
            </a:pPr>
            <a:r>
              <a:rPr b="0" baseline="0" cap="none" i="0" kern="1200" kumimoji="0" noProof="0" normalizeH="0" spc="0" strike="noStrike" sz="1800" u="none">
                <a:ln>
                  <a:noFill/>
                </a:ln>
                <a:solidFill>
                  <a:srgbClr val="000000"/>
                </a:solidFill>
                <a:effectLst/>
                <a:uLnTx/>
                <a:uFillTx/>
                <a:latin panose="020F0502020204030204" typeface="Calibri"/>
                <a:ea typeface="+mn-ea"/>
                <a:cs typeface="+mn-cs"/>
              </a:rPr>
              <a:t>Završni upitnik</a:t>
            </a:r>
          </a:p>
        </p:txBody>
      </p:sp>
      <p:cxnSp>
        <p:nvCxnSpPr>
          <p:cNvPr id="1069" name="Straight Connector 1068">
            <a:extLst>
              <a:ext uri="{FF2B5EF4-FFF2-40B4-BE49-F238E27FC236}">
                <a16:creationId xmlns:a16="http://schemas.microsoft.com/office/drawing/2014/main" id="{ED420AD6-03FF-7E10-6F40-3908ADD89C7E}"/>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5961343" y="4343400"/>
            <a:ext cx="5202616" cy="0"/>
          </a:xfrm>
          <a:prstGeom prst="line">
            <a:avLst/>
          </a:prstGeom>
          <a:ln w="6350">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pic>
        <p:nvPicPr>
          <p:cNvPr descr="Caneta preta relativamente a uma folha com números sombreadas" id="4" name="Picture 3">
            <a:extLst>
              <a:ext uri="{FF2B5EF4-FFF2-40B4-BE49-F238E27FC236}">
                <a16:creationId xmlns:a16="http://schemas.microsoft.com/office/drawing/2014/main" id="{03ACDD92-FBA0-0B7C-429A-168C4D9AACD0}"/>
              </a:ext>
            </a:extLst>
          </p:cNvPr>
          <p:cNvPicPr>
            <a:picLocks noChangeAspect="1"/>
          </p:cNvPicPr>
          <p:nvPr/>
        </p:nvPicPr>
        <p:blipFill>
          <a:blip r:embed="rId2"/>
          <a:srcRect b="6810" r="3" t="6778"/>
          <a:stretch/>
        </p:blipFill>
        <p:spPr>
          <a:xfrm>
            <a:off x="627779" y="4451929"/>
            <a:ext cx="4020297" cy="1757919"/>
          </a:xfrm>
          <a:prstGeom prst="rect">
            <a:avLst/>
          </a:prstGeom>
        </p:spPr>
      </p:pic>
    </p:spTree>
    <p:extLst>
      <p:ext uri="{BB962C8B-B14F-4D97-AF65-F5344CB8AC3E}">
        <p14:creationId xmlns:p14="http://schemas.microsoft.com/office/powerpoint/2010/main" val="2313518956"/>
      </p:ext>
    </p:extLst>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1074" name="Rectangle 1073">
            <a:extLst>
              <a:ext uri="{FF2B5EF4-FFF2-40B4-BE49-F238E27FC236}">
                <a16:creationId xmlns:a16="http://schemas.microsoft.com/office/drawing/2014/main" id="{CF6BB2E5-F5C5-4876-9282-B0246E035740}"/>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1076" name="Rectangle 1075">
            <a:extLst>
              <a:ext uri="{FF2B5EF4-FFF2-40B4-BE49-F238E27FC236}">
                <a16:creationId xmlns:a16="http://schemas.microsoft.com/office/drawing/2014/main" id="{6E53EAE7-3851-4CE7-BE81-EF90F19EF019}"/>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cxnSp>
        <p:nvCxnSpPr>
          <p:cNvPr id="1078" name="Straight Connector 1077">
            <a:extLst>
              <a:ext uri="{FF2B5EF4-FFF2-40B4-BE49-F238E27FC236}">
                <a16:creationId xmlns:a16="http://schemas.microsoft.com/office/drawing/2014/main" id="{5C5EFB6A-0AF1-46B2-B103-4AA6C7B31025}"/>
              </a:ext>
              <a:ext uri="{C183D7F6-B498-43B3-948B-1728B52AA6E4}">
                <adec:decorative xmlns:adec="http://schemas.microsoft.com/office/drawing/2017/decorative" val="1"/>
              </a:ext>
            </a:extLst>
          </p:cNvPr>
          <p:cNvCxnSpPr>
            <a:cxnSpLocks noAdjustHandles="1" noChangeArrowheads="1" noChangeAspect="1" noChangeShapeType="1" noEditPoints="1" noGrp="1" noMove="1" noResize="1" noRot="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080" name="Rectangle 1079">
            <a:extLst>
              <a:ext uri="{FF2B5EF4-FFF2-40B4-BE49-F238E27FC236}">
                <a16:creationId xmlns:a16="http://schemas.microsoft.com/office/drawing/2014/main" id="{40B389FD-456D-4B47-AC92-DE24BBA3F07B}"/>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0" y="0"/>
            <a:ext cx="1219045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p>
        </p:txBody>
      </p:sp>
      <p:sp>
        <p:nvSpPr>
          <p:cNvPr id="1082" name="Rectangle 1081">
            <a:extLst>
              <a:ext uri="{FF2B5EF4-FFF2-40B4-BE49-F238E27FC236}">
                <a16:creationId xmlns:a16="http://schemas.microsoft.com/office/drawing/2014/main" id="{970BDFF1-89F0-4493-BC72-692927D52AD7}"/>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CaixaDeTexto 1">
            <a:extLst>
              <a:ext uri="{FF2B5EF4-FFF2-40B4-BE49-F238E27FC236}">
                <a16:creationId xmlns:a16="http://schemas.microsoft.com/office/drawing/2014/main" id="{AE32F9A4-DBE3-8B24-9C87-69D4E1818AB5}"/>
              </a:ext>
            </a:extLst>
          </p:cNvPr>
          <p:cNvSpPr txBox="1"/>
          <p:nvPr/>
        </p:nvSpPr>
        <p:spPr>
          <a:xfrm>
            <a:off x="1065197" y="5120640"/>
            <a:ext cx="10058400" cy="822960"/>
          </a:xfrm>
          <a:prstGeom prst="rect">
            <a:avLst/>
          </a:prstGeom>
        </p:spPr>
        <p:txBody>
          <a:bodyPr anchor="b" bIns="45720" lIns="91440" rIns="91440" rtlCol="0" tIns="45720" vert="horz">
            <a:normAutofit/>
          </a:bodyPr>
          <a:lstStyle/>
          <a:p>
            <a:r>
              <a:rPr dirty="0" lang="hr-HR"/>
              <a:t>Inicijalni</a:t>
            </a:r>
            <a:r>
              <a:rPr dirty="0"/>
              <a:t> </a:t>
            </a:r>
            <a:r>
              <a:rPr dirty="0" err="1"/>
              <a:t>upitnik</a:t>
            </a:r>
            <a:endParaRPr dirty="0"/>
          </a:p>
        </p:txBody>
      </p:sp>
      <p:pic>
        <p:nvPicPr>
          <p:cNvPr descr="Caneta preta relativamente a uma folha com números sombreadas" id="4" name="Picture 3">
            <a:extLst>
              <a:ext uri="{FF2B5EF4-FFF2-40B4-BE49-F238E27FC236}">
                <a16:creationId xmlns:a16="http://schemas.microsoft.com/office/drawing/2014/main" id="{5C6046AE-214A-9A8C-4A79-55CFBF4F1A4D}"/>
              </a:ext>
            </a:extLst>
          </p:cNvPr>
          <p:cNvPicPr>
            <a:picLocks noChangeAspect="1"/>
          </p:cNvPicPr>
          <p:nvPr/>
        </p:nvPicPr>
        <p:blipFill>
          <a:blip r:embed="rId3"/>
          <a:srcRect b="152" t="123"/>
          <a:stretch/>
        </p:blipFill>
        <p:spPr>
          <a:xfrm>
            <a:off x="625036" y="677333"/>
            <a:ext cx="7710796" cy="3891046"/>
          </a:xfrm>
          <a:prstGeom prst="rect">
            <a:avLst/>
          </a:prstGeom>
        </p:spPr>
      </p:pic>
      <p:sp>
        <p:nvSpPr>
          <p:cNvPr id="1084" name="Rectangle 1083">
            <a:extLst>
              <a:ext uri="{FF2B5EF4-FFF2-40B4-BE49-F238E27FC236}">
                <a16:creationId xmlns:a16="http://schemas.microsoft.com/office/drawing/2014/main" id="{EC639061-BB2E-42D9-8137-6F0803D34B19}"/>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3" name="ZoneTexte 2">
            <a:extLst>
              <a:ext uri="{FF2B5EF4-FFF2-40B4-BE49-F238E27FC236}">
                <a16:creationId xmlns:a16="http://schemas.microsoft.com/office/drawing/2014/main" id="{E6A9B156-CB50-3FA8-B4BA-352EED568000}"/>
              </a:ext>
            </a:extLst>
          </p:cNvPr>
          <p:cNvSpPr txBox="1"/>
          <p:nvPr/>
        </p:nvSpPr>
        <p:spPr>
          <a:xfrm>
            <a:off x="9047018" y="2535382"/>
            <a:ext cx="915635" cy="646331"/>
          </a:xfrm>
          <a:prstGeom prst="rect">
            <a:avLst/>
          </a:prstGeom>
          <a:noFill/>
        </p:spPr>
        <p:txBody>
          <a:bodyPr rtlCol="0" wrap="none">
            <a:spAutoFit/>
          </a:bodyPr>
          <a:lstStyle/>
          <a:p>
            <a:r>
              <a:rPr dirty="0" lang="hr-HR"/>
              <a:t>Upitnik</a:t>
            </a:r>
            <a:r>
              <a:rPr dirty="0"/>
              <a:t> </a:t>
            </a:r>
          </a:p>
          <a:p>
            <a:endParaRPr dirty="0"/>
          </a:p>
        </p:txBody>
      </p:sp>
    </p:spTree>
    <p:extLst>
      <p:ext uri="{BB962C8B-B14F-4D97-AF65-F5344CB8AC3E}">
        <p14:creationId xmlns:p14="http://schemas.microsoft.com/office/powerpoint/2010/main" val="733980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a:extLst>
            <a:ext uri="{FF2B5EF4-FFF2-40B4-BE49-F238E27FC236}">
              <a16:creationId xmlns:a16="http://schemas.microsoft.com/office/drawing/2014/main" id="{1738B733-7889-E46C-D272-F6D6284180F2}"/>
            </a:ext>
          </a:extLst>
        </p:cNvPr>
        <p:cNvGrpSpPr/>
        <p:nvPr/>
      </p:nvGrpSpPr>
      <p:grpSpPr>
        <a:xfrm>
          <a:off x="0" y="0"/>
          <a:ext cx="0" cy="0"/>
          <a:chOff x="0" y="0"/>
          <a:chExt cx="0" cy="0"/>
        </a:xfrm>
      </p:grpSpPr>
      <p:pic>
        <p:nvPicPr>
          <p:cNvPr id="5" name="Marcador de Posição de Conteúdo 4" descr="Juiz martelo descansar no bloco">
            <a:hlinkClick r:id="rId3"/>
            <a:extLst>
              <a:ext uri="{FF2B5EF4-FFF2-40B4-BE49-F238E27FC236}">
                <a16:creationId xmlns:a16="http://schemas.microsoft.com/office/drawing/2014/main" id="{97A3BF0F-FBBD-BD0C-1A98-E5937193D909}"/>
              </a:ext>
            </a:extLst>
          </p:cNvPr>
          <p:cNvPicPr>
            <a:picLocks noChangeAspect="1"/>
          </p:cNvPicPr>
          <p:nvPr/>
        </p:nvPicPr>
        <p:blipFill>
          <a:blip r:embed="rId4">
            <a:alphaModFix amt="35000"/>
          </a:blip>
          <a:srcRect t="643" b="15088"/>
          <a:stretch/>
        </p:blipFill>
        <p:spPr>
          <a:xfrm>
            <a:off x="20" y="10"/>
            <a:ext cx="12191980" cy="6857990"/>
          </a:xfrm>
          <a:prstGeom prst="rect">
            <a:avLst/>
          </a:prstGeom>
        </p:spPr>
      </p:pic>
      <p:cxnSp>
        <p:nvCxnSpPr>
          <p:cNvPr id="56" name="Straight Connector 55">
            <a:extLst>
              <a:ext uri="{FF2B5EF4-FFF2-40B4-BE49-F238E27FC236}">
                <a16:creationId xmlns:a16="http://schemas.microsoft.com/office/drawing/2014/main" id="{45549E29-E797-4A00-B030-3AB01640CFD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 name="Título 1">
            <a:extLst>
              <a:ext uri="{FF2B5EF4-FFF2-40B4-BE49-F238E27FC236}">
                <a16:creationId xmlns:a16="http://schemas.microsoft.com/office/drawing/2014/main" id="{4AD96751-8C85-BCFE-8647-E27A2B771656}"/>
              </a:ext>
            </a:extLst>
          </p:cNvPr>
          <p:cNvSpPr>
            <a:spLocks noGrp="1"/>
          </p:cNvSpPr>
          <p:nvPr>
            <p:ph type="title"/>
          </p:nvPr>
        </p:nvSpPr>
        <p:spPr>
          <a:xfrm>
            <a:off x="1097280" y="286603"/>
            <a:ext cx="10058400" cy="1450757"/>
          </a:xfrm>
        </p:spPr>
        <p:txBody>
          <a:bodyPr vert="horz" lIns="91440" tIns="45720" rIns="91440" bIns="45720" rtlCol="0">
            <a:normAutofit/>
          </a:bodyPr>
          <a:lstStyle/>
          <a:p>
            <a:r>
              <a:t>Rasprava</a:t>
            </a:r>
          </a:p>
        </p:txBody>
      </p:sp>
      <p:sp>
        <p:nvSpPr>
          <p:cNvPr id="24" name="Content Placeholder 23">
            <a:extLst>
              <a:ext uri="{FF2B5EF4-FFF2-40B4-BE49-F238E27FC236}">
                <a16:creationId xmlns:a16="http://schemas.microsoft.com/office/drawing/2014/main" id="{C0AB04FA-246F-7265-DFE4-44CF8DFAEA64}"/>
              </a:ext>
            </a:extLst>
          </p:cNvPr>
          <p:cNvSpPr>
            <a:spLocks noGrp="1"/>
          </p:cNvSpPr>
          <p:nvPr>
            <p:ph idx="1"/>
          </p:nvPr>
        </p:nvSpPr>
        <p:spPr>
          <a:xfrm>
            <a:off x="1193532" y="3124274"/>
            <a:ext cx="3891086" cy="2847547"/>
          </a:xfrm>
        </p:spPr>
        <p:txBody>
          <a:bodyPr>
            <a:normAutofit/>
          </a:bodyPr>
          <a:lstStyle/>
          <a:p>
            <a:r>
              <a:rPr dirty="0"/>
              <a:t> </a:t>
            </a:r>
            <a:r>
              <a:rPr lang="hr-HR" dirty="0">
                <a:solidFill>
                  <a:schemeClr val="tx1"/>
                </a:solidFill>
              </a:rPr>
              <a:t>Kada bi umjetna inteligencija organizirala zabavu, što mislite koju bi temu odabrala – „</a:t>
            </a:r>
            <a:r>
              <a:rPr lang="hr-HR" dirty="0" err="1">
                <a:solidFill>
                  <a:schemeClr val="tx1"/>
                </a:solidFill>
              </a:rPr>
              <a:t>TikTok</a:t>
            </a:r>
            <a:r>
              <a:rPr lang="hr-HR" dirty="0">
                <a:solidFill>
                  <a:schemeClr val="tx1"/>
                </a:solidFill>
              </a:rPr>
              <a:t> maskarada“ ili „Roboti na koturaljkama“?</a:t>
            </a:r>
          </a:p>
          <a:p>
            <a:endParaRPr dirty="0"/>
          </a:p>
        </p:txBody>
      </p:sp>
      <p:sp>
        <p:nvSpPr>
          <p:cNvPr id="58" name="Rectangle 57">
            <a:extLst>
              <a:ext uri="{FF2B5EF4-FFF2-40B4-BE49-F238E27FC236}">
                <a16:creationId xmlns:a16="http://schemas.microsoft.com/office/drawing/2014/main" id="{C609E9FA-BDDE-45C4-8F5E-974D4208D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60" name="Rectangle 59">
            <a:extLst>
              <a:ext uri="{FF2B5EF4-FFF2-40B4-BE49-F238E27FC236}">
                <a16:creationId xmlns:a16="http://schemas.microsoft.com/office/drawing/2014/main" id="{7737E529-E43B-4948-B3C4-7F6B806FC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Tree>
    <p:extLst>
      <p:ext uri="{BB962C8B-B14F-4D97-AF65-F5344CB8AC3E}">
        <p14:creationId xmlns:p14="http://schemas.microsoft.com/office/powerpoint/2010/main" val="219947357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24B06F-6BA0-078B-3CFD-44A9B792BFA3}"/>
              </a:ext>
            </a:extLst>
          </p:cNvPr>
          <p:cNvSpPr>
            <a:spLocks noGrp="1"/>
          </p:cNvSpPr>
          <p:nvPr>
            <p:ph type="title"/>
          </p:nvPr>
        </p:nvSpPr>
        <p:spPr/>
        <p:txBody>
          <a:bodyPr/>
          <a:lstStyle/>
          <a:p>
            <a:r>
              <a:rPr dirty="0" lang="hr-HR"/>
              <a:t>Kako funkcionira sustav preporuka</a:t>
            </a:r>
            <a:r>
              <a:rPr dirty="0"/>
              <a:t>?</a:t>
            </a:r>
          </a:p>
        </p:txBody>
      </p:sp>
      <p:pic>
        <p:nvPicPr>
          <p:cNvPr id="6" name="Marcador de Posição da Imagem 5">
            <a:extLst>
              <a:ext uri="{FF2B5EF4-FFF2-40B4-BE49-F238E27FC236}">
                <a16:creationId xmlns:a16="http://schemas.microsoft.com/office/drawing/2014/main" id="{C4B57CF2-5F26-8520-1B79-7EC9990FEBA9}"/>
              </a:ext>
            </a:extLst>
          </p:cNvPr>
          <p:cNvPicPr>
            <a:picLocks noChangeAspect="1" noGrp="1"/>
          </p:cNvPicPr>
          <p:nvPr>
            <p:ph idx="1" type="pic"/>
          </p:nvPr>
        </p:nvPicPr>
        <p:blipFill>
          <a:blip r:embed="rId3"/>
          <a:srcRect b="47" t="47"/>
          <a:stretch/>
        </p:blipFill>
        <p:spPr/>
      </p:pic>
    </p:spTree>
    <p:extLst>
      <p:ext uri="{BB962C8B-B14F-4D97-AF65-F5344CB8AC3E}">
        <p14:creationId xmlns:p14="http://schemas.microsoft.com/office/powerpoint/2010/main" val="1536897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DE262F-B5D4-5939-32A3-6FCFB25715DA}"/>
              </a:ext>
            </a:extLst>
          </p:cNvPr>
          <p:cNvSpPr>
            <a:spLocks noGrp="1"/>
          </p:cNvSpPr>
          <p:nvPr>
            <p:ph type="title"/>
          </p:nvPr>
        </p:nvSpPr>
        <p:spPr>
          <a:xfrm>
            <a:off x="1097280" y="286603"/>
            <a:ext cx="10058400" cy="1450757"/>
          </a:xfrm>
        </p:spPr>
        <p:txBody>
          <a:bodyPr>
            <a:normAutofit/>
          </a:bodyPr>
          <a:lstStyle/>
          <a:p>
            <a:r>
              <a:rPr lang="hr-HR" dirty="0"/>
              <a:t>Prikazuje rezultate na temelju</a:t>
            </a:r>
            <a:r>
              <a:rPr dirty="0"/>
              <a:t>…</a:t>
            </a:r>
          </a:p>
        </p:txBody>
      </p:sp>
      <p:graphicFrame>
        <p:nvGraphicFramePr>
          <p:cNvPr id="5" name="Marcador de Posição de Conteúdo 2">
            <a:extLst>
              <a:ext uri="{FF2B5EF4-FFF2-40B4-BE49-F238E27FC236}">
                <a16:creationId xmlns:a16="http://schemas.microsoft.com/office/drawing/2014/main" id="{07D27F95-0EA4-ED8B-7B63-7EC1E246CBD4}"/>
              </a:ext>
            </a:extLst>
          </p:cNvPr>
          <p:cNvGraphicFramePr>
            <a:graphicFrameLocks noGrp="1"/>
          </p:cNvGraphicFramePr>
          <p:nvPr>
            <p:ph idx="1"/>
            <p:extLst>
              <p:ext uri="{D42A27DB-BD31-4B8C-83A1-F6EECF244321}">
                <p14:modId xmlns:p14="http://schemas.microsoft.com/office/powerpoint/2010/main" val="2500209728"/>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0516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4">
            <a:extLst>
              <a:ext uri="{FF2B5EF4-FFF2-40B4-BE49-F238E27FC236}">
                <a16:creationId xmlns:a16="http://schemas.microsoft.com/office/drawing/2014/main" id="{72DCA066-66CB-A215-EA8B-C4E7A66DE1EB}"/>
              </a:ext>
            </a:extLst>
          </p:cNvPr>
          <p:cNvPicPr>
            <a:picLocks noChangeAspect="1"/>
          </p:cNvPicPr>
          <p:nvPr/>
        </p:nvPicPr>
        <p:blipFill>
          <a:blip r:embed="rId3"/>
          <a:srcRect t="3694" b="3694"/>
          <a:stretch/>
        </p:blipFill>
        <p:spPr>
          <a:xfrm>
            <a:off x="20" y="10"/>
            <a:ext cx="4578952" cy="6857990"/>
          </a:xfrm>
          <a:prstGeom prst="rect">
            <a:avLst/>
          </a:prstGeom>
        </p:spPr>
      </p:pic>
      <p:sp>
        <p:nvSpPr>
          <p:cNvPr id="14" name="Rectangle 8">
            <a:extLst>
              <a:ext uri="{FF2B5EF4-FFF2-40B4-BE49-F238E27FC236}">
                <a16:creationId xmlns:a16="http://schemas.microsoft.com/office/drawing/2014/main" id="{F4C359F3-25B2-4E2B-8713-5583EAF4C1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639733" y="0"/>
            <a:ext cx="7552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ítulo 1">
            <a:extLst>
              <a:ext uri="{FF2B5EF4-FFF2-40B4-BE49-F238E27FC236}">
                <a16:creationId xmlns:a16="http://schemas.microsoft.com/office/drawing/2014/main" id="{8E81C5B3-449B-CEE8-5398-580E5454E48D}"/>
              </a:ext>
            </a:extLst>
          </p:cNvPr>
          <p:cNvSpPr>
            <a:spLocks noGrp="1"/>
          </p:cNvSpPr>
          <p:nvPr>
            <p:ph type="title"/>
          </p:nvPr>
        </p:nvSpPr>
        <p:spPr>
          <a:xfrm>
            <a:off x="5124206" y="324922"/>
            <a:ext cx="6339840" cy="1666501"/>
          </a:xfrm>
        </p:spPr>
        <p:txBody>
          <a:bodyPr>
            <a:normAutofit/>
          </a:bodyPr>
          <a:lstStyle/>
          <a:p>
            <a:r>
              <a:t>Algoritam</a:t>
            </a:r>
          </a:p>
        </p:txBody>
      </p:sp>
      <p:sp>
        <p:nvSpPr>
          <p:cNvPr id="15" name="Rectangle 10">
            <a:extLst>
              <a:ext uri="{FF2B5EF4-FFF2-40B4-BE49-F238E27FC236}">
                <a16:creationId xmlns:a16="http://schemas.microsoft.com/office/drawing/2014/main" id="{B026EB53-A064-438C-B0CD-AC150363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8972"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3" name="Marcador de Posição de Conteúdo 2">
            <a:extLst>
              <a:ext uri="{FF2B5EF4-FFF2-40B4-BE49-F238E27FC236}">
                <a16:creationId xmlns:a16="http://schemas.microsoft.com/office/drawing/2014/main" id="{88F2B0C2-6349-513D-CE7F-26E87F45555A}"/>
              </a:ext>
            </a:extLst>
          </p:cNvPr>
          <p:cNvSpPr>
            <a:spLocks noGrp="1"/>
          </p:cNvSpPr>
          <p:nvPr>
            <p:ph idx="1"/>
          </p:nvPr>
        </p:nvSpPr>
        <p:spPr>
          <a:xfrm>
            <a:off x="5124206" y="2236304"/>
            <a:ext cx="6339840" cy="2132496"/>
          </a:xfrm>
        </p:spPr>
        <p:txBody>
          <a:bodyPr>
            <a:normAutofit/>
          </a:bodyPr>
          <a:lstStyle/>
          <a:p>
            <a:pPr marL="0" indent="0">
              <a:buNone/>
            </a:pPr>
            <a:r>
              <a:rPr lang="hr-HR" dirty="0"/>
              <a:t>Kada su u pitanju digitalne platforme, algoritmi su alati koji odabiru koji se sadržaj prikazuje korisnicima na temelju relevantnosti i preferencija.</a:t>
            </a:r>
          </a:p>
          <a:p>
            <a:pPr marL="0" indent="0">
              <a:buNone/>
            </a:pPr>
            <a:endParaRPr dirty="0"/>
          </a:p>
          <a:p>
            <a:r>
              <a:rPr dirty="0"/>
              <a:t>(European Commission, 2022)</a:t>
            </a:r>
          </a:p>
          <a:p>
            <a:endParaRPr dirty="0"/>
          </a:p>
        </p:txBody>
      </p:sp>
      <p:sp>
        <p:nvSpPr>
          <p:cNvPr id="4" name="CaixaDeTexto 3">
            <a:extLst>
              <a:ext uri="{FF2B5EF4-FFF2-40B4-BE49-F238E27FC236}">
                <a16:creationId xmlns:a16="http://schemas.microsoft.com/office/drawing/2014/main" id="{DF12052D-F249-43F9-2331-45083087DCCD}"/>
              </a:ext>
            </a:extLst>
          </p:cNvPr>
          <p:cNvSpPr txBox="1"/>
          <p:nvPr/>
        </p:nvSpPr>
        <p:spPr>
          <a:xfrm>
            <a:off x="4639733" y="6533078"/>
            <a:ext cx="7488238" cy="276999"/>
          </a:xfrm>
          <a:prstGeom prst="rect">
            <a:avLst/>
          </a:prstGeom>
          <a:noFill/>
        </p:spPr>
        <p:txBody>
          <a:bodyPr wrap="square" rtlCol="0">
            <a:spAutoFit/>
          </a:bodyPr>
          <a:lstStyle/>
          <a:p>
            <a:r>
              <a:t>Photo: Sanu N, CC BY-SA 4.0 &lt;https://creativecommons.org/licenses/by-sa/4.0&gt;, via Wikimedia Commons</a:t>
            </a:r>
          </a:p>
        </p:txBody>
      </p:sp>
    </p:spTree>
    <p:extLst>
      <p:ext uri="{BB962C8B-B14F-4D97-AF65-F5344CB8AC3E}">
        <p14:creationId xmlns:p14="http://schemas.microsoft.com/office/powerpoint/2010/main" val="1836216607"/>
      </p:ext>
    </p:extLst>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chemeClr val="bg1"/>
        </a:solidFill>
        <a:effectLst/>
      </p:bgPr>
    </p:bg>
    <p:spTree>
      <p:nvGrpSpPr>
        <p:cNvPr id="1" name="">
          <a:extLst>
            <a:ext uri="{FF2B5EF4-FFF2-40B4-BE49-F238E27FC236}">
              <a16:creationId xmlns:a16="http://schemas.microsoft.com/office/drawing/2014/main" id="{59C978D4-D1C3-97C2-9389-CF7F0FFC0E89}"/>
            </a:ext>
          </a:extLst>
        </p:cNvPr>
        <p:cNvGrpSpPr/>
        <p:nvPr/>
      </p:nvGrpSpPr>
      <p:grpSpPr>
        <a:xfrm>
          <a:off x="0" y="0"/>
          <a:ext cx="0" cy="0"/>
          <a:chOff x="0" y="0"/>
          <a:chExt cx="0" cy="0"/>
        </a:xfrm>
      </p:grpSpPr>
      <p:pic>
        <p:nvPicPr>
          <p:cNvPr id="13" name="Picture 4">
            <a:extLst>
              <a:ext uri="{FF2B5EF4-FFF2-40B4-BE49-F238E27FC236}">
                <a16:creationId xmlns:a16="http://schemas.microsoft.com/office/drawing/2014/main" id="{871FC7FF-7F2C-2229-9430-BBC30A718680}"/>
              </a:ext>
            </a:extLst>
          </p:cNvPr>
          <p:cNvPicPr>
            <a:picLocks noChangeAspect="1"/>
          </p:cNvPicPr>
          <p:nvPr/>
        </p:nvPicPr>
        <p:blipFill>
          <a:blip r:embed="rId3"/>
          <a:srcRect b="76" t="76"/>
          <a:stretch/>
        </p:blipFill>
        <p:spPr>
          <a:xfrm>
            <a:off x="20" y="10"/>
            <a:ext cx="4578952" cy="6857990"/>
          </a:xfrm>
          <a:prstGeom prst="rect">
            <a:avLst/>
          </a:prstGeom>
        </p:spPr>
      </p:pic>
      <p:sp>
        <p:nvSpPr>
          <p:cNvPr id="14" name="Rectangle 8">
            <a:extLst>
              <a:ext uri="{FF2B5EF4-FFF2-40B4-BE49-F238E27FC236}">
                <a16:creationId xmlns:a16="http://schemas.microsoft.com/office/drawing/2014/main" id="{3014D5CB-77E9-C810-C196-F7F10DF692CF}"/>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bwMode="white">
          <a:xfrm>
            <a:off x="4639733" y="0"/>
            <a:ext cx="7552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2" name="Título 1">
            <a:extLst>
              <a:ext uri="{FF2B5EF4-FFF2-40B4-BE49-F238E27FC236}">
                <a16:creationId xmlns:a16="http://schemas.microsoft.com/office/drawing/2014/main" id="{5962EF8C-D543-6F50-2BA1-807511FD4AA5}"/>
              </a:ext>
            </a:extLst>
          </p:cNvPr>
          <p:cNvSpPr>
            <a:spLocks noGrp="1"/>
          </p:cNvSpPr>
          <p:nvPr>
            <p:ph type="title"/>
          </p:nvPr>
        </p:nvSpPr>
        <p:spPr>
          <a:xfrm>
            <a:off x="5124206" y="324922"/>
            <a:ext cx="6339840" cy="1666501"/>
          </a:xfrm>
        </p:spPr>
        <p:txBody>
          <a:bodyPr>
            <a:normAutofit/>
          </a:bodyPr>
          <a:lstStyle/>
          <a:p>
            <a:r>
              <a:t>Algoritmi preporuka</a:t>
            </a:r>
          </a:p>
        </p:txBody>
      </p:sp>
      <p:sp>
        <p:nvSpPr>
          <p:cNvPr id="15" name="Rectangle 10">
            <a:extLst>
              <a:ext uri="{FF2B5EF4-FFF2-40B4-BE49-F238E27FC236}">
                <a16:creationId xmlns:a16="http://schemas.microsoft.com/office/drawing/2014/main" id="{0EEC463B-95C1-DFC9-BF86-6412BF060D23}"/>
              </a:ext>
              <a:ext uri="{C183D7F6-B498-43B3-948B-1728B52AA6E4}">
                <adec:decorative xmlns:adec="http://schemas.microsoft.com/office/drawing/2017/decorative" val="1"/>
              </a:ext>
            </a:extLst>
          </p:cNvPr>
          <p:cNvSpPr>
            <a:spLocks noAdjustHandles="1" noChangeArrowheads="1" noChangeAspect="1" noChangeShapeType="1" noEditPoints="1" noGrp="1" noMove="1" noResize="1" noRot="1" noTextEdit="1"/>
          </p:cNvSpPr>
          <p:nvPr>
            <p:extLst>
              <p:ext uri="{386F3935-93C4-4BCD-93E2-E3B085C9AB24}">
                <p16:designElem xmlns:p16="http://schemas.microsoft.com/office/powerpoint/2015/main" val="1"/>
              </p:ext>
            </p:extLst>
          </p:nvPr>
        </p:nvSpPr>
        <p:spPr>
          <a:xfrm>
            <a:off x="4578972"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a:p>
        </p:txBody>
      </p:sp>
      <p:sp>
        <p:nvSpPr>
          <p:cNvPr id="3" name="Marcador de Posição de Conteúdo 2">
            <a:extLst>
              <a:ext uri="{FF2B5EF4-FFF2-40B4-BE49-F238E27FC236}">
                <a16:creationId xmlns:a16="http://schemas.microsoft.com/office/drawing/2014/main" id="{19FF09E7-6776-9C85-B99C-6139AD30C4E2}"/>
              </a:ext>
            </a:extLst>
          </p:cNvPr>
          <p:cNvSpPr>
            <a:spLocks noGrp="1"/>
          </p:cNvSpPr>
          <p:nvPr>
            <p:ph idx="1"/>
          </p:nvPr>
        </p:nvSpPr>
        <p:spPr>
          <a:xfrm>
            <a:off x="5124206" y="2236304"/>
            <a:ext cx="6339840" cy="1884140"/>
          </a:xfrm>
        </p:spPr>
        <p:txBody>
          <a:bodyPr>
            <a:normAutofit/>
          </a:bodyPr>
          <a:lstStyle/>
          <a:p>
            <a:r>
              <a:rPr dirty="0" lang="hr-HR"/>
              <a:t>istaknu personalizirani sadržaj na temelju reakcija, angažmana i povijesti pretraživanja svakog korisnika</a:t>
            </a:r>
            <a:endParaRPr dirty="0"/>
          </a:p>
        </p:txBody>
      </p:sp>
    </p:spTree>
    <p:extLst>
      <p:ext uri="{BB962C8B-B14F-4D97-AF65-F5344CB8AC3E}">
        <p14:creationId xmlns:p14="http://schemas.microsoft.com/office/powerpoint/2010/main" val="571232776"/>
      </p:ext>
    </p:extLst>
  </p:cSld>
  <p:clrMapOvr>
    <a:masterClrMapping/>
  </p:clrMapOvr>
</p:sld>
</file>

<file path=ppt/theme/theme1.xml><?xml version="1.0" encoding="utf-8"?>
<a:theme xmlns:a="http://schemas.openxmlformats.org/drawingml/2006/main" name="Retrospetiva">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3155</TotalTime>
  <Words>2268</Words>
  <Application>Microsoft Office PowerPoint</Application>
  <PresentationFormat>Široki zaslon</PresentationFormat>
  <Paragraphs>171</Paragraphs>
  <Slides>38</Slides>
  <Notes>22</Notes>
  <HiddenSlides>0</HiddenSlides>
  <MMClips>1</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38</vt:i4>
      </vt:variant>
    </vt:vector>
  </HeadingPairs>
  <TitlesOfParts>
    <vt:vector size="44" baseType="lpstr">
      <vt:lpstr>Aptos</vt:lpstr>
      <vt:lpstr>Arial</vt:lpstr>
      <vt:lpstr>Calibri</vt:lpstr>
      <vt:lpstr>Calibri Light</vt:lpstr>
      <vt:lpstr>Garamond</vt:lpstr>
      <vt:lpstr>Retrospetiva</vt:lpstr>
      <vt:lpstr>Dezinformacije i društveni izazovi </vt:lpstr>
      <vt:lpstr>PowerPoint prezentacija</vt:lpstr>
      <vt:lpstr>1. Koncept i ideje</vt:lpstr>
      <vt:lpstr>PowerPoint prezentacija</vt:lpstr>
      <vt:lpstr>Rasprava</vt:lpstr>
      <vt:lpstr>Kako funkcionira sustav preporuka?</vt:lpstr>
      <vt:lpstr>Prikazuje rezultate na temelju…</vt:lpstr>
      <vt:lpstr>Algoritam</vt:lpstr>
      <vt:lpstr>Algoritmi preporuka</vt:lpstr>
      <vt:lpstr>Angažman</vt:lpstr>
      <vt:lpstr>Strojno učenje i UI</vt:lpstr>
      <vt:lpstr>Alati umjetne inteligencije</vt:lpstr>
      <vt:lpstr>Generativna umjetna inteligencija (GUI)</vt:lpstr>
      <vt:lpstr>Alati umjetne inteligencije mogu…</vt:lpstr>
      <vt:lpstr>Upit</vt:lpstr>
      <vt:lpstr>PowerPoint prezentacija</vt:lpstr>
      <vt:lpstr>Akt o umjetnoj inteligenciji</vt:lpstr>
      <vt:lpstr>PowerPoint prezentacija</vt:lpstr>
      <vt:lpstr>Što ste novo saznali?  Što ste zapamtili?</vt:lpstr>
      <vt:lpstr>2. Istraživanje kvizova</vt:lpstr>
      <vt:lpstr>Dezinformacije</vt:lpstr>
      <vt:lpstr>Deepfake</vt:lpstr>
      <vt:lpstr>PowerPoint prezentacija</vt:lpstr>
      <vt:lpstr>Igranje kvizova</vt:lpstr>
      <vt:lpstr>Što ste novo saznali?  Što ste zapamtili?</vt:lpstr>
      <vt:lpstr>Zašto dezinformacije djeluju (I/2)</vt:lpstr>
      <vt:lpstr>Zašto dezinformacije djeluju (I/2)</vt:lpstr>
      <vt:lpstr>3. Videoigra  Eunopia: Misija UI</vt:lpstr>
      <vt:lpstr>Kako se suprotstaviti dezinformacijama pomoću algoritama i alata umjetne inteligencije?</vt:lpstr>
      <vt:lpstr>Kako spriječiti širenje glasina i dezinformacija?</vt:lpstr>
      <vt:lpstr>Razmišljaj i djeluj kao provjeravatelj činjenica</vt:lpstr>
      <vt:lpstr>Čuvajte ovaj popis!</vt:lpstr>
      <vt:lpstr>Igranje videoigre ,,Eunopia: Misija UI’’</vt:lpstr>
      <vt:lpstr>Igra Eunopia</vt:lpstr>
      <vt:lpstr>PowerPoint prezentacija</vt:lpstr>
      <vt:lpstr>Budite mudri s algoritmima!</vt:lpstr>
      <vt:lpstr>Budite mudri s alatima umjetne inteligencije!</vt:lpstr>
      <vt:lpstr>PowerPoint prezentacija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Vitor Tome</dc:creator>
  <cp:lastModifiedBy>Tamara Kvas</cp:lastModifiedBy>
  <cp:revision>88</cp:revision>
  <dcterms:created xsi:type="dcterms:W3CDTF">2024-01-23T11:31:30Z</dcterms:created>
  <dcterms:modified xsi:type="dcterms:W3CDTF">2025-09-12T09:34:29Z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921089</vt:lpwstr>
  </property>
  <property fmtid="{D5CDD505-2E9C-101B-9397-08002B2CF9AE}" name="NXPowerLiteSettings" pid="3">
    <vt:lpwstr>F7000400038000</vt:lpwstr>
  </property>
  <property fmtid="{D5CDD505-2E9C-101B-9397-08002B2CF9AE}" name="NXPowerLiteVersion" pid="4">
    <vt:lpwstr>S10.9.0</vt:lpwstr>
  </property>
</Properties>
</file>